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1191" r:id="rId2"/>
    <p:sldId id="1003" r:id="rId3"/>
    <p:sldId id="1004" r:id="rId4"/>
    <p:sldId id="1005" r:id="rId5"/>
    <p:sldId id="1006" r:id="rId6"/>
    <p:sldId id="1007" r:id="rId7"/>
    <p:sldId id="1008" r:id="rId8"/>
    <p:sldId id="1009" r:id="rId9"/>
    <p:sldId id="1010" r:id="rId10"/>
    <p:sldId id="1011" r:id="rId11"/>
    <p:sldId id="1012" r:id="rId12"/>
    <p:sldId id="1013" r:id="rId13"/>
    <p:sldId id="1014" r:id="rId14"/>
    <p:sldId id="119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157"/>
    <p:restoredTop sz="95994"/>
  </p:normalViewPr>
  <p:slideViewPr>
    <p:cSldViewPr snapToGrid="0" snapToObjects="1">
      <p:cViewPr varScale="1">
        <p:scale>
          <a:sx n="88" d="100"/>
          <a:sy n="88" d="100"/>
        </p:scale>
        <p:origin x="208" y="568"/>
      </p:cViewPr>
      <p:guideLst>
        <p:guide orient="horz" pos="208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198B6-E1F0-3D42-9153-3C3716E3332B}" type="datetimeFigureOut">
              <a:rPr lang="en-US" smtClean="0"/>
              <a:t>9/8/20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9652C-AA4B-0742-8A0C-371BB86D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56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4466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934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940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703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294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445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293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744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677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942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2771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284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326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50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7F1199A-45E4-9E4D-95C0-396A8A9C6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35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1717D89-2D64-4E49-A8B8-D7B932660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972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E873D4E-4EDA-1349-AB14-5DC995BFC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91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C6EBB-9D5E-E84A-9BCA-EA7E05FD1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Introduction: 1-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3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00A3"/>
          </a:solidFill>
          <a:latin typeface="+mn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62" y="152400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Introduction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84643" y="1879601"/>
            <a:ext cx="7677223" cy="4978399"/>
          </a:xfrm>
        </p:spPr>
        <p:txBody>
          <a:bodyPr>
            <a:normAutofit/>
          </a:bodyPr>
          <a:lstStyle/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Overview. What 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Internet? </a:t>
            </a: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protocol?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edge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core</a:t>
            </a:r>
          </a:p>
          <a:p>
            <a:pPr marL="403225" indent="-285750">
              <a:spcBef>
                <a:spcPts val="800"/>
              </a:spcBef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Performance: loss, delay, throughput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Protocol layers, service models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Security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45382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560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roup 108">
            <a:extLst>
              <a:ext uri="{FF2B5EF4-FFF2-40B4-BE49-F238E27FC236}">
                <a16:creationId xmlns:a16="http://schemas.microsoft.com/office/drawing/2014/main" id="{9DE51A5F-3BFD-AA45-9015-FA67A9068CEF}"/>
              </a:ext>
            </a:extLst>
          </p:cNvPr>
          <p:cNvGrpSpPr/>
          <p:nvPr/>
        </p:nvGrpSpPr>
        <p:grpSpPr>
          <a:xfrm>
            <a:off x="4551470" y="4236503"/>
            <a:ext cx="1463604" cy="737240"/>
            <a:chOff x="7493876" y="2774731"/>
            <a:chExt cx="1481958" cy="894622"/>
          </a:xfrm>
        </p:grpSpPr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15FA248B-2934-6745-9856-5AF3D55755EE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D4C2270C-F816-EB48-8C45-11D133A75158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92D75490-DBD7-CD4E-9507-13309C8F3DFD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908415A0-8A5C-1A4E-8070-093DC0E972F2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53DC1CB9-E35D-8A47-96B9-69E6D0AB9840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FB05914E-C150-9A4F-87FB-EFF6CABA3880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3C399649-B712-6449-9877-189E4033C11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Packet loss</a:t>
            </a:r>
            <a:endParaRPr lang="en-US" sz="4400" dirty="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266CA32C-7D96-1F42-88EE-0CD26A415F37}"/>
              </a:ext>
            </a:extLst>
          </p:cNvPr>
          <p:cNvSpPr txBox="1">
            <a:spLocks noChangeArrowheads="1"/>
          </p:cNvSpPr>
          <p:nvPr/>
        </p:nvSpPr>
        <p:spPr>
          <a:xfrm>
            <a:off x="975618" y="1391460"/>
            <a:ext cx="10214897" cy="719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queue (aka buffer) preceding link in buffer has finite capacity</a:t>
            </a:r>
          </a:p>
        </p:txBody>
      </p:sp>
      <p:sp>
        <p:nvSpPr>
          <p:cNvPr id="79" name="Rectangle 7">
            <a:extLst>
              <a:ext uri="{FF2B5EF4-FFF2-40B4-BE49-F238E27FC236}">
                <a16:creationId xmlns:a16="http://schemas.microsoft.com/office/drawing/2014/main" id="{56569F92-5AAD-9F40-A054-24753CD82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675" y="4485753"/>
            <a:ext cx="1198563" cy="263525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80" name="Line 23">
            <a:extLst>
              <a:ext uri="{FF2B5EF4-FFF2-40B4-BE49-F238E27FC236}">
                <a16:creationId xmlns:a16="http://schemas.microsoft.com/office/drawing/2014/main" id="{18F6CFB2-B4C3-FF4C-8EBD-C6BA5187D1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6525" y="4252390"/>
            <a:ext cx="698500" cy="333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81" name="Line 24">
            <a:extLst>
              <a:ext uri="{FF2B5EF4-FFF2-40B4-BE49-F238E27FC236}">
                <a16:creationId xmlns:a16="http://schemas.microsoft.com/office/drawing/2014/main" id="{F58C5444-79DC-A048-A0CF-7240C0E242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35450" y="4646090"/>
            <a:ext cx="411163" cy="5254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82" name="Line 25">
            <a:extLst>
              <a:ext uri="{FF2B5EF4-FFF2-40B4-BE49-F238E27FC236}">
                <a16:creationId xmlns:a16="http://schemas.microsoft.com/office/drawing/2014/main" id="{EFEEAE34-B698-3F47-9A0D-006ECF3EC59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32475" y="4649265"/>
            <a:ext cx="1933575" cy="95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83" name="Rectangle 28">
            <a:extLst>
              <a:ext uri="{FF2B5EF4-FFF2-40B4-BE49-F238E27FC236}">
                <a16:creationId xmlns:a16="http://schemas.microsoft.com/office/drawing/2014/main" id="{AE188F1E-1184-A64B-B5F3-5F151D659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1638" y="4449240"/>
            <a:ext cx="147637" cy="2000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84" name="Rectangle 29">
            <a:extLst>
              <a:ext uri="{FF2B5EF4-FFF2-40B4-BE49-F238E27FC236}">
                <a16:creationId xmlns:a16="http://schemas.microsoft.com/office/drawing/2014/main" id="{F30C236D-7EC4-B04F-8EB6-339D16864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9100" y="4520678"/>
            <a:ext cx="147638" cy="2000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85" name="Rectangle 30">
            <a:extLst>
              <a:ext uri="{FF2B5EF4-FFF2-40B4-BE49-F238E27FC236}">
                <a16:creationId xmlns:a16="http://schemas.microsoft.com/office/drawing/2014/main" id="{B7406385-23A2-9C4F-8A53-96A85929A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1025" y="4520678"/>
            <a:ext cx="147638" cy="200025"/>
          </a:xfrm>
          <a:prstGeom prst="rect">
            <a:avLst/>
          </a:prstGeom>
          <a:solidFill>
            <a:srgbClr val="3333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88" name="Text Box 35">
            <a:extLst>
              <a:ext uri="{FF2B5EF4-FFF2-40B4-BE49-F238E27FC236}">
                <a16:creationId xmlns:a16="http://schemas.microsoft.com/office/drawing/2014/main" id="{C833E180-F225-A549-A822-0F0480D88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3863" y="3780903"/>
            <a:ext cx="362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A</a:t>
            </a:r>
          </a:p>
        </p:txBody>
      </p:sp>
      <p:sp>
        <p:nvSpPr>
          <p:cNvPr id="89" name="Text Box 36">
            <a:extLst>
              <a:ext uri="{FF2B5EF4-FFF2-40B4-BE49-F238E27FC236}">
                <a16:creationId xmlns:a16="http://schemas.microsoft.com/office/drawing/2014/main" id="{C9D7A519-A3AA-6647-941B-B03611148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4538" y="4766740"/>
            <a:ext cx="3513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B</a:t>
            </a:r>
          </a:p>
        </p:txBody>
      </p:sp>
      <p:sp>
        <p:nvSpPr>
          <p:cNvPr id="90" name="Text Box 40">
            <a:extLst>
              <a:ext uri="{FF2B5EF4-FFF2-40B4-BE49-F238E27FC236}">
                <a16:creationId xmlns:a16="http://schemas.microsoft.com/office/drawing/2014/main" id="{57B3723E-06BE-9E4B-B5FD-DB428178A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0" y="3690415"/>
            <a:ext cx="2790700" cy="34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packet being transmitted</a:t>
            </a:r>
          </a:p>
        </p:txBody>
      </p:sp>
      <p:sp>
        <p:nvSpPr>
          <p:cNvPr id="91" name="Line 41">
            <a:extLst>
              <a:ext uri="{FF2B5EF4-FFF2-40B4-BE49-F238E27FC236}">
                <a16:creationId xmlns:a16="http://schemas.microsoft.com/office/drawing/2014/main" id="{B860767E-6CC8-4645-AC66-7ECC72234871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5875338" y="3982515"/>
            <a:ext cx="681037" cy="5651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92" name="Rectangle 56">
            <a:extLst>
              <a:ext uri="{FF2B5EF4-FFF2-40B4-BE49-F238E27FC236}">
                <a16:creationId xmlns:a16="http://schemas.microsoft.com/office/drawing/2014/main" id="{E3AED2F6-EFE4-C14B-9BB5-4F182D4B0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5588" y="4519090"/>
            <a:ext cx="147637" cy="200025"/>
          </a:xfrm>
          <a:prstGeom prst="rect">
            <a:avLst/>
          </a:prstGeom>
          <a:solidFill>
            <a:srgbClr val="3333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93" name="Rectangle 57">
            <a:extLst>
              <a:ext uri="{FF2B5EF4-FFF2-40B4-BE49-F238E27FC236}">
                <a16:creationId xmlns:a16="http://schemas.microsoft.com/office/drawing/2014/main" id="{29DF6AAC-1EDB-6E49-9208-EAB393D33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4522265"/>
            <a:ext cx="147637" cy="2000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94" name="Rectangle 58">
            <a:extLst>
              <a:ext uri="{FF2B5EF4-FFF2-40B4-BE49-F238E27FC236}">
                <a16:creationId xmlns:a16="http://schemas.microsoft.com/office/drawing/2014/main" id="{07A9771F-08E4-EC45-A210-A58888CED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4519090"/>
            <a:ext cx="147637" cy="2000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95" name="Rectangle 59">
            <a:extLst>
              <a:ext uri="{FF2B5EF4-FFF2-40B4-BE49-F238E27FC236}">
                <a16:creationId xmlns:a16="http://schemas.microsoft.com/office/drawing/2014/main" id="{086BD240-8D3B-8946-8C05-8A6C5C278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0" y="4519090"/>
            <a:ext cx="147638" cy="200025"/>
          </a:xfrm>
          <a:prstGeom prst="rect">
            <a:avLst/>
          </a:prstGeom>
          <a:solidFill>
            <a:srgbClr val="3333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96" name="Rectangle 61">
            <a:extLst>
              <a:ext uri="{FF2B5EF4-FFF2-40B4-BE49-F238E27FC236}">
                <a16:creationId xmlns:a16="http://schemas.microsoft.com/office/drawing/2014/main" id="{84D69E10-50C6-F34A-B4EE-565277C45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9950" y="4520678"/>
            <a:ext cx="147638" cy="200025"/>
          </a:xfrm>
          <a:prstGeom prst="rect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97" name="Rectangle 62">
            <a:extLst>
              <a:ext uri="{FF2B5EF4-FFF2-40B4-BE49-F238E27FC236}">
                <a16:creationId xmlns:a16="http://schemas.microsoft.com/office/drawing/2014/main" id="{75F2BC7C-9881-3742-BAF2-C9ADF04CD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375" y="4496865"/>
            <a:ext cx="1171575" cy="2428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00" name="Text Box 65">
            <a:extLst>
              <a:ext uri="{FF2B5EF4-FFF2-40B4-BE49-F238E27FC236}">
                <a16:creationId xmlns:a16="http://schemas.microsoft.com/office/drawing/2014/main" id="{2FE5E5BD-F2D9-044C-AF8E-8A3AB1A66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9629" y="3509440"/>
            <a:ext cx="1624291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buffer </a:t>
            </a:r>
          </a:p>
          <a:p>
            <a:pPr marL="0" marR="0" lvl="0" indent="0" algn="ctr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(waiting area)</a:t>
            </a:r>
          </a:p>
        </p:txBody>
      </p:sp>
      <p:sp>
        <p:nvSpPr>
          <p:cNvPr id="101" name="Line 66">
            <a:extLst>
              <a:ext uri="{FF2B5EF4-FFF2-40B4-BE49-F238E27FC236}">
                <a16:creationId xmlns:a16="http://schemas.microsoft.com/office/drawing/2014/main" id="{F4810747-BBCA-F145-AF10-7157860AA8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4725" y="4117453"/>
            <a:ext cx="0" cy="33337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grpSp>
        <p:nvGrpSpPr>
          <p:cNvPr id="102" name="Group 48">
            <a:extLst>
              <a:ext uri="{FF2B5EF4-FFF2-40B4-BE49-F238E27FC236}">
                <a16:creationId xmlns:a16="http://schemas.microsoft.com/office/drawing/2014/main" id="{ABFCEC87-7465-524D-A5DC-C75187D44BB1}"/>
              </a:ext>
            </a:extLst>
          </p:cNvPr>
          <p:cNvGrpSpPr>
            <a:grpSpLocks/>
          </p:cNvGrpSpPr>
          <p:nvPr/>
        </p:nvGrpSpPr>
        <p:grpSpPr bwMode="auto">
          <a:xfrm>
            <a:off x="3140075" y="3801540"/>
            <a:ext cx="820738" cy="688975"/>
            <a:chOff x="-44" y="1473"/>
            <a:chExt cx="981" cy="1105"/>
          </a:xfrm>
        </p:grpSpPr>
        <p:pic>
          <p:nvPicPr>
            <p:cNvPr id="103" name="Picture 49" descr="desktop_computer_stylized_medium">
              <a:extLst>
                <a:ext uri="{FF2B5EF4-FFF2-40B4-BE49-F238E27FC236}">
                  <a16:creationId xmlns:a16="http://schemas.microsoft.com/office/drawing/2014/main" id="{8250C605-2170-E94B-8DB9-90219930DE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" name="Freeform 50">
              <a:extLst>
                <a:ext uri="{FF2B5EF4-FFF2-40B4-BE49-F238E27FC236}">
                  <a16:creationId xmlns:a16="http://schemas.microsoft.com/office/drawing/2014/main" id="{B861D779-BA88-6649-AECC-FC09FC3CADB8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32377 w 356"/>
                <a:gd name="T3" fmla="*/ 2307 h 368"/>
                <a:gd name="T4" fmla="*/ 38409 w 356"/>
                <a:gd name="T5" fmla="*/ 48069 h 368"/>
                <a:gd name="T6" fmla="*/ 8465 w 356"/>
                <a:gd name="T7" fmla="*/ 601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</p:grpSp>
      <p:grpSp>
        <p:nvGrpSpPr>
          <p:cNvPr id="105" name="Group 51">
            <a:extLst>
              <a:ext uri="{FF2B5EF4-FFF2-40B4-BE49-F238E27FC236}">
                <a16:creationId xmlns:a16="http://schemas.microsoft.com/office/drawing/2014/main" id="{C2F7650A-DE11-CA4D-8362-974E3036A08A}"/>
              </a:ext>
            </a:extLst>
          </p:cNvPr>
          <p:cNvGrpSpPr>
            <a:grpSpLocks/>
          </p:cNvGrpSpPr>
          <p:nvPr/>
        </p:nvGrpSpPr>
        <p:grpSpPr bwMode="auto">
          <a:xfrm>
            <a:off x="3468688" y="4792140"/>
            <a:ext cx="820737" cy="688975"/>
            <a:chOff x="-44" y="1473"/>
            <a:chExt cx="981" cy="1105"/>
          </a:xfrm>
        </p:grpSpPr>
        <p:pic>
          <p:nvPicPr>
            <p:cNvPr id="106" name="Picture 52" descr="desktop_computer_stylized_medium">
              <a:extLst>
                <a:ext uri="{FF2B5EF4-FFF2-40B4-BE49-F238E27FC236}">
                  <a16:creationId xmlns:a16="http://schemas.microsoft.com/office/drawing/2014/main" id="{31AB66C4-A2A2-4F4D-B6A5-CBADCEEE67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" name="Freeform 53">
              <a:extLst>
                <a:ext uri="{FF2B5EF4-FFF2-40B4-BE49-F238E27FC236}">
                  <a16:creationId xmlns:a16="http://schemas.microsoft.com/office/drawing/2014/main" id="{8CFBA43E-78F2-5846-9CDF-6F8E882EA5B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32377 w 356"/>
                <a:gd name="T3" fmla="*/ 2307 h 368"/>
                <a:gd name="T4" fmla="*/ 38409 w 356"/>
                <a:gd name="T5" fmla="*/ 48069 h 368"/>
                <a:gd name="T6" fmla="*/ 8465 w 356"/>
                <a:gd name="T7" fmla="*/ 601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</p:grpSp>
      <p:sp>
        <p:nvSpPr>
          <p:cNvPr id="108" name="TextBox 1">
            <a:extLst>
              <a:ext uri="{FF2B5EF4-FFF2-40B4-BE49-F238E27FC236}">
                <a16:creationId xmlns:a16="http://schemas.microsoft.com/office/drawing/2014/main" id="{23257655-BFAB-7E4B-9721-E40633712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0140" y="6114279"/>
            <a:ext cx="95254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* Check out the Java applet for an interactive animation (on publisher’s</a:t>
            </a:r>
            <a:r>
              <a:rPr kumimoji="0" lang="en-US" altLang="en-US" sz="1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 website)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of queuing and loss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493C1C6-6FFC-4542-8569-381842BD5BB2}"/>
              </a:ext>
            </a:extLst>
          </p:cNvPr>
          <p:cNvGrpSpPr/>
          <p:nvPr/>
        </p:nvGrpSpPr>
        <p:grpSpPr>
          <a:xfrm>
            <a:off x="971989" y="1867073"/>
            <a:ext cx="10214897" cy="3871598"/>
            <a:chOff x="971989" y="1867073"/>
            <a:chExt cx="10214897" cy="387159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7FB3ADB-070D-EA41-8E10-638DD4679B17}"/>
                </a:ext>
              </a:extLst>
            </p:cNvPr>
            <p:cNvGrpSpPr/>
            <p:nvPr/>
          </p:nvGrpSpPr>
          <p:grpSpPr>
            <a:xfrm>
              <a:off x="4381500" y="4714353"/>
              <a:ext cx="2873096" cy="1024318"/>
              <a:chOff x="4381500" y="4714353"/>
              <a:chExt cx="2873096" cy="1024318"/>
            </a:xfrm>
          </p:grpSpPr>
          <p:sp>
            <p:nvSpPr>
              <p:cNvPr id="86" name="Rectangle 31">
                <a:extLst>
                  <a:ext uri="{FF2B5EF4-FFF2-40B4-BE49-F238E27FC236}">
                    <a16:creationId xmlns:a16="http://schemas.microsoft.com/office/drawing/2014/main" id="{E5168849-CF99-FD4F-B6DF-2D06EA6489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1663" y="4868340"/>
                <a:ext cx="147637" cy="200025"/>
              </a:xfrm>
              <a:prstGeom prst="rect">
                <a:avLst/>
              </a:prstGeom>
              <a:solidFill>
                <a:srgbClr val="33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87" name="Line 33">
                <a:extLst>
                  <a:ext uri="{FF2B5EF4-FFF2-40B4-BE49-F238E27FC236}">
                    <a16:creationId xmlns:a16="http://schemas.microsoft.com/office/drawing/2014/main" id="{6D0E3F69-DD55-B34E-B881-C7D2F1D6A5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81500" y="4714353"/>
                <a:ext cx="106363" cy="14605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98" name="Line 63">
                <a:extLst>
                  <a:ext uri="{FF2B5EF4-FFF2-40B4-BE49-F238E27FC236}">
                    <a16:creationId xmlns:a16="http://schemas.microsoft.com/office/drawing/2014/main" id="{FD41187D-B5D0-F44B-B4AF-7556A07DC1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4638675" y="4988990"/>
                <a:ext cx="687388" cy="331788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99" name="Text Box 64">
                <a:extLst>
                  <a:ext uri="{FF2B5EF4-FFF2-40B4-BE49-F238E27FC236}">
                    <a16:creationId xmlns:a16="http://schemas.microsoft.com/office/drawing/2014/main" id="{F2BB1DAE-AB56-8246-A3D6-8E5A69B8FF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54625" y="5147740"/>
                <a:ext cx="1999971" cy="590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anose="020B0600070205080204" pitchFamily="34" charset="-128"/>
                    <a:cs typeface="Calibri" panose="020F0502020204030204" pitchFamily="34" charset="0"/>
                  </a:rPr>
                  <a:t>packet arriving to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anose="020B0600070205080204" pitchFamily="34" charset="-128"/>
                    <a:cs typeface="Calibri" panose="020F0502020204030204" pitchFamily="34" charset="0"/>
                  </a:rPr>
                  <a:t>full buffer is </a:t>
                </a:r>
                <a:r>
                  <a:rPr kumimoji="0" lang="en-US" altLang="en-US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anose="020B0600070205080204" pitchFamily="34" charset="-128"/>
                    <a:cs typeface="Calibri" panose="020F0502020204030204" pitchFamily="34" charset="0"/>
                  </a:rPr>
                  <a:t>lost</a:t>
                </a:r>
              </a:p>
            </p:txBody>
          </p:sp>
        </p:grpSp>
        <p:sp>
          <p:nvSpPr>
            <p:cNvPr id="43" name="Rectangle 3">
              <a:extLst>
                <a:ext uri="{FF2B5EF4-FFF2-40B4-BE49-F238E27FC236}">
                  <a16:creationId xmlns:a16="http://schemas.microsoft.com/office/drawing/2014/main" id="{54211E9D-8A8E-BF41-BDEC-889453887B75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971989" y="1867073"/>
              <a:ext cx="10214897" cy="211798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52425" indent="-2222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00A3"/>
                </a:buClr>
                <a:buFont typeface="Wingdings" pitchFamily="2" charset="2"/>
                <a:buChar char="§"/>
                <a:tabLst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95325" indent="-231775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00A8"/>
                </a:buClr>
                <a:buFont typeface="Arial" panose="020B0604020202020204" pitchFamily="34" charset="0"/>
                <a:buChar char="•"/>
                <a:tabLst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7338" marR="0" lvl="0" indent="-287338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packet arriving to full queue dropped (aka lost)</a:t>
              </a:r>
            </a:p>
            <a:p>
              <a:pPr marL="287338" marR="0" lvl="0" indent="-287338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A3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lost packet may be retransmitted by previous node, by source end system, or not at all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341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Line 321">
            <a:extLst>
              <a:ext uri="{FF2B5EF4-FFF2-40B4-BE49-F238E27FC236}">
                <a16:creationId xmlns:a16="http://schemas.microsoft.com/office/drawing/2014/main" id="{3126CBA0-B637-EA43-AF7F-E011318DF5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4779" y="4480629"/>
            <a:ext cx="631666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9E117FAC-DD71-2841-B7A4-CC7377DD9672}"/>
              </a:ext>
            </a:extLst>
          </p:cNvPr>
          <p:cNvGrpSpPr/>
          <p:nvPr/>
        </p:nvGrpSpPr>
        <p:grpSpPr>
          <a:xfrm>
            <a:off x="4551470" y="4103771"/>
            <a:ext cx="1463604" cy="737240"/>
            <a:chOff x="7493876" y="2774731"/>
            <a:chExt cx="1481958" cy="894622"/>
          </a:xfrm>
        </p:grpSpPr>
        <p:sp>
          <p:nvSpPr>
            <p:cNvPr id="308" name="Freeform 307">
              <a:extLst>
                <a:ext uri="{FF2B5EF4-FFF2-40B4-BE49-F238E27FC236}">
                  <a16:creationId xmlns:a16="http://schemas.microsoft.com/office/drawing/2014/main" id="{8BB48DB0-8C5D-004F-B9CE-3206F91F8A28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ED05AE36-8F36-F942-94A6-2BA819CD30A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310" name="Group 309">
              <a:extLst>
                <a:ext uri="{FF2B5EF4-FFF2-40B4-BE49-F238E27FC236}">
                  <a16:creationId xmlns:a16="http://schemas.microsoft.com/office/drawing/2014/main" id="{7A4729A4-A1F6-DF49-A60A-44BF1ECD7351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311" name="Freeform 310">
                <a:extLst>
                  <a:ext uri="{FF2B5EF4-FFF2-40B4-BE49-F238E27FC236}">
                    <a16:creationId xmlns:a16="http://schemas.microsoft.com/office/drawing/2014/main" id="{40897A26-02AE-B342-8B9D-CC1606C29E35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2" name="Freeform 311">
                <a:extLst>
                  <a:ext uri="{FF2B5EF4-FFF2-40B4-BE49-F238E27FC236}">
                    <a16:creationId xmlns:a16="http://schemas.microsoft.com/office/drawing/2014/main" id="{5AD51D90-0DBF-5941-A195-23707A53FCED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3" name="Freeform 312">
                <a:extLst>
                  <a:ext uri="{FF2B5EF4-FFF2-40B4-BE49-F238E27FC236}">
                    <a16:creationId xmlns:a16="http://schemas.microsoft.com/office/drawing/2014/main" id="{C2FFDCAB-1FB6-B14D-887A-093D9A7A5E72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4" name="Freeform 313">
                <a:extLst>
                  <a:ext uri="{FF2B5EF4-FFF2-40B4-BE49-F238E27FC236}">
                    <a16:creationId xmlns:a16="http://schemas.microsoft.com/office/drawing/2014/main" id="{7D1F7198-65E3-1B44-8C17-E6AF9ECF42A8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Throughput</a:t>
            </a:r>
            <a:endParaRPr lang="en-US" sz="4400" dirty="0"/>
          </a:p>
        </p:txBody>
      </p:sp>
      <p:sp>
        <p:nvSpPr>
          <p:cNvPr id="43" name="Rectangle 3">
            <a:extLst>
              <a:ext uri="{FF2B5EF4-FFF2-40B4-BE49-F238E27FC236}">
                <a16:creationId xmlns:a16="http://schemas.microsoft.com/office/drawing/2014/main" id="{494751C5-3228-E445-BD01-72428A7EAB59}"/>
              </a:ext>
            </a:extLst>
          </p:cNvPr>
          <p:cNvSpPr txBox="1">
            <a:spLocks noChangeArrowheads="1"/>
          </p:cNvSpPr>
          <p:nvPr/>
        </p:nvSpPr>
        <p:spPr>
          <a:xfrm>
            <a:off x="989013" y="1359295"/>
            <a:ext cx="10973804" cy="177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throughput: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rate (bits/time unit) at which bits are being sent from sender to receiver</a:t>
            </a:r>
          </a:p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instantaneous: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rate at given point in time</a:t>
            </a:r>
          </a:p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average: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rate over longer period of time</a:t>
            </a:r>
          </a:p>
        </p:txBody>
      </p:sp>
      <p:sp>
        <p:nvSpPr>
          <p:cNvPr id="232" name="AutoShape 327">
            <a:extLst>
              <a:ext uri="{FF2B5EF4-FFF2-40B4-BE49-F238E27FC236}">
                <a16:creationId xmlns:a16="http://schemas.microsoft.com/office/drawing/2014/main" id="{5F173245-5658-9842-84FB-CB60E39B4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0004" y="3615115"/>
            <a:ext cx="500062" cy="581025"/>
          </a:xfrm>
          <a:prstGeom prst="can">
            <a:avLst>
              <a:gd name="adj" fmla="val 23491"/>
            </a:avLst>
          </a:prstGeom>
          <a:gradFill rotWithShape="1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Arial"/>
            </a:endParaRPr>
          </a:p>
        </p:txBody>
      </p:sp>
      <p:grpSp>
        <p:nvGrpSpPr>
          <p:cNvPr id="233" name="Group 64">
            <a:extLst>
              <a:ext uri="{FF2B5EF4-FFF2-40B4-BE49-F238E27FC236}">
                <a16:creationId xmlns:a16="http://schemas.microsoft.com/office/drawing/2014/main" id="{67159F46-3967-E744-8DC9-4BF77234442F}"/>
              </a:ext>
            </a:extLst>
          </p:cNvPr>
          <p:cNvGrpSpPr>
            <a:grpSpLocks/>
          </p:cNvGrpSpPr>
          <p:nvPr/>
        </p:nvGrpSpPr>
        <p:grpSpPr bwMode="auto">
          <a:xfrm>
            <a:off x="2538054" y="4021842"/>
            <a:ext cx="352425" cy="876300"/>
            <a:chOff x="4140" y="429"/>
            <a:chExt cx="1425" cy="2396"/>
          </a:xfrm>
        </p:grpSpPr>
        <p:sp>
          <p:nvSpPr>
            <p:cNvPr id="234" name="Freeform 65">
              <a:extLst>
                <a:ext uri="{FF2B5EF4-FFF2-40B4-BE49-F238E27FC236}">
                  <a16:creationId xmlns:a16="http://schemas.microsoft.com/office/drawing/2014/main" id="{18E23374-8E41-5441-B267-3B9BBC53C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35" name="Rectangle 66">
              <a:extLst>
                <a:ext uri="{FF2B5EF4-FFF2-40B4-BE49-F238E27FC236}">
                  <a16:creationId xmlns:a16="http://schemas.microsoft.com/office/drawing/2014/main" id="{27E4969F-608F-ED4F-8638-18FB214A4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429"/>
              <a:ext cx="1046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36" name="Freeform 67">
              <a:extLst>
                <a:ext uri="{FF2B5EF4-FFF2-40B4-BE49-F238E27FC236}">
                  <a16:creationId xmlns:a16="http://schemas.microsoft.com/office/drawing/2014/main" id="{846F4A49-2AF9-7341-80F3-DC7E3F14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37" name="Freeform 68">
              <a:extLst>
                <a:ext uri="{FF2B5EF4-FFF2-40B4-BE49-F238E27FC236}">
                  <a16:creationId xmlns:a16="http://schemas.microsoft.com/office/drawing/2014/main" id="{EC71E4BE-7627-F340-B915-B49710245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38" name="Rectangle 69">
              <a:extLst>
                <a:ext uri="{FF2B5EF4-FFF2-40B4-BE49-F238E27FC236}">
                  <a16:creationId xmlns:a16="http://schemas.microsoft.com/office/drawing/2014/main" id="{39BFB098-B374-994B-AE99-4F9D17A4D8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" y="694"/>
              <a:ext cx="597" cy="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239" name="Group 70">
              <a:extLst>
                <a:ext uri="{FF2B5EF4-FFF2-40B4-BE49-F238E27FC236}">
                  <a16:creationId xmlns:a16="http://schemas.microsoft.com/office/drawing/2014/main" id="{71537DBF-21A3-7C4A-9E72-AADF2D0ED1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64" name="AutoShape 71">
                <a:extLst>
                  <a:ext uri="{FF2B5EF4-FFF2-40B4-BE49-F238E27FC236}">
                    <a16:creationId xmlns:a16="http://schemas.microsoft.com/office/drawing/2014/main" id="{66BF3AD7-2A1F-894F-AB3E-2B0CE27C8A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1" cy="137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65" name="AutoShape 72">
                <a:extLst>
                  <a:ext uri="{FF2B5EF4-FFF2-40B4-BE49-F238E27FC236}">
                    <a16:creationId xmlns:a16="http://schemas.microsoft.com/office/drawing/2014/main" id="{B978B677-CCD4-A441-ACE5-4B37776C7A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1" y="2584"/>
                <a:ext cx="689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sp>
          <p:nvSpPr>
            <p:cNvPr id="240" name="Rectangle 73">
              <a:extLst>
                <a:ext uri="{FF2B5EF4-FFF2-40B4-BE49-F238E27FC236}">
                  <a16:creationId xmlns:a16="http://schemas.microsoft.com/office/drawing/2014/main" id="{87FAAAA1-868A-A144-AF79-9ADFFCEF3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3" y="1019"/>
              <a:ext cx="597" cy="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241" name="Group 74">
              <a:extLst>
                <a:ext uri="{FF2B5EF4-FFF2-40B4-BE49-F238E27FC236}">
                  <a16:creationId xmlns:a16="http://schemas.microsoft.com/office/drawing/2014/main" id="{CDE6DCC7-0A8B-2541-8C76-B2190F25D2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62" name="AutoShape 75">
                <a:extLst>
                  <a:ext uri="{FF2B5EF4-FFF2-40B4-BE49-F238E27FC236}">
                    <a16:creationId xmlns:a16="http://schemas.microsoft.com/office/drawing/2014/main" id="{6D9E7A58-B5A8-C440-B788-66B9572452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1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63" name="AutoShape 76">
                <a:extLst>
                  <a:ext uri="{FF2B5EF4-FFF2-40B4-BE49-F238E27FC236}">
                    <a16:creationId xmlns:a16="http://schemas.microsoft.com/office/drawing/2014/main" id="{81AE3D1A-686F-644D-9B4E-3E1E854072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9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sp>
          <p:nvSpPr>
            <p:cNvPr id="242" name="Rectangle 77">
              <a:extLst>
                <a:ext uri="{FF2B5EF4-FFF2-40B4-BE49-F238E27FC236}">
                  <a16:creationId xmlns:a16="http://schemas.microsoft.com/office/drawing/2014/main" id="{C9C2D902-8035-BE42-B27B-AB7485B0C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7" y="1358"/>
              <a:ext cx="597" cy="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43" name="Rectangle 78">
              <a:extLst>
                <a:ext uri="{FF2B5EF4-FFF2-40B4-BE49-F238E27FC236}">
                  <a16:creationId xmlns:a16="http://schemas.microsoft.com/office/drawing/2014/main" id="{5A1C3FEB-4927-F742-8C1F-5CF5556DE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3"/>
              <a:ext cx="597" cy="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244" name="Group 79">
              <a:extLst>
                <a:ext uri="{FF2B5EF4-FFF2-40B4-BE49-F238E27FC236}">
                  <a16:creationId xmlns:a16="http://schemas.microsoft.com/office/drawing/2014/main" id="{D2A72B02-ADAB-FE44-9468-3B43E6DB3E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60" name="AutoShape 80">
                <a:extLst>
                  <a:ext uri="{FF2B5EF4-FFF2-40B4-BE49-F238E27FC236}">
                    <a16:creationId xmlns:a16="http://schemas.microsoft.com/office/drawing/2014/main" id="{A1A29232-9E86-634B-8831-8B3719318A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0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61" name="AutoShape 81">
                <a:extLst>
                  <a:ext uri="{FF2B5EF4-FFF2-40B4-BE49-F238E27FC236}">
                    <a16:creationId xmlns:a16="http://schemas.microsoft.com/office/drawing/2014/main" id="{138F9F1B-5A09-C54A-8F38-4FBA6FFE45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8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sp>
          <p:nvSpPr>
            <p:cNvPr id="245" name="Freeform 82">
              <a:extLst>
                <a:ext uri="{FF2B5EF4-FFF2-40B4-BE49-F238E27FC236}">
                  <a16:creationId xmlns:a16="http://schemas.microsoft.com/office/drawing/2014/main" id="{EDD21BCA-4123-324D-B71B-475B7D03C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246" name="Group 83">
              <a:extLst>
                <a:ext uri="{FF2B5EF4-FFF2-40B4-BE49-F238E27FC236}">
                  <a16:creationId xmlns:a16="http://schemas.microsoft.com/office/drawing/2014/main" id="{791D1F13-E15D-3C4F-AB67-56D2965D41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58" name="AutoShape 84">
                <a:extLst>
                  <a:ext uri="{FF2B5EF4-FFF2-40B4-BE49-F238E27FC236}">
                    <a16:creationId xmlns:a16="http://schemas.microsoft.com/office/drawing/2014/main" id="{13423582-B530-6D49-927C-1307226E7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28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59" name="AutoShape 85">
                <a:extLst>
                  <a:ext uri="{FF2B5EF4-FFF2-40B4-BE49-F238E27FC236}">
                    <a16:creationId xmlns:a16="http://schemas.microsoft.com/office/drawing/2014/main" id="{CC15074F-1F06-4B4F-9C77-C1CA17ACAA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sp>
          <p:nvSpPr>
            <p:cNvPr id="247" name="Rectangle 86">
              <a:extLst>
                <a:ext uri="{FF2B5EF4-FFF2-40B4-BE49-F238E27FC236}">
                  <a16:creationId xmlns:a16="http://schemas.microsoft.com/office/drawing/2014/main" id="{81BB7800-4ED5-D84D-B257-C94B51DF5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71" cy="22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48" name="Freeform 87">
              <a:extLst>
                <a:ext uri="{FF2B5EF4-FFF2-40B4-BE49-F238E27FC236}">
                  <a16:creationId xmlns:a16="http://schemas.microsoft.com/office/drawing/2014/main" id="{AF9C8EDC-F5CE-1A46-A494-23925A5A7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49" name="Freeform 88">
              <a:extLst>
                <a:ext uri="{FF2B5EF4-FFF2-40B4-BE49-F238E27FC236}">
                  <a16:creationId xmlns:a16="http://schemas.microsoft.com/office/drawing/2014/main" id="{0663E233-F771-A246-84D6-36A0AA5C7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50" name="Oval 89">
              <a:extLst>
                <a:ext uri="{FF2B5EF4-FFF2-40B4-BE49-F238E27FC236}">
                  <a16:creationId xmlns:a16="http://schemas.microsoft.com/office/drawing/2014/main" id="{3F5ABDC5-D954-4D4D-A3B4-7A133CD71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0" y="2612"/>
              <a:ext cx="45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51" name="Freeform 90">
              <a:extLst>
                <a:ext uri="{FF2B5EF4-FFF2-40B4-BE49-F238E27FC236}">
                  <a16:creationId xmlns:a16="http://schemas.microsoft.com/office/drawing/2014/main" id="{B976B037-AAAD-864E-94BA-6AFFD4E96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52" name="AutoShape 91">
              <a:extLst>
                <a:ext uri="{FF2B5EF4-FFF2-40B4-BE49-F238E27FC236}">
                  <a16:creationId xmlns:a16="http://schemas.microsoft.com/office/drawing/2014/main" id="{F4F4A156-282A-314C-8FCF-EB151E922F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7"/>
              <a:ext cx="1200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53" name="AutoShape 92">
              <a:extLst>
                <a:ext uri="{FF2B5EF4-FFF2-40B4-BE49-F238E27FC236}">
                  <a16:creationId xmlns:a16="http://schemas.microsoft.com/office/drawing/2014/main" id="{80AE788A-CE80-7741-B4E5-F6C8809167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2712"/>
              <a:ext cx="1072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54" name="Oval 93">
              <a:extLst>
                <a:ext uri="{FF2B5EF4-FFF2-40B4-BE49-F238E27FC236}">
                  <a16:creationId xmlns:a16="http://schemas.microsoft.com/office/drawing/2014/main" id="{BB81643B-3A3A-0C41-86BE-809F30A17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2382"/>
              <a:ext cx="160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55" name="Oval 94">
              <a:extLst>
                <a:ext uri="{FF2B5EF4-FFF2-40B4-BE49-F238E27FC236}">
                  <a16:creationId xmlns:a16="http://schemas.microsoft.com/office/drawing/2014/main" id="{0A2F6572-0039-324D-A51E-D01D404A5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2"/>
              <a:ext cx="160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56" name="Oval 95">
              <a:extLst>
                <a:ext uri="{FF2B5EF4-FFF2-40B4-BE49-F238E27FC236}">
                  <a16:creationId xmlns:a16="http://schemas.microsoft.com/office/drawing/2014/main" id="{43600795-A6CA-4C4B-9800-07AB28F89B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" y="2382"/>
              <a:ext cx="160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257" name="Rectangle 96">
              <a:extLst>
                <a:ext uri="{FF2B5EF4-FFF2-40B4-BE49-F238E27FC236}">
                  <a16:creationId xmlns:a16="http://schemas.microsoft.com/office/drawing/2014/main" id="{32CFBA4E-295B-BF40-8717-00CE151159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1835"/>
              <a:ext cx="83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</p:grpSp>
      <p:grpSp>
        <p:nvGrpSpPr>
          <p:cNvPr id="266" name="Group 61">
            <a:extLst>
              <a:ext uri="{FF2B5EF4-FFF2-40B4-BE49-F238E27FC236}">
                <a16:creationId xmlns:a16="http://schemas.microsoft.com/office/drawing/2014/main" id="{2E0D8697-E30E-C84C-9F0E-29142F2D4E6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843242" y="4083754"/>
            <a:ext cx="1192212" cy="1171575"/>
            <a:chOff x="-44" y="1473"/>
            <a:chExt cx="981" cy="1105"/>
          </a:xfrm>
        </p:grpSpPr>
        <p:pic>
          <p:nvPicPr>
            <p:cNvPr id="267" name="Picture 62" descr="desktop_computer_stylized_medium">
              <a:extLst>
                <a:ext uri="{FF2B5EF4-FFF2-40B4-BE49-F238E27FC236}">
                  <a16:creationId xmlns:a16="http://schemas.microsoft.com/office/drawing/2014/main" id="{85154182-D3D3-494A-8DEB-F001E6EB4B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8" name="Freeform 63">
              <a:extLst>
                <a:ext uri="{FF2B5EF4-FFF2-40B4-BE49-F238E27FC236}">
                  <a16:creationId xmlns:a16="http://schemas.microsoft.com/office/drawing/2014/main" id="{E36B34F6-C549-9143-AA71-C07DF7E0B17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</p:grpSp>
      <p:sp>
        <p:nvSpPr>
          <p:cNvPr id="269" name="Text Box 325">
            <a:extLst>
              <a:ext uri="{FF2B5EF4-FFF2-40B4-BE49-F238E27FC236}">
                <a16:creationId xmlns:a16="http://schemas.microsoft.com/office/drawing/2014/main" id="{2685AEBC-A012-9B46-B78A-88C2A3D51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820" y="5516537"/>
            <a:ext cx="2198742" cy="103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server, with</a:t>
            </a:r>
          </a:p>
          <a:p>
            <a:pPr marL="0" marR="0" lvl="0" indent="0" algn="r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file of F bits </a:t>
            </a:r>
          </a:p>
          <a:p>
            <a:pPr marL="0" marR="0" lvl="0" indent="0" algn="r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to send to client</a:t>
            </a:r>
          </a:p>
        </p:txBody>
      </p:sp>
      <p:sp>
        <p:nvSpPr>
          <p:cNvPr id="270" name="Text Box 328">
            <a:extLst>
              <a:ext uri="{FF2B5EF4-FFF2-40B4-BE49-F238E27FC236}">
                <a16:creationId xmlns:a16="http://schemas.microsoft.com/office/drawing/2014/main" id="{99E6BFD3-F62C-B043-9B11-0DBFC35AC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926" y="4936011"/>
            <a:ext cx="1722587" cy="7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link capacity</a:t>
            </a:r>
          </a:p>
          <a:p>
            <a:pPr marL="0" marR="0" lvl="0" indent="0" algn="ctr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 R</a:t>
            </a:r>
            <a:r>
              <a:rPr kumimoji="0" lang="en-US" altLang="en-US" sz="32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s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bits/sec</a:t>
            </a:r>
          </a:p>
        </p:txBody>
      </p:sp>
      <p:sp>
        <p:nvSpPr>
          <p:cNvPr id="271" name="Text Box 329">
            <a:extLst>
              <a:ext uri="{FF2B5EF4-FFF2-40B4-BE49-F238E27FC236}">
                <a16:creationId xmlns:a16="http://schemas.microsoft.com/office/drawing/2014/main" id="{A5259771-F5CC-2A4E-B736-3B818B7FD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7773" y="4939162"/>
            <a:ext cx="1722587" cy="7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link capacity</a:t>
            </a:r>
          </a:p>
          <a:p>
            <a:pPr marL="0" marR="0" lvl="0" indent="0" algn="ctr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R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c</a:t>
            </a:r>
            <a:r>
              <a:rPr kumimoji="0" lang="en-US" alt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bits/sec</a:t>
            </a:r>
          </a:p>
        </p:txBody>
      </p:sp>
      <p:grpSp>
        <p:nvGrpSpPr>
          <p:cNvPr id="301" name="Group 99">
            <a:extLst>
              <a:ext uri="{FF2B5EF4-FFF2-40B4-BE49-F238E27FC236}">
                <a16:creationId xmlns:a16="http://schemas.microsoft.com/office/drawing/2014/main" id="{4B6F3DA1-2A9C-2E4C-B823-1CEA5B30C4A7}"/>
              </a:ext>
            </a:extLst>
          </p:cNvPr>
          <p:cNvGrpSpPr>
            <a:grpSpLocks/>
          </p:cNvGrpSpPr>
          <p:nvPr/>
        </p:nvGrpSpPr>
        <p:grpSpPr bwMode="auto">
          <a:xfrm>
            <a:off x="644751" y="4976621"/>
            <a:ext cx="9050338" cy="1484313"/>
            <a:chOff x="-335" y="3658"/>
            <a:chExt cx="5701" cy="935"/>
          </a:xfrm>
        </p:grpSpPr>
        <p:sp>
          <p:nvSpPr>
            <p:cNvPr id="302" name="Text Box 353">
              <a:extLst>
                <a:ext uri="{FF2B5EF4-FFF2-40B4-BE49-F238E27FC236}">
                  <a16:creationId xmlns:a16="http://schemas.microsoft.com/office/drawing/2014/main" id="{07E7AB23-0BD9-F14F-9990-6EF08491E4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35" y="3942"/>
              <a:ext cx="1461" cy="65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server sends bits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(fluid) into pipe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 MT" panose="020B0502020104020203" pitchFamily="34" charset="77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303" name="Text Box 336">
              <a:extLst>
                <a:ext uri="{FF2B5EF4-FFF2-40B4-BE49-F238E27FC236}">
                  <a16:creationId xmlns:a16="http://schemas.microsoft.com/office/drawing/2014/main" id="{22B4F102-0AE6-894B-9FDB-169832FE1D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9" y="3661"/>
              <a:ext cx="1769" cy="65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ill Sans MT" panose="020B0502020104020203" pitchFamily="34" charset="77"/>
                  <a:ea typeface="ＭＳ Ｐゴシック" panose="020B0600070205080204" pitchFamily="34" charset="-128"/>
                  <a:cs typeface="Arial"/>
                </a:rPr>
                <a:t> 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pipe that can carry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fluid at rate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 (</a:t>
              </a:r>
              <a:r>
                <a:rPr kumimoji="0" lang="en-US" alt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3200" b="0" i="1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s</a:t>
              </a:r>
              <a:r>
                <a:rPr kumimoji="0" lang="en-US" altLang="en-US" sz="2400" b="0" i="1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 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bits/sec)</a:t>
              </a:r>
            </a:p>
          </p:txBody>
        </p:sp>
        <p:sp>
          <p:nvSpPr>
            <p:cNvPr id="304" name="Text Box 346">
              <a:extLst>
                <a:ext uri="{FF2B5EF4-FFF2-40B4-BE49-F238E27FC236}">
                  <a16:creationId xmlns:a16="http://schemas.microsoft.com/office/drawing/2014/main" id="{99C94E9C-7B58-B945-A1E2-8510D3FF88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6" y="3658"/>
              <a:ext cx="1860" cy="65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 pipe that can carry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fluid at rate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 (</a:t>
              </a:r>
              <a:r>
                <a:rPr kumimoji="0" lang="en-US" altLang="en-US" sz="2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3200" b="0" i="1" u="none" strike="noStrike" kern="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c</a:t>
              </a:r>
              <a:r>
                <a:rPr kumimoji="0" lang="en-US" altLang="en-US" sz="2400" b="0" i="1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 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bits/sec)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A92D340-73A9-4F49-8534-B5C904B778B4}"/>
              </a:ext>
            </a:extLst>
          </p:cNvPr>
          <p:cNvGrpSpPr/>
          <p:nvPr/>
        </p:nvGrpSpPr>
        <p:grpSpPr>
          <a:xfrm>
            <a:off x="2071329" y="4013904"/>
            <a:ext cx="7826649" cy="763664"/>
            <a:chOff x="2071329" y="4013904"/>
            <a:chExt cx="7826649" cy="763664"/>
          </a:xfrm>
        </p:grpSpPr>
        <p:sp>
          <p:nvSpPr>
            <p:cNvPr id="290" name="AutoShape 350">
              <a:extLst>
                <a:ext uri="{FF2B5EF4-FFF2-40B4-BE49-F238E27FC236}">
                  <a16:creationId xmlns:a16="http://schemas.microsoft.com/office/drawing/2014/main" id="{3D33AE23-1C65-834A-A5D5-8D03E4720B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8978" y="4275842"/>
              <a:ext cx="889000" cy="485775"/>
            </a:xfrm>
            <a:prstGeom prst="rightArrow">
              <a:avLst>
                <a:gd name="adj1" fmla="val 50000"/>
                <a:gd name="adj2" fmla="val 45752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lin ang="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291" name="Group 335">
              <a:extLst>
                <a:ext uri="{FF2B5EF4-FFF2-40B4-BE49-F238E27FC236}">
                  <a16:creationId xmlns:a16="http://schemas.microsoft.com/office/drawing/2014/main" id="{1AB0D837-8757-A24A-AA3E-5914390BD0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16469" y="4319954"/>
              <a:ext cx="2322512" cy="392112"/>
              <a:chOff x="2249" y="3430"/>
              <a:chExt cx="1389" cy="256"/>
            </a:xfrm>
          </p:grpSpPr>
          <p:sp>
            <p:nvSpPr>
              <p:cNvPr id="292" name="Oval 333">
                <a:extLst>
                  <a:ext uri="{FF2B5EF4-FFF2-40B4-BE49-F238E27FC236}">
                    <a16:creationId xmlns:a16="http://schemas.microsoft.com/office/drawing/2014/main" id="{6E6EF4F3-E324-EE41-857E-2F00CC4C3A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93" name="Rectangle 332">
                <a:extLst>
                  <a:ext uri="{FF2B5EF4-FFF2-40B4-BE49-F238E27FC236}">
                    <a16:creationId xmlns:a16="http://schemas.microsoft.com/office/drawing/2014/main" id="{B2682ADB-A65B-D047-86A5-56687D6DF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94" name="Oval 331">
                <a:extLst>
                  <a:ext uri="{FF2B5EF4-FFF2-40B4-BE49-F238E27FC236}">
                    <a16:creationId xmlns:a16="http://schemas.microsoft.com/office/drawing/2014/main" id="{C101BC4D-17C9-324C-82E8-C4AAA13D8A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295" name="Rectangle 334">
                <a:extLst>
                  <a:ext uri="{FF2B5EF4-FFF2-40B4-BE49-F238E27FC236}">
                    <a16:creationId xmlns:a16="http://schemas.microsoft.com/office/drawing/2014/main" id="{4A8174FB-A99D-5C4E-ADC6-1958FC2B1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96" name="Group 341">
              <a:extLst>
                <a:ext uri="{FF2B5EF4-FFF2-40B4-BE49-F238E27FC236}">
                  <a16:creationId xmlns:a16="http://schemas.microsoft.com/office/drawing/2014/main" id="{0EB2E33F-C4E3-1644-9D50-3FCE1862D7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75852" y="4196543"/>
              <a:ext cx="2801937" cy="581025"/>
              <a:chOff x="2249" y="3430"/>
              <a:chExt cx="1389" cy="256"/>
            </a:xfrm>
          </p:grpSpPr>
          <p:sp>
            <p:nvSpPr>
              <p:cNvPr id="297" name="Oval 342">
                <a:extLst>
                  <a:ext uri="{FF2B5EF4-FFF2-40B4-BE49-F238E27FC236}">
                    <a16:creationId xmlns:a16="http://schemas.microsoft.com/office/drawing/2014/main" id="{8B0433EF-9C73-5648-874B-82F2F6B3FE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98" name="Rectangle 343">
                <a:extLst>
                  <a:ext uri="{FF2B5EF4-FFF2-40B4-BE49-F238E27FC236}">
                    <a16:creationId xmlns:a16="http://schemas.microsoft.com/office/drawing/2014/main" id="{4E0FBD5F-0BE8-F549-8413-D4068F1044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99" name="Oval 344">
                <a:extLst>
                  <a:ext uri="{FF2B5EF4-FFF2-40B4-BE49-F238E27FC236}">
                    <a16:creationId xmlns:a16="http://schemas.microsoft.com/office/drawing/2014/main" id="{48CAF989-114C-CC4C-8DBF-A27BA32161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300" name="Rectangle 345">
                <a:extLst>
                  <a:ext uri="{FF2B5EF4-FFF2-40B4-BE49-F238E27FC236}">
                    <a16:creationId xmlns:a16="http://schemas.microsoft.com/office/drawing/2014/main" id="{C659DCD3-540C-0146-BAAD-7DBA3AC0F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305" name="AutoShape 351">
              <a:extLst>
                <a:ext uri="{FF2B5EF4-FFF2-40B4-BE49-F238E27FC236}">
                  <a16:creationId xmlns:a16="http://schemas.microsoft.com/office/drawing/2014/main" id="{371DACA7-8356-6549-B395-6F1207E7F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5542" y="4258379"/>
              <a:ext cx="1279525" cy="485775"/>
            </a:xfrm>
            <a:prstGeom prst="rightArrow">
              <a:avLst>
                <a:gd name="adj1" fmla="val 50000"/>
                <a:gd name="adj2" fmla="val 6585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lin ang="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306" name="AutoShape 349">
              <a:extLst>
                <a:ext uri="{FF2B5EF4-FFF2-40B4-BE49-F238E27FC236}">
                  <a16:creationId xmlns:a16="http://schemas.microsoft.com/office/drawing/2014/main" id="{DAF93F8F-35E4-524B-97A1-6252C154B95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071329" y="4013904"/>
              <a:ext cx="974725" cy="720725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7 w 21600"/>
                <a:gd name="T13" fmla="*/ 2912 h 21600"/>
                <a:gd name="T14" fmla="*/ 18227 w 21600"/>
                <a:gd name="T15" fmla="*/ 92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lin ang="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91116CC-72E2-1E41-B441-B2A46728B7B8}"/>
              </a:ext>
            </a:extLst>
          </p:cNvPr>
          <p:cNvCxnSpPr/>
          <p:nvPr/>
        </p:nvCxnSpPr>
        <p:spPr>
          <a:xfrm>
            <a:off x="2663444" y="4956164"/>
            <a:ext cx="0" cy="49926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314">
            <a:extLst>
              <a:ext uri="{FF2B5EF4-FFF2-40B4-BE49-F238E27FC236}">
                <a16:creationId xmlns:a16="http://schemas.microsoft.com/office/drawing/2014/main" id="{0240B1B8-8762-A749-A5D9-196239F727C6}"/>
              </a:ext>
            </a:extLst>
          </p:cNvPr>
          <p:cNvCxnSpPr/>
          <p:nvPr/>
        </p:nvCxnSpPr>
        <p:spPr>
          <a:xfrm>
            <a:off x="3671250" y="4571341"/>
            <a:ext cx="0" cy="49926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315">
            <a:extLst>
              <a:ext uri="{FF2B5EF4-FFF2-40B4-BE49-F238E27FC236}">
                <a16:creationId xmlns:a16="http://schemas.microsoft.com/office/drawing/2014/main" id="{8FDF4627-F3A2-F640-9920-1210DF3A14EE}"/>
              </a:ext>
            </a:extLst>
          </p:cNvPr>
          <p:cNvCxnSpPr/>
          <p:nvPr/>
        </p:nvCxnSpPr>
        <p:spPr>
          <a:xfrm>
            <a:off x="7773171" y="4574886"/>
            <a:ext cx="0" cy="49926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642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Throughput</a:t>
            </a:r>
            <a:endParaRPr lang="en-US" sz="4400" dirty="0"/>
          </a:p>
        </p:txBody>
      </p:sp>
      <p:grpSp>
        <p:nvGrpSpPr>
          <p:cNvPr id="429" name="Group 347">
            <a:extLst>
              <a:ext uri="{FF2B5EF4-FFF2-40B4-BE49-F238E27FC236}">
                <a16:creationId xmlns:a16="http://schemas.microsoft.com/office/drawing/2014/main" id="{29540C2D-9FA0-BB45-BE5F-03C752C3783C}"/>
              </a:ext>
            </a:extLst>
          </p:cNvPr>
          <p:cNvGrpSpPr>
            <a:grpSpLocks/>
          </p:cNvGrpSpPr>
          <p:nvPr/>
        </p:nvGrpSpPr>
        <p:grpSpPr bwMode="auto">
          <a:xfrm>
            <a:off x="4983726" y="4245735"/>
            <a:ext cx="912813" cy="415925"/>
            <a:chOff x="1871277" y="1576300"/>
            <a:chExt cx="1128371" cy="437861"/>
          </a:xfrm>
        </p:grpSpPr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D91E1173-2CC1-804A-8A29-AD5A2B05C5E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rotWithShape="1">
              <a:gsLst>
                <a:gs pos="0">
                  <a:srgbClr val="262699"/>
                </a:gs>
                <a:gs pos="53000">
                  <a:srgbClr val="8585E0"/>
                </a:gs>
                <a:gs pos="100000">
                  <a:srgbClr val="262699"/>
                </a:gs>
              </a:gsLst>
              <a:lin ang="0" scaled="1"/>
            </a:gradFill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31" name="Rectangle 430">
              <a:extLst>
                <a:ext uri="{FF2B5EF4-FFF2-40B4-BE49-F238E27FC236}">
                  <a16:creationId xmlns:a16="http://schemas.microsoft.com/office/drawing/2014/main" id="{D26B5CB1-EFDC-AA4A-94A5-91F1F7893EBE}"/>
                </a:ext>
              </a:extLst>
            </p:cNvPr>
            <p:cNvSpPr/>
            <p:nvPr/>
          </p:nvSpPr>
          <p:spPr bwMode="auto">
            <a:xfrm>
              <a:off x="1871277" y="1740080"/>
              <a:ext cx="1128371" cy="115314"/>
            </a:xfrm>
            <a:prstGeom prst="rect">
              <a:avLst/>
            </a:prstGeom>
            <a:gradFill rotWithShape="1">
              <a:gsLst>
                <a:gs pos="0">
                  <a:srgbClr val="3333CC">
                    <a:lumMod val="75000"/>
                  </a:srgbClr>
                </a:gs>
                <a:gs pos="53000">
                  <a:srgbClr val="3333CC">
                    <a:lumMod val="60000"/>
                    <a:lumOff val="40000"/>
                  </a:srgbClr>
                </a:gs>
                <a:gs pos="100000">
                  <a:srgbClr val="3333CC">
                    <a:lumMod val="75000"/>
                  </a:srgbClr>
                </a:gs>
              </a:gsLst>
              <a:lin ang="108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852CB226-E8E6-CA45-95E4-3E2F740D0CC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rgbClr val="BFBFBF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33" name="Freeform 432">
              <a:extLst>
                <a:ext uri="{FF2B5EF4-FFF2-40B4-BE49-F238E27FC236}">
                  <a16:creationId xmlns:a16="http://schemas.microsoft.com/office/drawing/2014/main" id="{2F42ECA3-62AC-C34A-9330-F31499A994CD}"/>
                </a:ext>
              </a:extLst>
            </p:cNvPr>
            <p:cNvSpPr/>
            <p:nvPr/>
          </p:nvSpPr>
          <p:spPr bwMode="auto">
            <a:xfrm>
              <a:off x="2159748" y="1673231"/>
              <a:ext cx="547504" cy="160438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rgbClr val="3333CC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434" name="Freeform 433">
              <a:extLst>
                <a:ext uri="{FF2B5EF4-FFF2-40B4-BE49-F238E27FC236}">
                  <a16:creationId xmlns:a16="http://schemas.microsoft.com/office/drawing/2014/main" id="{7DAD661B-B797-0E4F-A7A2-EECB211B3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T0" fmla="*/ 0 w 3723451"/>
                <a:gd name="T1" fmla="*/ 27215 h 932950"/>
                <a:gd name="T2" fmla="*/ 116562 w 3723451"/>
                <a:gd name="T3" fmla="*/ 321 h 932950"/>
                <a:gd name="T4" fmla="*/ 330164 w 3723451"/>
                <a:gd name="T5" fmla="*/ 62070 h 932950"/>
                <a:gd name="T6" fmla="*/ 533943 w 3723451"/>
                <a:gd name="T7" fmla="*/ 0 h 932950"/>
                <a:gd name="T8" fmla="*/ 662444 w 3723451"/>
                <a:gd name="T9" fmla="*/ 24700 h 932950"/>
                <a:gd name="T10" fmla="*/ 566839 w 3723451"/>
                <a:gd name="T11" fmla="*/ 55072 h 932950"/>
                <a:gd name="T12" fmla="*/ 536059 w 3723451"/>
                <a:gd name="T13" fmla="*/ 46883 h 932950"/>
                <a:gd name="T14" fmla="*/ 333917 w 3723451"/>
                <a:gd name="T15" fmla="*/ 111241 h 932950"/>
                <a:gd name="T16" fmla="*/ 126604 w 3723451"/>
                <a:gd name="T17" fmla="*/ 49251 h 932950"/>
                <a:gd name="T18" fmla="*/ 93086 w 3723451"/>
                <a:gd name="T19" fmla="*/ 55941 h 932950"/>
                <a:gd name="T20" fmla="*/ 0 w 3723451"/>
                <a:gd name="T21" fmla="*/ 27215 h 9329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rgbClr val="262699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35" name="Freeform 434">
              <a:extLst>
                <a:ext uri="{FF2B5EF4-FFF2-40B4-BE49-F238E27FC236}">
                  <a16:creationId xmlns:a16="http://schemas.microsoft.com/office/drawing/2014/main" id="{6D956B9B-0BF1-184A-8A16-0E56F0D92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T0" fmla="*/ 0 w 1366596"/>
                <a:gd name="T1" fmla="*/ 0 h 809868"/>
                <a:gd name="T2" fmla="*/ 244057 w 1366596"/>
                <a:gd name="T3" fmla="*/ 74985 h 809868"/>
                <a:gd name="T4" fmla="*/ 154487 w 1366596"/>
                <a:gd name="T5" fmla="*/ 97040 h 809868"/>
                <a:gd name="T6" fmla="*/ 822 w 1366596"/>
                <a:gd name="T7" fmla="*/ 51277 h 809868"/>
                <a:gd name="T8" fmla="*/ 0 w 1366596"/>
                <a:gd name="T9" fmla="*/ 0 h 8098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rgbClr val="262699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36" name="Freeform 435">
              <a:extLst>
                <a:ext uri="{FF2B5EF4-FFF2-40B4-BE49-F238E27FC236}">
                  <a16:creationId xmlns:a16="http://schemas.microsoft.com/office/drawing/2014/main" id="{0CBF6073-15EC-8540-96C4-D4D3FCB6D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T0" fmla="*/ 237599 w 1348191"/>
                <a:gd name="T1" fmla="*/ 0 h 791462"/>
                <a:gd name="T2" fmla="*/ 240888 w 1348191"/>
                <a:gd name="T3" fmla="*/ 46827 h 791462"/>
                <a:gd name="T4" fmla="*/ 87147 w 1348191"/>
                <a:gd name="T5" fmla="*/ 97039 h 791462"/>
                <a:gd name="T6" fmla="*/ 0 w 1348191"/>
                <a:gd name="T7" fmla="*/ 75036 h 791462"/>
                <a:gd name="T8" fmla="*/ 237599 w 1348191"/>
                <a:gd name="T9" fmla="*/ 0 h 7914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rgbClr val="262699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cxnSp>
          <p:nvCxnSpPr>
            <p:cNvPr id="437" name="Straight Connector 436">
              <a:extLst>
                <a:ext uri="{FF2B5EF4-FFF2-40B4-BE49-F238E27FC236}">
                  <a16:creationId xmlns:a16="http://schemas.microsoft.com/office/drawing/2014/main" id="{F655FBD6-0B65-C943-BD0C-04C522A429F3}"/>
                </a:ext>
              </a:extLst>
            </p:cNvPr>
            <p:cNvCxnSpPr>
              <a:cxnSpLocks noChangeShapeType="1"/>
              <a:endCxn id="432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blurRad="40005" dist="19939" dir="5400000" algn="tl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8" name="Straight Connector 437">
              <a:extLst>
                <a:ext uri="{FF2B5EF4-FFF2-40B4-BE49-F238E27FC236}">
                  <a16:creationId xmlns:a16="http://schemas.microsoft.com/office/drawing/2014/main" id="{8319B3C6-5722-1C44-A611-D2468A7B37E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blurRad="40005" dist="19939" dir="5400000" algn="tl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39" name="Group 347">
            <a:extLst>
              <a:ext uri="{FF2B5EF4-FFF2-40B4-BE49-F238E27FC236}">
                <a16:creationId xmlns:a16="http://schemas.microsoft.com/office/drawing/2014/main" id="{C4D1F210-8217-DF40-A30E-B4D781BD1617}"/>
              </a:ext>
            </a:extLst>
          </p:cNvPr>
          <p:cNvGrpSpPr>
            <a:grpSpLocks/>
          </p:cNvGrpSpPr>
          <p:nvPr/>
        </p:nvGrpSpPr>
        <p:grpSpPr bwMode="auto">
          <a:xfrm>
            <a:off x="4937689" y="2318255"/>
            <a:ext cx="911225" cy="415925"/>
            <a:chOff x="1871277" y="1576300"/>
            <a:chExt cx="1128371" cy="437861"/>
          </a:xfrm>
        </p:grpSpPr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6C6425EA-486B-F643-943D-D7089FD8840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rotWithShape="1">
              <a:gsLst>
                <a:gs pos="0">
                  <a:srgbClr val="262699"/>
                </a:gs>
                <a:gs pos="53000">
                  <a:srgbClr val="8585E0"/>
                </a:gs>
                <a:gs pos="100000">
                  <a:srgbClr val="262699"/>
                </a:gs>
              </a:gsLst>
              <a:lin ang="0" scaled="1"/>
            </a:gradFill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41" name="Rectangle 440">
              <a:extLst>
                <a:ext uri="{FF2B5EF4-FFF2-40B4-BE49-F238E27FC236}">
                  <a16:creationId xmlns:a16="http://schemas.microsoft.com/office/drawing/2014/main" id="{72094855-C429-6140-9FC0-17D4134E8759}"/>
                </a:ext>
              </a:extLst>
            </p:cNvPr>
            <p:cNvSpPr/>
            <p:nvPr/>
          </p:nvSpPr>
          <p:spPr bwMode="auto">
            <a:xfrm>
              <a:off x="1871277" y="1740080"/>
              <a:ext cx="1128371" cy="115315"/>
            </a:xfrm>
            <a:prstGeom prst="rect">
              <a:avLst/>
            </a:prstGeom>
            <a:gradFill rotWithShape="1">
              <a:gsLst>
                <a:gs pos="0">
                  <a:srgbClr val="3333CC">
                    <a:lumMod val="75000"/>
                  </a:srgbClr>
                </a:gs>
                <a:gs pos="53000">
                  <a:srgbClr val="3333CC">
                    <a:lumMod val="60000"/>
                    <a:lumOff val="40000"/>
                  </a:srgbClr>
                </a:gs>
                <a:gs pos="100000">
                  <a:srgbClr val="3333CC">
                    <a:lumMod val="75000"/>
                  </a:srgbClr>
                </a:gs>
              </a:gsLst>
              <a:lin ang="108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940E8085-E288-C843-8449-2EE8442917F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rgbClr val="BFBFBF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43" name="Freeform 442">
              <a:extLst>
                <a:ext uri="{FF2B5EF4-FFF2-40B4-BE49-F238E27FC236}">
                  <a16:creationId xmlns:a16="http://schemas.microsoft.com/office/drawing/2014/main" id="{E37F0E56-213E-8545-B9F2-BC5003B587C6}"/>
                </a:ext>
              </a:extLst>
            </p:cNvPr>
            <p:cNvSpPr/>
            <p:nvPr/>
          </p:nvSpPr>
          <p:spPr bwMode="auto">
            <a:xfrm>
              <a:off x="2160249" y="1673231"/>
              <a:ext cx="548460" cy="160438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rgbClr val="3333CC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endParaRPr>
            </a:p>
          </p:txBody>
        </p:sp>
        <p:sp>
          <p:nvSpPr>
            <p:cNvPr id="444" name="Freeform 443">
              <a:extLst>
                <a:ext uri="{FF2B5EF4-FFF2-40B4-BE49-F238E27FC236}">
                  <a16:creationId xmlns:a16="http://schemas.microsoft.com/office/drawing/2014/main" id="{57514748-4829-0749-95C6-8FF0B1CB4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T0" fmla="*/ 0 w 3723451"/>
                <a:gd name="T1" fmla="*/ 27215 h 932950"/>
                <a:gd name="T2" fmla="*/ 116562 w 3723451"/>
                <a:gd name="T3" fmla="*/ 321 h 932950"/>
                <a:gd name="T4" fmla="*/ 330164 w 3723451"/>
                <a:gd name="T5" fmla="*/ 62070 h 932950"/>
                <a:gd name="T6" fmla="*/ 533943 w 3723451"/>
                <a:gd name="T7" fmla="*/ 0 h 932950"/>
                <a:gd name="T8" fmla="*/ 662444 w 3723451"/>
                <a:gd name="T9" fmla="*/ 24700 h 932950"/>
                <a:gd name="T10" fmla="*/ 566839 w 3723451"/>
                <a:gd name="T11" fmla="*/ 55072 h 932950"/>
                <a:gd name="T12" fmla="*/ 536059 w 3723451"/>
                <a:gd name="T13" fmla="*/ 46883 h 932950"/>
                <a:gd name="T14" fmla="*/ 333917 w 3723451"/>
                <a:gd name="T15" fmla="*/ 111241 h 932950"/>
                <a:gd name="T16" fmla="*/ 126604 w 3723451"/>
                <a:gd name="T17" fmla="*/ 49251 h 932950"/>
                <a:gd name="T18" fmla="*/ 93086 w 3723451"/>
                <a:gd name="T19" fmla="*/ 55941 h 932950"/>
                <a:gd name="T20" fmla="*/ 0 w 3723451"/>
                <a:gd name="T21" fmla="*/ 27215 h 9329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rgbClr val="262699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45" name="Freeform 444">
              <a:extLst>
                <a:ext uri="{FF2B5EF4-FFF2-40B4-BE49-F238E27FC236}">
                  <a16:creationId xmlns:a16="http://schemas.microsoft.com/office/drawing/2014/main" id="{81C91DDC-B728-614D-83D3-517272E01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T0" fmla="*/ 0 w 1366596"/>
                <a:gd name="T1" fmla="*/ 0 h 809868"/>
                <a:gd name="T2" fmla="*/ 244057 w 1366596"/>
                <a:gd name="T3" fmla="*/ 74985 h 809868"/>
                <a:gd name="T4" fmla="*/ 154487 w 1366596"/>
                <a:gd name="T5" fmla="*/ 97040 h 809868"/>
                <a:gd name="T6" fmla="*/ 822 w 1366596"/>
                <a:gd name="T7" fmla="*/ 51277 h 809868"/>
                <a:gd name="T8" fmla="*/ 0 w 1366596"/>
                <a:gd name="T9" fmla="*/ 0 h 8098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rgbClr val="262699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46" name="Freeform 445">
              <a:extLst>
                <a:ext uri="{FF2B5EF4-FFF2-40B4-BE49-F238E27FC236}">
                  <a16:creationId xmlns:a16="http://schemas.microsoft.com/office/drawing/2014/main" id="{94DD4D4E-9421-A140-AFBD-C2D8D5F7F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T0" fmla="*/ 237599 w 1348191"/>
                <a:gd name="T1" fmla="*/ 0 h 791462"/>
                <a:gd name="T2" fmla="*/ 240888 w 1348191"/>
                <a:gd name="T3" fmla="*/ 46827 h 791462"/>
                <a:gd name="T4" fmla="*/ 87147 w 1348191"/>
                <a:gd name="T5" fmla="*/ 97039 h 791462"/>
                <a:gd name="T6" fmla="*/ 0 w 1348191"/>
                <a:gd name="T7" fmla="*/ 75036 h 791462"/>
                <a:gd name="T8" fmla="*/ 237599 w 1348191"/>
                <a:gd name="T9" fmla="*/ 0 h 7914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rgbClr val="262699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cxnSp>
          <p:nvCxnSpPr>
            <p:cNvPr id="447" name="Straight Connector 446">
              <a:extLst>
                <a:ext uri="{FF2B5EF4-FFF2-40B4-BE49-F238E27FC236}">
                  <a16:creationId xmlns:a16="http://schemas.microsoft.com/office/drawing/2014/main" id="{44BB3CF6-D387-034B-A66F-B0DB1B8D3A4B}"/>
                </a:ext>
              </a:extLst>
            </p:cNvPr>
            <p:cNvCxnSpPr>
              <a:cxnSpLocks noChangeShapeType="1"/>
              <a:endCxn id="442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blurRad="40005" dist="19939" dir="5400000" algn="tl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8" name="Straight Connector 447">
              <a:extLst>
                <a:ext uri="{FF2B5EF4-FFF2-40B4-BE49-F238E27FC236}">
                  <a16:creationId xmlns:a16="http://schemas.microsoft.com/office/drawing/2014/main" id="{7248A1BD-6434-A24C-A1C8-CB863A313AA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blurRad="40005" dist="19939" dir="5400000" algn="tl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9" name="Group 140">
            <a:extLst>
              <a:ext uri="{FF2B5EF4-FFF2-40B4-BE49-F238E27FC236}">
                <a16:creationId xmlns:a16="http://schemas.microsoft.com/office/drawing/2014/main" id="{76E7BFD5-92F6-BB41-9E7A-389CECC7F12A}"/>
              </a:ext>
            </a:extLst>
          </p:cNvPr>
          <p:cNvGrpSpPr>
            <a:grpSpLocks/>
          </p:cNvGrpSpPr>
          <p:nvPr/>
        </p:nvGrpSpPr>
        <p:grpSpPr bwMode="auto">
          <a:xfrm>
            <a:off x="2292914" y="1991230"/>
            <a:ext cx="352425" cy="876300"/>
            <a:chOff x="4140" y="429"/>
            <a:chExt cx="1425" cy="2396"/>
          </a:xfrm>
        </p:grpSpPr>
        <p:sp>
          <p:nvSpPr>
            <p:cNvPr id="450" name="Freeform 141">
              <a:extLst>
                <a:ext uri="{FF2B5EF4-FFF2-40B4-BE49-F238E27FC236}">
                  <a16:creationId xmlns:a16="http://schemas.microsoft.com/office/drawing/2014/main" id="{76A5EB39-9919-2444-BBB8-371FCDAF9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51" name="Rectangle 142">
              <a:extLst>
                <a:ext uri="{FF2B5EF4-FFF2-40B4-BE49-F238E27FC236}">
                  <a16:creationId xmlns:a16="http://schemas.microsoft.com/office/drawing/2014/main" id="{60EBDD34-6142-6945-9C14-B79C55F43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429"/>
              <a:ext cx="1046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52" name="Freeform 143">
              <a:extLst>
                <a:ext uri="{FF2B5EF4-FFF2-40B4-BE49-F238E27FC236}">
                  <a16:creationId xmlns:a16="http://schemas.microsoft.com/office/drawing/2014/main" id="{B8A9862D-8A64-8A4B-AD3D-3D060A37F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53" name="Freeform 144">
              <a:extLst>
                <a:ext uri="{FF2B5EF4-FFF2-40B4-BE49-F238E27FC236}">
                  <a16:creationId xmlns:a16="http://schemas.microsoft.com/office/drawing/2014/main" id="{F1CBBF09-E39A-294C-817A-9DCD90223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54" name="Rectangle 145">
              <a:extLst>
                <a:ext uri="{FF2B5EF4-FFF2-40B4-BE49-F238E27FC236}">
                  <a16:creationId xmlns:a16="http://schemas.microsoft.com/office/drawing/2014/main" id="{0B890F94-5FF7-B74D-888E-B02AA2F69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" y="694"/>
              <a:ext cx="597" cy="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455" name="Group 146">
              <a:extLst>
                <a:ext uri="{FF2B5EF4-FFF2-40B4-BE49-F238E27FC236}">
                  <a16:creationId xmlns:a16="http://schemas.microsoft.com/office/drawing/2014/main" id="{84C8FF9A-1DFE-5443-B94F-09F2CF1376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480" name="AutoShape 147">
                <a:extLst>
                  <a:ext uri="{FF2B5EF4-FFF2-40B4-BE49-F238E27FC236}">
                    <a16:creationId xmlns:a16="http://schemas.microsoft.com/office/drawing/2014/main" id="{82A932A3-A2B5-9E4C-A00D-8314C870E8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8"/>
                <a:ext cx="721" cy="137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481" name="AutoShape 148">
                <a:extLst>
                  <a:ext uri="{FF2B5EF4-FFF2-40B4-BE49-F238E27FC236}">
                    <a16:creationId xmlns:a16="http://schemas.microsoft.com/office/drawing/2014/main" id="{7341616C-DDDB-6D4B-8BC1-1DE0014BB3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1" y="2584"/>
                <a:ext cx="689" cy="1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sp>
          <p:nvSpPr>
            <p:cNvPr id="456" name="Rectangle 149">
              <a:extLst>
                <a:ext uri="{FF2B5EF4-FFF2-40B4-BE49-F238E27FC236}">
                  <a16:creationId xmlns:a16="http://schemas.microsoft.com/office/drawing/2014/main" id="{3016CB06-5ED2-8E44-8314-CF9B8D9293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3" y="1019"/>
              <a:ext cx="597" cy="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457" name="Group 150">
              <a:extLst>
                <a:ext uri="{FF2B5EF4-FFF2-40B4-BE49-F238E27FC236}">
                  <a16:creationId xmlns:a16="http://schemas.microsoft.com/office/drawing/2014/main" id="{50CD732F-502F-EC4B-9B23-19C3F75FAF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478" name="AutoShape 151">
                <a:extLst>
                  <a:ext uri="{FF2B5EF4-FFF2-40B4-BE49-F238E27FC236}">
                    <a16:creationId xmlns:a16="http://schemas.microsoft.com/office/drawing/2014/main" id="{A5BF82DD-4D73-B841-9282-B6B444B47C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1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479" name="AutoShape 152">
                <a:extLst>
                  <a:ext uri="{FF2B5EF4-FFF2-40B4-BE49-F238E27FC236}">
                    <a16:creationId xmlns:a16="http://schemas.microsoft.com/office/drawing/2014/main" id="{507A60A5-AB7C-DA4B-BE79-74DC6F926B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" y="2585"/>
                <a:ext cx="689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sp>
          <p:nvSpPr>
            <p:cNvPr id="458" name="Rectangle 153">
              <a:extLst>
                <a:ext uri="{FF2B5EF4-FFF2-40B4-BE49-F238E27FC236}">
                  <a16:creationId xmlns:a16="http://schemas.microsoft.com/office/drawing/2014/main" id="{5585EA19-FC9A-834A-B1AA-AF0C3E6E4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7" y="1358"/>
              <a:ext cx="597" cy="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59" name="Rectangle 154">
              <a:extLst>
                <a:ext uri="{FF2B5EF4-FFF2-40B4-BE49-F238E27FC236}">
                  <a16:creationId xmlns:a16="http://schemas.microsoft.com/office/drawing/2014/main" id="{770A4D2E-58C2-9F43-84EA-96616AE78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3"/>
              <a:ext cx="597" cy="4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460" name="Group 155">
              <a:extLst>
                <a:ext uri="{FF2B5EF4-FFF2-40B4-BE49-F238E27FC236}">
                  <a16:creationId xmlns:a16="http://schemas.microsoft.com/office/drawing/2014/main" id="{602A4FA5-6127-4C42-9200-FC441714E0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476" name="AutoShape 156">
                <a:extLst>
                  <a:ext uri="{FF2B5EF4-FFF2-40B4-BE49-F238E27FC236}">
                    <a16:creationId xmlns:a16="http://schemas.microsoft.com/office/drawing/2014/main" id="{73B43881-7B88-5847-AA15-A459E12B9B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6" y="2568"/>
                <a:ext cx="720" cy="140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477" name="AutoShape 157">
                <a:extLst>
                  <a:ext uri="{FF2B5EF4-FFF2-40B4-BE49-F238E27FC236}">
                    <a16:creationId xmlns:a16="http://schemas.microsoft.com/office/drawing/2014/main" id="{37DBC077-A3AE-D44B-9982-D763ECC92A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88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sp>
          <p:nvSpPr>
            <p:cNvPr id="461" name="Freeform 158">
              <a:extLst>
                <a:ext uri="{FF2B5EF4-FFF2-40B4-BE49-F238E27FC236}">
                  <a16:creationId xmlns:a16="http://schemas.microsoft.com/office/drawing/2014/main" id="{0AEC409A-A2D1-D245-802C-A7B4A1016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462" name="Group 159">
              <a:extLst>
                <a:ext uri="{FF2B5EF4-FFF2-40B4-BE49-F238E27FC236}">
                  <a16:creationId xmlns:a16="http://schemas.microsoft.com/office/drawing/2014/main" id="{E58988BF-BC15-CF49-B8AB-9F97656C22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474" name="AutoShape 160">
                <a:extLst>
                  <a:ext uri="{FF2B5EF4-FFF2-40B4-BE49-F238E27FC236}">
                    <a16:creationId xmlns:a16="http://schemas.microsoft.com/office/drawing/2014/main" id="{553DFEC9-BE4E-F94F-936E-C02FFF6CAC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1" y="2569"/>
                <a:ext cx="728" cy="139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475" name="AutoShape 161">
                <a:extLst>
                  <a:ext uri="{FF2B5EF4-FFF2-40B4-BE49-F238E27FC236}">
                    <a16:creationId xmlns:a16="http://schemas.microsoft.com/office/drawing/2014/main" id="{43F743B0-ACF4-3044-851A-E1B9884FB6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7" y="2586"/>
                <a:ext cx="696" cy="10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sp>
          <p:nvSpPr>
            <p:cNvPr id="463" name="Rectangle 162">
              <a:extLst>
                <a:ext uri="{FF2B5EF4-FFF2-40B4-BE49-F238E27FC236}">
                  <a16:creationId xmlns:a16="http://schemas.microsoft.com/office/drawing/2014/main" id="{D8E8B7E8-6654-B141-80DA-2835D0B6D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0" y="429"/>
              <a:ext cx="71" cy="2287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64" name="Freeform 163">
              <a:extLst>
                <a:ext uri="{FF2B5EF4-FFF2-40B4-BE49-F238E27FC236}">
                  <a16:creationId xmlns:a16="http://schemas.microsoft.com/office/drawing/2014/main" id="{D47EC0CE-C9B0-544A-9F08-C5F74F5F8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65" name="Freeform 164">
              <a:extLst>
                <a:ext uri="{FF2B5EF4-FFF2-40B4-BE49-F238E27FC236}">
                  <a16:creationId xmlns:a16="http://schemas.microsoft.com/office/drawing/2014/main" id="{B6D47BE6-5EDC-5F46-927F-15C18BEEF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66" name="Oval 165">
              <a:extLst>
                <a:ext uri="{FF2B5EF4-FFF2-40B4-BE49-F238E27FC236}">
                  <a16:creationId xmlns:a16="http://schemas.microsoft.com/office/drawing/2014/main" id="{8699D5C3-5E2F-5247-88B1-8F7A5068C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20" y="2612"/>
              <a:ext cx="45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67" name="Freeform 166">
              <a:extLst>
                <a:ext uri="{FF2B5EF4-FFF2-40B4-BE49-F238E27FC236}">
                  <a16:creationId xmlns:a16="http://schemas.microsoft.com/office/drawing/2014/main" id="{BFDFB342-1B41-3C40-90B5-38F87DB8D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68" name="AutoShape 167">
              <a:extLst>
                <a:ext uri="{FF2B5EF4-FFF2-40B4-BE49-F238E27FC236}">
                  <a16:creationId xmlns:a16="http://schemas.microsoft.com/office/drawing/2014/main" id="{31EB1D99-2A1B-554C-9D92-24AAEE3876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7"/>
              <a:ext cx="1200" cy="148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69" name="AutoShape 168">
              <a:extLst>
                <a:ext uri="{FF2B5EF4-FFF2-40B4-BE49-F238E27FC236}">
                  <a16:creationId xmlns:a16="http://schemas.microsoft.com/office/drawing/2014/main" id="{8C5166EA-4FF3-CA4A-89EF-1C89946C1F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" y="2712"/>
              <a:ext cx="1072" cy="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00"/>
                </a:gs>
                <a:gs pos="100000">
                  <a:srgbClr val="808080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70" name="Oval 169">
              <a:extLst>
                <a:ext uri="{FF2B5EF4-FFF2-40B4-BE49-F238E27FC236}">
                  <a16:creationId xmlns:a16="http://schemas.microsoft.com/office/drawing/2014/main" id="{45C4253F-C6AA-8F41-9A95-B86147446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2382"/>
              <a:ext cx="160" cy="143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71" name="Oval 170">
              <a:extLst>
                <a:ext uri="{FF2B5EF4-FFF2-40B4-BE49-F238E27FC236}">
                  <a16:creationId xmlns:a16="http://schemas.microsoft.com/office/drawing/2014/main" id="{99937982-831E-014F-8011-31A38BC3F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" y="2382"/>
              <a:ext cx="160" cy="14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72" name="Oval 171">
              <a:extLst>
                <a:ext uri="{FF2B5EF4-FFF2-40B4-BE49-F238E27FC236}">
                  <a16:creationId xmlns:a16="http://schemas.microsoft.com/office/drawing/2014/main" id="{CB852665-8191-CD47-9BBA-1BC8D1E83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" y="2382"/>
              <a:ext cx="160" cy="13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73" name="Rectangle 172">
              <a:extLst>
                <a:ext uri="{FF2B5EF4-FFF2-40B4-BE49-F238E27FC236}">
                  <a16:creationId xmlns:a16="http://schemas.microsoft.com/office/drawing/2014/main" id="{A5B541A2-F634-3F4C-920F-8FEB757F7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1835"/>
              <a:ext cx="83" cy="760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</p:grpSp>
      <p:sp>
        <p:nvSpPr>
          <p:cNvPr id="482" name="Rectangle 4">
            <a:extLst>
              <a:ext uri="{FF2B5EF4-FFF2-40B4-BE49-F238E27FC236}">
                <a16:creationId xmlns:a16="http://schemas.microsoft.com/office/drawing/2014/main" id="{885A2C98-F0C5-4F48-973F-FB58C4816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539" y="1361756"/>
            <a:ext cx="81502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SzPct val="10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omic Sans MS" pitchFamily="66" charset="0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imes New Roman" pitchFamily="18" charset="0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SzPct val="100000"/>
              <a:buFont typeface="Wingdings" pitchFamily="2" charset="2"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R</a:t>
            </a:r>
            <a:r>
              <a:rPr kumimoji="0" lang="en-US" altLang="en-US" sz="2800" b="0" i="1" u="none" strike="noStrike" kern="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</a:t>
            </a:r>
            <a:r>
              <a:rPr kumimoji="0" lang="en-US" alt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&lt; </a:t>
            </a:r>
            <a:r>
              <a:rPr kumimoji="0" lang="en-US" altLang="en-US" sz="2800" b="0" i="1" u="none" strike="noStrike" kern="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R</a:t>
            </a:r>
            <a:r>
              <a:rPr kumimoji="0" lang="en-US" altLang="en-US" sz="2800" b="0" i="1" u="none" strike="noStrike" kern="0" cap="none" spc="0" normalizeH="0" baseline="-2500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</a:t>
            </a:r>
            <a:r>
              <a:rPr kumimoji="0" lang="en-US" alt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 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What is average end-end throughput?</a:t>
            </a:r>
          </a:p>
        </p:txBody>
      </p:sp>
      <p:grpSp>
        <p:nvGrpSpPr>
          <p:cNvPr id="483" name="Group 34">
            <a:extLst>
              <a:ext uri="{FF2B5EF4-FFF2-40B4-BE49-F238E27FC236}">
                <a16:creationId xmlns:a16="http://schemas.microsoft.com/office/drawing/2014/main" id="{1D7513B2-BA27-CA43-AABC-A66648BC2AFF}"/>
              </a:ext>
            </a:extLst>
          </p:cNvPr>
          <p:cNvGrpSpPr>
            <a:grpSpLocks/>
          </p:cNvGrpSpPr>
          <p:nvPr/>
        </p:nvGrpSpPr>
        <p:grpSpPr bwMode="auto">
          <a:xfrm>
            <a:off x="2745351" y="2343655"/>
            <a:ext cx="2136775" cy="307975"/>
            <a:chOff x="2249" y="3430"/>
            <a:chExt cx="1389" cy="256"/>
          </a:xfrm>
        </p:grpSpPr>
        <p:sp>
          <p:nvSpPr>
            <p:cNvPr id="484" name="Oval 35">
              <a:extLst>
                <a:ext uri="{FF2B5EF4-FFF2-40B4-BE49-F238E27FC236}">
                  <a16:creationId xmlns:a16="http://schemas.microsoft.com/office/drawing/2014/main" id="{5340CEA1-5B2B-9B46-9AAF-4147EFCAE2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9" y="3433"/>
              <a:ext cx="69" cy="25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85" name="Rectangle 36">
              <a:extLst>
                <a:ext uri="{FF2B5EF4-FFF2-40B4-BE49-F238E27FC236}">
                  <a16:creationId xmlns:a16="http://schemas.microsoft.com/office/drawing/2014/main" id="{18778160-DBBA-3B4C-9F3C-5804D0719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5" y="3433"/>
              <a:ext cx="1326" cy="25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86" name="Oval 37">
              <a:extLst>
                <a:ext uri="{FF2B5EF4-FFF2-40B4-BE49-F238E27FC236}">
                  <a16:creationId xmlns:a16="http://schemas.microsoft.com/office/drawing/2014/main" id="{8BF0591E-F2E4-8A4C-A92C-C81344F40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9" y="3430"/>
              <a:ext cx="69" cy="253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487" name="Rectangle 38">
              <a:extLst>
                <a:ext uri="{FF2B5EF4-FFF2-40B4-BE49-F238E27FC236}">
                  <a16:creationId xmlns:a16="http://schemas.microsoft.com/office/drawing/2014/main" id="{E207FABE-8267-D846-9F45-80EB05CCD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" y="3438"/>
              <a:ext cx="44" cy="24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88" name="Text Box 39">
            <a:extLst>
              <a:ext uri="{FF2B5EF4-FFF2-40B4-BE49-F238E27FC236}">
                <a16:creationId xmlns:a16="http://schemas.microsoft.com/office/drawing/2014/main" id="{957E7C76-675E-574B-8ACD-614388DAE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4214" y="2270741"/>
            <a:ext cx="2586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  R</a:t>
            </a:r>
            <a:r>
              <a:rPr kumimoji="0" lang="en-US" altLang="en-US" sz="2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s</a:t>
            </a:r>
            <a:r>
              <a:rPr kumimoji="0" lang="en-US" altLang="en-US" sz="2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bits/sec</a:t>
            </a:r>
          </a:p>
        </p:txBody>
      </p:sp>
      <p:sp>
        <p:nvSpPr>
          <p:cNvPr id="489" name="AutoShape 42">
            <a:extLst>
              <a:ext uri="{FF2B5EF4-FFF2-40B4-BE49-F238E27FC236}">
                <a16:creationId xmlns:a16="http://schemas.microsoft.com/office/drawing/2014/main" id="{8A9CF8E3-1601-CD45-8200-B1516EA3BB3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934139" y="2111880"/>
            <a:ext cx="895350" cy="5651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490" name="AutoShape 43">
            <a:extLst>
              <a:ext uri="{FF2B5EF4-FFF2-40B4-BE49-F238E27FC236}">
                <a16:creationId xmlns:a16="http://schemas.microsoft.com/office/drawing/2014/main" id="{ED879A95-B645-8B4D-89AF-6D1789AFE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8251" y="2318255"/>
            <a:ext cx="941624" cy="379413"/>
          </a:xfrm>
          <a:prstGeom prst="rightArrow">
            <a:avLst>
              <a:gd name="adj1" fmla="val 50000"/>
              <a:gd name="adj2" fmla="val 53870"/>
            </a:avLst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Arial"/>
            </a:endParaRPr>
          </a:p>
        </p:txBody>
      </p:sp>
      <p:grpSp>
        <p:nvGrpSpPr>
          <p:cNvPr id="491" name="Group 54">
            <a:extLst>
              <a:ext uri="{FF2B5EF4-FFF2-40B4-BE49-F238E27FC236}">
                <a16:creationId xmlns:a16="http://schemas.microsoft.com/office/drawing/2014/main" id="{5C873AA0-FFD9-7542-BED1-8B7A71AB1C1E}"/>
              </a:ext>
            </a:extLst>
          </p:cNvPr>
          <p:cNvGrpSpPr>
            <a:grpSpLocks/>
          </p:cNvGrpSpPr>
          <p:nvPr/>
        </p:nvGrpSpPr>
        <p:grpSpPr bwMode="auto">
          <a:xfrm>
            <a:off x="6118790" y="2210305"/>
            <a:ext cx="2577607" cy="569913"/>
            <a:chOff x="3130" y="3069"/>
            <a:chExt cx="1765" cy="366"/>
          </a:xfrm>
        </p:grpSpPr>
        <p:grpSp>
          <p:nvGrpSpPr>
            <p:cNvPr id="492" name="Group 45">
              <a:extLst>
                <a:ext uri="{FF2B5EF4-FFF2-40B4-BE49-F238E27FC236}">
                  <a16:creationId xmlns:a16="http://schemas.microsoft.com/office/drawing/2014/main" id="{97D274BB-C29B-ED4E-859A-927860A3F5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0" y="3069"/>
              <a:ext cx="1765" cy="366"/>
              <a:chOff x="2249" y="3430"/>
              <a:chExt cx="1389" cy="256"/>
            </a:xfrm>
          </p:grpSpPr>
          <p:sp>
            <p:nvSpPr>
              <p:cNvPr id="494" name="Oval 46">
                <a:extLst>
                  <a:ext uri="{FF2B5EF4-FFF2-40B4-BE49-F238E27FC236}">
                    <a16:creationId xmlns:a16="http://schemas.microsoft.com/office/drawing/2014/main" id="{2EC17BEE-E58A-6140-B989-B0CDD1C1AF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95" name="Rectangle 47">
                <a:extLst>
                  <a:ext uri="{FF2B5EF4-FFF2-40B4-BE49-F238E27FC236}">
                    <a16:creationId xmlns:a16="http://schemas.microsoft.com/office/drawing/2014/main" id="{AD336F13-B720-7341-B116-DA4D9171BA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9" cy="253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96" name="Oval 48">
                <a:extLst>
                  <a:ext uri="{FF2B5EF4-FFF2-40B4-BE49-F238E27FC236}">
                    <a16:creationId xmlns:a16="http://schemas.microsoft.com/office/drawing/2014/main" id="{4B7EF7CF-26D6-F04C-A388-9C2DE746E5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497" name="Rectangle 49">
                <a:extLst>
                  <a:ext uri="{FF2B5EF4-FFF2-40B4-BE49-F238E27FC236}">
                    <a16:creationId xmlns:a16="http://schemas.microsoft.com/office/drawing/2014/main" id="{604E850F-FAD3-D34F-8D0B-B1F5F12A49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493" name="Text Box 50">
              <a:extLst>
                <a:ext uri="{FF2B5EF4-FFF2-40B4-BE49-F238E27FC236}">
                  <a16:creationId xmlns:a16="http://schemas.microsoft.com/office/drawing/2014/main" id="{48FDD660-FDC1-BC4D-AF14-61D75C0EB8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1" y="3135"/>
              <a:ext cx="1702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c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 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bits/sec</a:t>
              </a:r>
            </a:p>
          </p:txBody>
        </p:sp>
      </p:grpSp>
      <p:sp>
        <p:nvSpPr>
          <p:cNvPr id="498" name="Rectangle 56">
            <a:extLst>
              <a:ext uri="{FF2B5EF4-FFF2-40B4-BE49-F238E27FC236}">
                <a16:creationId xmlns:a16="http://schemas.microsoft.com/office/drawing/2014/main" id="{A7FBBFF4-7CCE-3745-9DBF-448559E76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051" y="3170791"/>
            <a:ext cx="806291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R</a:t>
            </a:r>
            <a:r>
              <a:rPr kumimoji="0" lang="en-US" altLang="en-US" sz="2800" b="0" i="1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s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 &gt; </a:t>
            </a:r>
            <a:r>
              <a:rPr kumimoji="0" lang="en-US" alt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R</a:t>
            </a:r>
            <a:r>
              <a:rPr kumimoji="0" lang="en-US" altLang="en-US" sz="2800" b="0" i="1" u="none" strike="noStrike" kern="1200" cap="none" spc="0" normalizeH="0" baseline="-2500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c</a:t>
            </a: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 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rPr>
              <a:t>What is average end-end throughput?</a:t>
            </a:r>
          </a:p>
        </p:txBody>
      </p:sp>
      <p:grpSp>
        <p:nvGrpSpPr>
          <p:cNvPr id="499" name="Group 209">
            <a:extLst>
              <a:ext uri="{FF2B5EF4-FFF2-40B4-BE49-F238E27FC236}">
                <a16:creationId xmlns:a16="http://schemas.microsoft.com/office/drawing/2014/main" id="{79A28CBF-CC98-364E-9CA1-5406DF2D3C3F}"/>
              </a:ext>
            </a:extLst>
          </p:cNvPr>
          <p:cNvGrpSpPr>
            <a:grpSpLocks/>
          </p:cNvGrpSpPr>
          <p:nvPr/>
        </p:nvGrpSpPr>
        <p:grpSpPr bwMode="auto">
          <a:xfrm>
            <a:off x="1327659" y="5111236"/>
            <a:ext cx="8847138" cy="1282702"/>
            <a:chOff x="186" y="3246"/>
            <a:chExt cx="5573" cy="808"/>
          </a:xfrm>
        </p:grpSpPr>
        <p:sp>
          <p:nvSpPr>
            <p:cNvPr id="500" name="Rectangle 102">
              <a:extLst>
                <a:ext uri="{FF2B5EF4-FFF2-40B4-BE49-F238E27FC236}">
                  <a16:creationId xmlns:a16="http://schemas.microsoft.com/office/drawing/2014/main" id="{A6EA76B5-34A9-BA4F-919C-79EC2F39D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" y="3414"/>
              <a:ext cx="5521" cy="640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501" name="Text Box 101">
              <a:extLst>
                <a:ext uri="{FF2B5EF4-FFF2-40B4-BE49-F238E27FC236}">
                  <a16:creationId xmlns:a16="http://schemas.microsoft.com/office/drawing/2014/main" id="{EC6D6C58-6370-D841-9FF4-E86B32210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" y="3585"/>
              <a:ext cx="5521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link on end-end path that constrains  end-end throughput</a:t>
              </a:r>
            </a:p>
          </p:txBody>
        </p:sp>
        <p:sp>
          <p:nvSpPr>
            <p:cNvPr id="502" name="Text Box 104">
              <a:extLst>
                <a:ext uri="{FF2B5EF4-FFF2-40B4-BE49-F238E27FC236}">
                  <a16:creationId xmlns:a16="http://schemas.microsoft.com/office/drawing/2014/main" id="{999DDB29-B5E4-4144-8D94-861082F6DF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" y="3246"/>
              <a:ext cx="1629" cy="33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bottleneck link</a:t>
              </a:r>
            </a:p>
          </p:txBody>
        </p:sp>
      </p:grpSp>
      <p:sp>
        <p:nvSpPr>
          <p:cNvPr id="503" name="AutoShape 51">
            <a:extLst>
              <a:ext uri="{FF2B5EF4-FFF2-40B4-BE49-F238E27FC236}">
                <a16:creationId xmlns:a16="http://schemas.microsoft.com/office/drawing/2014/main" id="{ADA15BF7-93C3-524C-B9B7-716C2BEB0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3714" y="2311905"/>
            <a:ext cx="1365250" cy="381000"/>
          </a:xfrm>
          <a:prstGeom prst="rightArrow">
            <a:avLst>
              <a:gd name="adj1" fmla="val 50000"/>
              <a:gd name="adj2" fmla="val 89583"/>
            </a:avLst>
          </a:prstGeom>
          <a:gradFill rotWithShape="1">
            <a:gsLst>
              <a:gs pos="0">
                <a:srgbClr val="FFFFFF"/>
              </a:gs>
              <a:gs pos="100000">
                <a:srgbClr val="CC0000"/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Arial"/>
            </a:endParaRPr>
          </a:p>
        </p:txBody>
      </p:sp>
      <p:grpSp>
        <p:nvGrpSpPr>
          <p:cNvPr id="504" name="Group 132">
            <a:extLst>
              <a:ext uri="{FF2B5EF4-FFF2-40B4-BE49-F238E27FC236}">
                <a16:creationId xmlns:a16="http://schemas.microsoft.com/office/drawing/2014/main" id="{B3F5B0C7-9CEB-E049-B0C3-0F00703C408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9058681" y="2157918"/>
            <a:ext cx="871538" cy="885825"/>
            <a:chOff x="-44" y="1473"/>
            <a:chExt cx="981" cy="1105"/>
          </a:xfrm>
        </p:grpSpPr>
        <p:pic>
          <p:nvPicPr>
            <p:cNvPr id="505" name="Picture 133" descr="desktop_computer_stylized_medium">
              <a:extLst>
                <a:ext uri="{FF2B5EF4-FFF2-40B4-BE49-F238E27FC236}">
                  <a16:creationId xmlns:a16="http://schemas.microsoft.com/office/drawing/2014/main" id="{9D7414AB-58AD-7D46-95D7-2D5B553092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6" name="Freeform 134">
              <a:extLst>
                <a:ext uri="{FF2B5EF4-FFF2-40B4-BE49-F238E27FC236}">
                  <a16:creationId xmlns:a16="http://schemas.microsoft.com/office/drawing/2014/main" id="{D5C4B243-FAF4-7842-9BC1-63CB23F7312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</p:grpSp>
      <p:sp>
        <p:nvSpPr>
          <p:cNvPr id="507" name="AutoShape 327">
            <a:extLst>
              <a:ext uri="{FF2B5EF4-FFF2-40B4-BE49-F238E27FC236}">
                <a16:creationId xmlns:a16="http://schemas.microsoft.com/office/drawing/2014/main" id="{2F56CE5E-CD88-F243-A5D6-997F5D7E1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826" y="1854705"/>
            <a:ext cx="407988" cy="431800"/>
          </a:xfrm>
          <a:prstGeom prst="can">
            <a:avLst>
              <a:gd name="adj" fmla="val 21398"/>
            </a:avLst>
          </a:prstGeom>
          <a:gradFill rotWithShape="1">
            <a:gsLst>
              <a:gs pos="0">
                <a:srgbClr val="000099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Arial"/>
            </a:endParaRPr>
          </a:p>
        </p:txBody>
      </p:sp>
      <p:grpSp>
        <p:nvGrpSpPr>
          <p:cNvPr id="508" name="Group 206">
            <a:extLst>
              <a:ext uri="{FF2B5EF4-FFF2-40B4-BE49-F238E27FC236}">
                <a16:creationId xmlns:a16="http://schemas.microsoft.com/office/drawing/2014/main" id="{DC9267E1-3EDB-E748-8467-2A9B485898A2}"/>
              </a:ext>
            </a:extLst>
          </p:cNvPr>
          <p:cNvGrpSpPr>
            <a:grpSpLocks/>
          </p:cNvGrpSpPr>
          <p:nvPr/>
        </p:nvGrpSpPr>
        <p:grpSpPr bwMode="auto">
          <a:xfrm>
            <a:off x="1908739" y="3723447"/>
            <a:ext cx="8126412" cy="1166813"/>
            <a:chOff x="775" y="2474"/>
            <a:chExt cx="5119" cy="735"/>
          </a:xfrm>
        </p:grpSpPr>
        <p:grpSp>
          <p:nvGrpSpPr>
            <p:cNvPr id="509" name="Group 173">
              <a:extLst>
                <a:ext uri="{FF2B5EF4-FFF2-40B4-BE49-F238E27FC236}">
                  <a16:creationId xmlns:a16="http://schemas.microsoft.com/office/drawing/2014/main" id="{017DEB16-2C42-DB4F-AC8D-2F24A202D8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56" y="2589"/>
              <a:ext cx="222" cy="552"/>
              <a:chOff x="4140" y="429"/>
              <a:chExt cx="1425" cy="2396"/>
            </a:xfrm>
          </p:grpSpPr>
          <p:sp>
            <p:nvSpPr>
              <p:cNvPr id="540" name="Freeform 174">
                <a:extLst>
                  <a:ext uri="{FF2B5EF4-FFF2-40B4-BE49-F238E27FC236}">
                    <a16:creationId xmlns:a16="http://schemas.microsoft.com/office/drawing/2014/main" id="{7071AEAE-A73F-D243-B123-B7B1D9BDF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41" name="Rectangle 175">
                <a:extLst>
                  <a:ext uri="{FF2B5EF4-FFF2-40B4-BE49-F238E27FC236}">
                    <a16:creationId xmlns:a16="http://schemas.microsoft.com/office/drawing/2014/main" id="{70DE3468-CF53-0346-8D80-E9385C7F7D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6" cy="2283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42" name="Freeform 176">
                <a:extLst>
                  <a:ext uri="{FF2B5EF4-FFF2-40B4-BE49-F238E27FC236}">
                    <a16:creationId xmlns:a16="http://schemas.microsoft.com/office/drawing/2014/main" id="{ED311748-A5CC-494E-90AD-11746C8ACE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43" name="Freeform 177">
                <a:extLst>
                  <a:ext uri="{FF2B5EF4-FFF2-40B4-BE49-F238E27FC236}">
                    <a16:creationId xmlns:a16="http://schemas.microsoft.com/office/drawing/2014/main" id="{8C78D907-80B8-AF4A-AB8A-5919F960DD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44" name="Rectangle 178">
                <a:extLst>
                  <a:ext uri="{FF2B5EF4-FFF2-40B4-BE49-F238E27FC236}">
                    <a16:creationId xmlns:a16="http://schemas.microsoft.com/office/drawing/2014/main" id="{894B83D8-FCC8-084F-9660-A8CED18F91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1" y="694"/>
                <a:ext cx="597" cy="48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545" name="Group 179">
                <a:extLst>
                  <a:ext uri="{FF2B5EF4-FFF2-40B4-BE49-F238E27FC236}">
                    <a16:creationId xmlns:a16="http://schemas.microsoft.com/office/drawing/2014/main" id="{FA4C49FB-332B-1C42-B0C2-F3D370F081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570" name="AutoShape 180">
                  <a:extLst>
                    <a:ext uri="{FF2B5EF4-FFF2-40B4-BE49-F238E27FC236}">
                      <a16:creationId xmlns:a16="http://schemas.microsoft.com/office/drawing/2014/main" id="{6BD6D33C-E791-F149-8310-5B3D390F6C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8"/>
                  <a:ext cx="721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571" name="AutoShape 181">
                  <a:extLst>
                    <a:ext uri="{FF2B5EF4-FFF2-40B4-BE49-F238E27FC236}">
                      <a16:creationId xmlns:a16="http://schemas.microsoft.com/office/drawing/2014/main" id="{5E71277F-C04C-3142-838B-6EE506CB21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1" y="2584"/>
                  <a:ext cx="689" cy="10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546" name="Rectangle 182">
                <a:extLst>
                  <a:ext uri="{FF2B5EF4-FFF2-40B4-BE49-F238E27FC236}">
                    <a16:creationId xmlns:a16="http://schemas.microsoft.com/office/drawing/2014/main" id="{24A16DC6-2460-DC4F-994B-EF8DC5F2AC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3" y="1019"/>
                <a:ext cx="597" cy="48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547" name="Group 183">
                <a:extLst>
                  <a:ext uri="{FF2B5EF4-FFF2-40B4-BE49-F238E27FC236}">
                    <a16:creationId xmlns:a16="http://schemas.microsoft.com/office/drawing/2014/main" id="{98E7E366-D731-D346-83EB-43C23A31E5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568" name="AutoShape 184">
                  <a:extLst>
                    <a:ext uri="{FF2B5EF4-FFF2-40B4-BE49-F238E27FC236}">
                      <a16:creationId xmlns:a16="http://schemas.microsoft.com/office/drawing/2014/main" id="{12E76A99-F292-4942-B7EA-16F260F71E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1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569" name="AutoShape 185">
                  <a:extLst>
                    <a:ext uri="{FF2B5EF4-FFF2-40B4-BE49-F238E27FC236}">
                      <a16:creationId xmlns:a16="http://schemas.microsoft.com/office/drawing/2014/main" id="{981E5C21-5C45-464D-B45B-155529C9BC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89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548" name="Rectangle 186">
                <a:extLst>
                  <a:ext uri="{FF2B5EF4-FFF2-40B4-BE49-F238E27FC236}">
                    <a16:creationId xmlns:a16="http://schemas.microsoft.com/office/drawing/2014/main" id="{464DC274-CDF8-6E47-9806-008A0A6CCA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7" y="1358"/>
                <a:ext cx="597" cy="48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49" name="Rectangle 187">
                <a:extLst>
                  <a:ext uri="{FF2B5EF4-FFF2-40B4-BE49-F238E27FC236}">
                    <a16:creationId xmlns:a16="http://schemas.microsoft.com/office/drawing/2014/main" id="{98AC22BF-B25F-6142-87DB-E850C47D16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3"/>
                <a:ext cx="597" cy="48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550" name="Group 188">
                <a:extLst>
                  <a:ext uri="{FF2B5EF4-FFF2-40B4-BE49-F238E27FC236}">
                    <a16:creationId xmlns:a16="http://schemas.microsoft.com/office/drawing/2014/main" id="{7D330731-B2DD-FA40-90B0-9AF6F55A2D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566" name="AutoShape 189">
                  <a:extLst>
                    <a:ext uri="{FF2B5EF4-FFF2-40B4-BE49-F238E27FC236}">
                      <a16:creationId xmlns:a16="http://schemas.microsoft.com/office/drawing/2014/main" id="{9DE72B9D-63C0-864A-8FD9-1B399D8E81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0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567" name="AutoShape 190">
                  <a:extLst>
                    <a:ext uri="{FF2B5EF4-FFF2-40B4-BE49-F238E27FC236}">
                      <a16:creationId xmlns:a16="http://schemas.microsoft.com/office/drawing/2014/main" id="{E1DF0355-58D1-FF48-A296-D36811A78B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" y="2584"/>
                  <a:ext cx="688" cy="10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551" name="Freeform 191">
                <a:extLst>
                  <a:ext uri="{FF2B5EF4-FFF2-40B4-BE49-F238E27FC236}">
                    <a16:creationId xmlns:a16="http://schemas.microsoft.com/office/drawing/2014/main" id="{0F425FAD-60C7-8D46-AC04-D61CF1C12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552" name="Group 192">
                <a:extLst>
                  <a:ext uri="{FF2B5EF4-FFF2-40B4-BE49-F238E27FC236}">
                    <a16:creationId xmlns:a16="http://schemas.microsoft.com/office/drawing/2014/main" id="{DD061A78-E747-F742-AAA6-0EBB1F0472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564" name="AutoShape 193">
                  <a:extLst>
                    <a:ext uri="{FF2B5EF4-FFF2-40B4-BE49-F238E27FC236}">
                      <a16:creationId xmlns:a16="http://schemas.microsoft.com/office/drawing/2014/main" id="{D1A721C9-09F8-CA49-8768-A4D6045775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8"/>
                  <a:ext cx="728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565" name="AutoShape 194">
                  <a:extLst>
                    <a:ext uri="{FF2B5EF4-FFF2-40B4-BE49-F238E27FC236}">
                      <a16:creationId xmlns:a16="http://schemas.microsoft.com/office/drawing/2014/main" id="{62ACD839-F2C5-9845-AB4E-C5BA19C2E2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6"/>
                  <a:ext cx="696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553" name="Rectangle 195">
                <a:extLst>
                  <a:ext uri="{FF2B5EF4-FFF2-40B4-BE49-F238E27FC236}">
                    <a16:creationId xmlns:a16="http://schemas.microsoft.com/office/drawing/2014/main" id="{372A6132-E5E3-D940-8B20-1C9F499C36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71" cy="228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54" name="Freeform 196">
                <a:extLst>
                  <a:ext uri="{FF2B5EF4-FFF2-40B4-BE49-F238E27FC236}">
                    <a16:creationId xmlns:a16="http://schemas.microsoft.com/office/drawing/2014/main" id="{7FB8C692-1BF5-7148-BD0F-82D2460661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55" name="Freeform 197">
                <a:extLst>
                  <a:ext uri="{FF2B5EF4-FFF2-40B4-BE49-F238E27FC236}">
                    <a16:creationId xmlns:a16="http://schemas.microsoft.com/office/drawing/2014/main" id="{B0320B70-5119-4C4A-9DDB-B708D3E77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56" name="Oval 198">
                <a:extLst>
                  <a:ext uri="{FF2B5EF4-FFF2-40B4-BE49-F238E27FC236}">
                    <a16:creationId xmlns:a16="http://schemas.microsoft.com/office/drawing/2014/main" id="{29E3337B-80AF-FE42-A33A-1B58F9866F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5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57" name="Freeform 199">
                <a:extLst>
                  <a:ext uri="{FF2B5EF4-FFF2-40B4-BE49-F238E27FC236}">
                    <a16:creationId xmlns:a16="http://schemas.microsoft.com/office/drawing/2014/main" id="{09D40D09-BC4A-744B-BB47-8545C1DE0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58" name="AutoShape 200">
                <a:extLst>
                  <a:ext uri="{FF2B5EF4-FFF2-40B4-BE49-F238E27FC236}">
                    <a16:creationId xmlns:a16="http://schemas.microsoft.com/office/drawing/2014/main" id="{BF852A65-EDBF-594C-9A10-757D049600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7"/>
                <a:ext cx="1200" cy="148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59" name="AutoShape 201">
                <a:extLst>
                  <a:ext uri="{FF2B5EF4-FFF2-40B4-BE49-F238E27FC236}">
                    <a16:creationId xmlns:a16="http://schemas.microsoft.com/office/drawing/2014/main" id="{02863060-88F5-664A-BDBC-D1E1E1A556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2712"/>
                <a:ext cx="1072" cy="8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60" name="Oval 202">
                <a:extLst>
                  <a:ext uri="{FF2B5EF4-FFF2-40B4-BE49-F238E27FC236}">
                    <a16:creationId xmlns:a16="http://schemas.microsoft.com/office/drawing/2014/main" id="{5E04EF61-FED3-3541-ACA1-9693CBB7F4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7" y="2382"/>
                <a:ext cx="160" cy="143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61" name="Oval 203">
                <a:extLst>
                  <a:ext uri="{FF2B5EF4-FFF2-40B4-BE49-F238E27FC236}">
                    <a16:creationId xmlns:a16="http://schemas.microsoft.com/office/drawing/2014/main" id="{44A7BC25-D6E5-A44C-855D-AA7C5150AC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60" cy="143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62" name="Oval 204">
                <a:extLst>
                  <a:ext uri="{FF2B5EF4-FFF2-40B4-BE49-F238E27FC236}">
                    <a16:creationId xmlns:a16="http://schemas.microsoft.com/office/drawing/2014/main" id="{14F564A5-40D1-4A43-8039-CF1042677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0" y="2382"/>
                <a:ext cx="160" cy="139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63" name="Rectangle 205">
                <a:extLst>
                  <a:ext uri="{FF2B5EF4-FFF2-40B4-BE49-F238E27FC236}">
                    <a16:creationId xmlns:a16="http://schemas.microsoft.com/office/drawing/2014/main" id="{1AE270E5-AC06-504B-BF97-435964C8B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4" y="1835"/>
                <a:ext cx="83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sp>
          <p:nvSpPr>
            <p:cNvPr id="510" name="Line 57">
              <a:extLst>
                <a:ext uri="{FF2B5EF4-FFF2-40B4-BE49-F238E27FC236}">
                  <a16:creationId xmlns:a16="http://schemas.microsoft.com/office/drawing/2014/main" id="{E30AFCCA-07F4-A740-BD4B-5B28F2D98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4" y="2913"/>
              <a:ext cx="366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511" name="Group 58">
              <a:extLst>
                <a:ext uri="{FF2B5EF4-FFF2-40B4-BE49-F238E27FC236}">
                  <a16:creationId xmlns:a16="http://schemas.microsoft.com/office/drawing/2014/main" id="{C24A23EE-8313-D64E-BD4F-3BFCD778F5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31" y="2870"/>
              <a:ext cx="607" cy="108"/>
              <a:chOff x="3603" y="243"/>
              <a:chExt cx="357" cy="106"/>
            </a:xfrm>
          </p:grpSpPr>
          <p:sp>
            <p:nvSpPr>
              <p:cNvPr id="531" name="Line 60">
                <a:extLst>
                  <a:ext uri="{FF2B5EF4-FFF2-40B4-BE49-F238E27FC236}">
                    <a16:creationId xmlns:a16="http://schemas.microsoft.com/office/drawing/2014/main" id="{1E8C1397-8F48-5E4D-BC95-2AEEFF4329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32" name="Line 61">
                <a:extLst>
                  <a:ext uri="{FF2B5EF4-FFF2-40B4-BE49-F238E27FC236}">
                    <a16:creationId xmlns:a16="http://schemas.microsoft.com/office/drawing/2014/main" id="{A9B3CF61-A592-AA42-AE21-C6F6DDBF0E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33" name="Rectangle 62">
                <a:extLst>
                  <a:ext uri="{FF2B5EF4-FFF2-40B4-BE49-F238E27FC236}">
                    <a16:creationId xmlns:a16="http://schemas.microsoft.com/office/drawing/2014/main" id="{BD11C863-452F-AE46-9242-58534859C2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534" name="Group 64">
                <a:extLst>
                  <a:ext uri="{FF2B5EF4-FFF2-40B4-BE49-F238E27FC236}">
                    <a16:creationId xmlns:a16="http://schemas.microsoft.com/office/drawing/2014/main" id="{A74AB26D-917E-1C43-8497-203578F54C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749" y="248"/>
                <a:ext cx="119" cy="65"/>
                <a:chOff x="2894" y="850"/>
                <a:chExt cx="94" cy="96"/>
              </a:xfrm>
            </p:grpSpPr>
            <p:sp>
              <p:nvSpPr>
                <p:cNvPr id="538" name="Line 66">
                  <a:extLst>
                    <a:ext uri="{FF2B5EF4-FFF2-40B4-BE49-F238E27FC236}">
                      <a16:creationId xmlns:a16="http://schemas.microsoft.com/office/drawing/2014/main" id="{B0ECEE3F-0D27-9E45-AD59-E3E44736B1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539" name="Line 67">
                  <a:extLst>
                    <a:ext uri="{FF2B5EF4-FFF2-40B4-BE49-F238E27FC236}">
                      <a16:creationId xmlns:a16="http://schemas.microsoft.com/office/drawing/2014/main" id="{EB55E3DC-430D-5347-B8CC-57099591978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grpSp>
            <p:nvGrpSpPr>
              <p:cNvPr id="535" name="Group 68">
                <a:extLst>
                  <a:ext uri="{FF2B5EF4-FFF2-40B4-BE49-F238E27FC236}">
                    <a16:creationId xmlns:a16="http://schemas.microsoft.com/office/drawing/2014/main" id="{EE23C2BF-5FE2-B644-AFE9-10E650F8E6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689" y="243"/>
                <a:ext cx="124" cy="66"/>
                <a:chOff x="2848" y="848"/>
                <a:chExt cx="98" cy="98"/>
              </a:xfrm>
            </p:grpSpPr>
            <p:sp>
              <p:nvSpPr>
                <p:cNvPr id="536" name="Line 69">
                  <a:extLst>
                    <a:ext uri="{FF2B5EF4-FFF2-40B4-BE49-F238E27FC236}">
                      <a16:creationId xmlns:a16="http://schemas.microsoft.com/office/drawing/2014/main" id="{9CEA633F-1910-4F48-AE5F-C3F267226C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537" name="Line 71">
                  <a:extLst>
                    <a:ext uri="{FF2B5EF4-FFF2-40B4-BE49-F238E27FC236}">
                      <a16:creationId xmlns:a16="http://schemas.microsoft.com/office/drawing/2014/main" id="{0EEE95F5-28BD-5244-AB61-1D0DDB38D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</p:grpSp>
        <p:sp>
          <p:nvSpPr>
            <p:cNvPr id="512" name="AutoShape 90">
              <a:extLst>
                <a:ext uri="{FF2B5EF4-FFF2-40B4-BE49-F238E27FC236}">
                  <a16:creationId xmlns:a16="http://schemas.microsoft.com/office/drawing/2014/main" id="{FBD38E77-2123-B941-9E3E-28175B8F1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1" y="2812"/>
              <a:ext cx="609" cy="239"/>
            </a:xfrm>
            <a:prstGeom prst="rightArrow">
              <a:avLst>
                <a:gd name="adj1" fmla="val 50000"/>
                <a:gd name="adj2" fmla="val 5387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lin ang="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513" name="Group 92">
              <a:extLst>
                <a:ext uri="{FF2B5EF4-FFF2-40B4-BE49-F238E27FC236}">
                  <a16:creationId xmlns:a16="http://schemas.microsoft.com/office/drawing/2014/main" id="{DDC22D0D-F03A-C14E-9613-D042E5ACF0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28" y="2739"/>
              <a:ext cx="1347" cy="360"/>
              <a:chOff x="2249" y="3459"/>
              <a:chExt cx="1389" cy="257"/>
            </a:xfrm>
          </p:grpSpPr>
          <p:sp>
            <p:nvSpPr>
              <p:cNvPr id="527" name="Oval 93">
                <a:extLst>
                  <a:ext uri="{FF2B5EF4-FFF2-40B4-BE49-F238E27FC236}">
                    <a16:creationId xmlns:a16="http://schemas.microsoft.com/office/drawing/2014/main" id="{BD69A588-896C-CD4F-AF1D-5590117CB9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9" y="346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28" name="Rectangle 94">
                <a:extLst>
                  <a:ext uri="{FF2B5EF4-FFF2-40B4-BE49-F238E27FC236}">
                    <a16:creationId xmlns:a16="http://schemas.microsoft.com/office/drawing/2014/main" id="{690BA38E-8C04-7D49-8A4D-F3EBD36EC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5" y="3459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29" name="Oval 95">
                <a:extLst>
                  <a:ext uri="{FF2B5EF4-FFF2-40B4-BE49-F238E27FC236}">
                    <a16:creationId xmlns:a16="http://schemas.microsoft.com/office/drawing/2014/main" id="{F8BE880C-8629-DB4F-A98D-187B9D0ED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9" y="346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30" name="Rectangle 96">
                <a:extLst>
                  <a:ext uri="{FF2B5EF4-FFF2-40B4-BE49-F238E27FC236}">
                    <a16:creationId xmlns:a16="http://schemas.microsoft.com/office/drawing/2014/main" id="{CEA80494-8D88-874A-A154-9DE5B72CA7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2" y="3462"/>
                <a:ext cx="44" cy="246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514" name="Text Box 97">
              <a:extLst>
                <a:ext uri="{FF2B5EF4-FFF2-40B4-BE49-F238E27FC236}">
                  <a16:creationId xmlns:a16="http://schemas.microsoft.com/office/drawing/2014/main" id="{1BBEC08D-B4E9-1244-8AFE-C137F04A0D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3" y="2811"/>
              <a:ext cx="141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28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s</a:t>
              </a:r>
              <a:r>
                <a:rPr kumimoji="0" lang="en-US" altLang="en-US" sz="20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 </a:t>
              </a: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bits/sec</a:t>
              </a:r>
            </a:p>
          </p:txBody>
        </p:sp>
        <p:grpSp>
          <p:nvGrpSpPr>
            <p:cNvPr id="515" name="Group 83">
              <a:extLst>
                <a:ext uri="{FF2B5EF4-FFF2-40B4-BE49-F238E27FC236}">
                  <a16:creationId xmlns:a16="http://schemas.microsoft.com/office/drawing/2014/main" id="{453C8714-A6D0-E346-8A5B-615EFB01A0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19" y="2828"/>
              <a:ext cx="1621" cy="194"/>
              <a:chOff x="2249" y="3430"/>
              <a:chExt cx="1389" cy="256"/>
            </a:xfrm>
          </p:grpSpPr>
          <p:sp>
            <p:nvSpPr>
              <p:cNvPr id="523" name="Oval 84">
                <a:extLst>
                  <a:ext uri="{FF2B5EF4-FFF2-40B4-BE49-F238E27FC236}">
                    <a16:creationId xmlns:a16="http://schemas.microsoft.com/office/drawing/2014/main" id="{15F82EFE-0228-FC41-A2F8-7597E35038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9" y="3433"/>
                <a:ext cx="69" cy="25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24" name="Rectangle 85">
                <a:extLst>
                  <a:ext uri="{FF2B5EF4-FFF2-40B4-BE49-F238E27FC236}">
                    <a16:creationId xmlns:a16="http://schemas.microsoft.com/office/drawing/2014/main" id="{771827D6-CDB4-624D-966F-486A8E5AB1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5" y="3433"/>
                <a:ext cx="1326" cy="253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25" name="Oval 86">
                <a:extLst>
                  <a:ext uri="{FF2B5EF4-FFF2-40B4-BE49-F238E27FC236}">
                    <a16:creationId xmlns:a16="http://schemas.microsoft.com/office/drawing/2014/main" id="{2C2907FC-8499-0B4E-AA1A-72F4C0958F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9" y="3430"/>
                <a:ext cx="69" cy="253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526" name="Rectangle 87">
                <a:extLst>
                  <a:ext uri="{FF2B5EF4-FFF2-40B4-BE49-F238E27FC236}">
                    <a16:creationId xmlns:a16="http://schemas.microsoft.com/office/drawing/2014/main" id="{0460CA79-401A-4C43-9BF8-05BF988CC6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2" y="3438"/>
                <a:ext cx="45" cy="245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B2B2B2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516" name="Text Box 88">
              <a:extLst>
                <a:ext uri="{FF2B5EF4-FFF2-40B4-BE49-F238E27FC236}">
                  <a16:creationId xmlns:a16="http://schemas.microsoft.com/office/drawing/2014/main" id="{2215F4CA-83FF-2F43-A883-32EAB81F12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5" y="2780"/>
              <a:ext cx="162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  </a:t>
              </a:r>
              <a:r>
                <a:rPr kumimoji="0" lang="en-US" alt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2800" b="0" i="0" u="none" strike="noStrike" kern="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c</a:t>
              </a:r>
              <a:r>
                <a:rPr kumimoji="0" lang="en-US" altLang="en-US" sz="2000" b="0" i="0" u="none" strike="noStrike" kern="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 </a:t>
              </a:r>
              <a:r>
                <a:rPr kumimoji="0" lang="en-US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bits/sec</a:t>
              </a:r>
            </a:p>
          </p:txBody>
        </p:sp>
        <p:sp>
          <p:nvSpPr>
            <p:cNvPr id="517" name="AutoShape 98">
              <a:extLst>
                <a:ext uri="{FF2B5EF4-FFF2-40B4-BE49-F238E27FC236}">
                  <a16:creationId xmlns:a16="http://schemas.microsoft.com/office/drawing/2014/main" id="{7823CDE2-367E-FB44-BE34-956568F7C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8" y="2808"/>
              <a:ext cx="860" cy="240"/>
            </a:xfrm>
            <a:prstGeom prst="rightArrow">
              <a:avLst>
                <a:gd name="adj1" fmla="val 50000"/>
                <a:gd name="adj2" fmla="val 89583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lin ang="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518" name="AutoShape 89">
              <a:extLst>
                <a:ext uri="{FF2B5EF4-FFF2-40B4-BE49-F238E27FC236}">
                  <a16:creationId xmlns:a16="http://schemas.microsoft.com/office/drawing/2014/main" id="{D3D3E169-3E07-3B4A-A3F9-E35D17B6871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814" y="2682"/>
              <a:ext cx="564" cy="35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09 w 21600"/>
                <a:gd name="T13" fmla="*/ 2912 h 21600"/>
                <a:gd name="T14" fmla="*/ 18230 w 21600"/>
                <a:gd name="T15" fmla="*/ 922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lnTo>
                    <a:pt x="21600" y="6079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0000"/>
                </a:gs>
              </a:gsLst>
              <a:lin ang="0" scaled="1"/>
            </a:gra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grpSp>
          <p:nvGrpSpPr>
            <p:cNvPr id="519" name="Group 135">
              <a:extLst>
                <a:ext uri="{FF2B5EF4-FFF2-40B4-BE49-F238E27FC236}">
                  <a16:creationId xmlns:a16="http://schemas.microsoft.com/office/drawing/2014/main" id="{5A825877-D688-F24C-8395-71DDEA807E21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345" y="2651"/>
              <a:ext cx="549" cy="558"/>
              <a:chOff x="-248" y="1473"/>
              <a:chExt cx="981" cy="1105"/>
            </a:xfrm>
          </p:grpSpPr>
          <p:pic>
            <p:nvPicPr>
              <p:cNvPr id="521" name="Picture 136" descr="desktop_computer_stylized_medium">
                <a:extLst>
                  <a:ext uri="{FF2B5EF4-FFF2-40B4-BE49-F238E27FC236}">
                    <a16:creationId xmlns:a16="http://schemas.microsoft.com/office/drawing/2014/main" id="{77517F6B-1BE4-F94A-BBF9-E9549AC02F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248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22" name="Freeform 137">
                <a:extLst>
                  <a:ext uri="{FF2B5EF4-FFF2-40B4-BE49-F238E27FC236}">
                    <a16:creationId xmlns:a16="http://schemas.microsoft.com/office/drawing/2014/main" id="{85644D17-8C0F-0840-B111-635B1B4F108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0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8034 w 356"/>
                  <a:gd name="T3" fmla="*/ 1220 h 368"/>
                  <a:gd name="T4" fmla="*/ 21394 w 356"/>
                  <a:gd name="T5" fmla="*/ 25425 h 368"/>
                  <a:gd name="T6" fmla="*/ 4715 w 356"/>
                  <a:gd name="T7" fmla="*/ 3179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sp>
          <p:nvSpPr>
            <p:cNvPr id="520" name="AutoShape 327">
              <a:extLst>
                <a:ext uri="{FF2B5EF4-FFF2-40B4-BE49-F238E27FC236}">
                  <a16:creationId xmlns:a16="http://schemas.microsoft.com/office/drawing/2014/main" id="{26E8FD56-0A05-7348-855A-94527638E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" y="2474"/>
              <a:ext cx="257" cy="272"/>
            </a:xfrm>
            <a:prstGeom prst="can">
              <a:avLst>
                <a:gd name="adj" fmla="val 21398"/>
              </a:avLst>
            </a:pr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656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Throughput: network scenario</a:t>
            </a:r>
            <a:endParaRPr lang="en-US" sz="4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BDC7F4-E0CA-5441-8A92-F3458106F4EB}"/>
              </a:ext>
            </a:extLst>
          </p:cNvPr>
          <p:cNvGrpSpPr/>
          <p:nvPr/>
        </p:nvGrpSpPr>
        <p:grpSpPr>
          <a:xfrm>
            <a:off x="1066778" y="1303830"/>
            <a:ext cx="4754562" cy="5021997"/>
            <a:chOff x="6096000" y="1390614"/>
            <a:chExt cx="4754562" cy="5021997"/>
          </a:xfrm>
        </p:grpSpPr>
        <p:sp>
          <p:nvSpPr>
            <p:cNvPr id="602" name="Text Box 44">
              <a:extLst>
                <a:ext uri="{FF2B5EF4-FFF2-40B4-BE49-F238E27FC236}">
                  <a16:creationId xmlns:a16="http://schemas.microsoft.com/office/drawing/2014/main" id="{42F82D1E-8ED4-4F44-9C3C-BDFDC81291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0" y="5581614"/>
              <a:ext cx="4754562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10 connections (fairly) share backbone bottleneck link </a:t>
              </a:r>
              <a:r>
                <a:rPr kumimoji="0" lang="en-US" alt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24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bits/sec</a:t>
              </a:r>
            </a:p>
          </p:txBody>
        </p:sp>
        <p:sp>
          <p:nvSpPr>
            <p:cNvPr id="603" name="Freeform 296">
              <a:extLst>
                <a:ext uri="{FF2B5EF4-FFF2-40B4-BE49-F238E27FC236}">
                  <a16:creationId xmlns:a16="http://schemas.microsoft.com/office/drawing/2014/main" id="{12223E81-DDE4-C440-BABA-D7BC48DB1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2112" y="2666964"/>
              <a:ext cx="3127375" cy="1498600"/>
            </a:xfrm>
            <a:custGeom>
              <a:avLst/>
              <a:gdLst>
                <a:gd name="T0" fmla="*/ 2147483647 w 1877"/>
                <a:gd name="T1" fmla="*/ 2147483647 h 917"/>
                <a:gd name="T2" fmla="*/ 2147483647 w 1877"/>
                <a:gd name="T3" fmla="*/ 2147483647 h 917"/>
                <a:gd name="T4" fmla="*/ 2147483647 w 1877"/>
                <a:gd name="T5" fmla="*/ 2147483647 h 917"/>
                <a:gd name="T6" fmla="*/ 2147483647 w 1877"/>
                <a:gd name="T7" fmla="*/ 2147483647 h 917"/>
                <a:gd name="T8" fmla="*/ 2147483647 w 1877"/>
                <a:gd name="T9" fmla="*/ 2147483647 h 917"/>
                <a:gd name="T10" fmla="*/ 2147483647 w 1877"/>
                <a:gd name="T11" fmla="*/ 2147483647 h 917"/>
                <a:gd name="T12" fmla="*/ 2147483647 w 1877"/>
                <a:gd name="T13" fmla="*/ 2147483647 h 917"/>
                <a:gd name="T14" fmla="*/ 2147483647 w 1877"/>
                <a:gd name="T15" fmla="*/ 2147483647 h 917"/>
                <a:gd name="T16" fmla="*/ 2147483647 w 1877"/>
                <a:gd name="T17" fmla="*/ 2147483647 h 917"/>
                <a:gd name="T18" fmla="*/ 2147483647 w 1877"/>
                <a:gd name="T19" fmla="*/ 2147483647 h 917"/>
                <a:gd name="T20" fmla="*/ 2147483647 w 1877"/>
                <a:gd name="T21" fmla="*/ 2147483647 h 917"/>
                <a:gd name="T22" fmla="*/ 2147483647 w 1877"/>
                <a:gd name="T23" fmla="*/ 2147483647 h 917"/>
                <a:gd name="T24" fmla="*/ 2147483647 w 1877"/>
                <a:gd name="T25" fmla="*/ 2147483647 h 917"/>
                <a:gd name="T26" fmla="*/ 2147483647 w 1877"/>
                <a:gd name="T27" fmla="*/ 2147483647 h 917"/>
                <a:gd name="T28" fmla="*/ 2147483647 w 1877"/>
                <a:gd name="T29" fmla="*/ 2147483647 h 917"/>
                <a:gd name="T30" fmla="*/ 2147483647 w 1877"/>
                <a:gd name="T31" fmla="*/ 2147483647 h 9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77"/>
                <a:gd name="T49" fmla="*/ 0 h 917"/>
                <a:gd name="T50" fmla="*/ 1877 w 1877"/>
                <a:gd name="T51" fmla="*/ 917 h 91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77" h="917">
                  <a:moveTo>
                    <a:pt x="889" y="23"/>
                  </a:moveTo>
                  <a:cubicBezTo>
                    <a:pt x="804" y="39"/>
                    <a:pt x="771" y="98"/>
                    <a:pt x="692" y="109"/>
                  </a:cubicBezTo>
                  <a:cubicBezTo>
                    <a:pt x="613" y="120"/>
                    <a:pt x="511" y="81"/>
                    <a:pt x="415" y="91"/>
                  </a:cubicBezTo>
                  <a:cubicBezTo>
                    <a:pt x="319" y="101"/>
                    <a:pt x="174" y="126"/>
                    <a:pt x="112" y="170"/>
                  </a:cubicBezTo>
                  <a:cubicBezTo>
                    <a:pt x="51" y="214"/>
                    <a:pt x="66" y="294"/>
                    <a:pt x="50" y="353"/>
                  </a:cubicBezTo>
                  <a:cubicBezTo>
                    <a:pt x="34" y="412"/>
                    <a:pt x="0" y="479"/>
                    <a:pt x="14" y="528"/>
                  </a:cubicBezTo>
                  <a:cubicBezTo>
                    <a:pt x="29" y="577"/>
                    <a:pt x="57" y="608"/>
                    <a:pt x="139" y="650"/>
                  </a:cubicBezTo>
                  <a:cubicBezTo>
                    <a:pt x="221" y="692"/>
                    <a:pt x="372" y="742"/>
                    <a:pt x="505" y="781"/>
                  </a:cubicBezTo>
                  <a:cubicBezTo>
                    <a:pt x="638" y="820"/>
                    <a:pt x="789" y="866"/>
                    <a:pt x="933" y="886"/>
                  </a:cubicBezTo>
                  <a:cubicBezTo>
                    <a:pt x="1077" y="906"/>
                    <a:pt x="1246" y="917"/>
                    <a:pt x="1370" y="901"/>
                  </a:cubicBezTo>
                  <a:cubicBezTo>
                    <a:pt x="1494" y="885"/>
                    <a:pt x="1594" y="839"/>
                    <a:pt x="1676" y="793"/>
                  </a:cubicBezTo>
                  <a:cubicBezTo>
                    <a:pt x="1758" y="747"/>
                    <a:pt x="1843" y="720"/>
                    <a:pt x="1860" y="624"/>
                  </a:cubicBezTo>
                  <a:cubicBezTo>
                    <a:pt x="1877" y="528"/>
                    <a:pt x="1835" y="306"/>
                    <a:pt x="1776" y="219"/>
                  </a:cubicBezTo>
                  <a:cubicBezTo>
                    <a:pt x="1717" y="132"/>
                    <a:pt x="1599" y="134"/>
                    <a:pt x="1503" y="100"/>
                  </a:cubicBezTo>
                  <a:cubicBezTo>
                    <a:pt x="1407" y="66"/>
                    <a:pt x="1302" y="26"/>
                    <a:pt x="1200" y="13"/>
                  </a:cubicBezTo>
                  <a:cubicBezTo>
                    <a:pt x="1098" y="0"/>
                    <a:pt x="974" y="7"/>
                    <a:pt x="889" y="23"/>
                  </a:cubicBezTo>
                  <a:close/>
                </a:path>
              </a:pathLst>
            </a:custGeom>
            <a:solidFill>
              <a:srgbClr val="9CDFF9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04" name="Text Box 35">
              <a:extLst>
                <a:ext uri="{FF2B5EF4-FFF2-40B4-BE49-F238E27FC236}">
                  <a16:creationId xmlns:a16="http://schemas.microsoft.com/office/drawing/2014/main" id="{8E3A2589-33AD-0948-8AAD-49FBF53187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5587" y="2290727"/>
              <a:ext cx="67627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32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05" name="Oval 40">
              <a:extLst>
                <a:ext uri="{FF2B5EF4-FFF2-40B4-BE49-F238E27FC236}">
                  <a16:creationId xmlns:a16="http://schemas.microsoft.com/office/drawing/2014/main" id="{8D4D9D6D-6FB5-AA4B-B509-A8973E6C8A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470106" y="3718683"/>
              <a:ext cx="50800" cy="52546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06" name="Rectangle 41">
              <a:extLst>
                <a:ext uri="{FF2B5EF4-FFF2-40B4-BE49-F238E27FC236}">
                  <a16:creationId xmlns:a16="http://schemas.microsoft.com/office/drawing/2014/main" id="{557406FF-659D-D646-B73D-12838ED2BD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003381" y="3224971"/>
              <a:ext cx="984250" cy="52546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07" name="Oval 42">
              <a:extLst>
                <a:ext uri="{FF2B5EF4-FFF2-40B4-BE49-F238E27FC236}">
                  <a16:creationId xmlns:a16="http://schemas.microsoft.com/office/drawing/2014/main" id="{0A481A93-ECB7-E246-837A-F6BC6402D6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474075" y="2739989"/>
              <a:ext cx="52387" cy="525463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08" name="Rectangle 43">
              <a:extLst>
                <a:ext uri="{FF2B5EF4-FFF2-40B4-BE49-F238E27FC236}">
                  <a16:creationId xmlns:a16="http://schemas.microsoft.com/office/drawing/2014/main" id="{A6B95B4A-EADA-2646-8C69-44AD71FF2F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474075" y="3711539"/>
              <a:ext cx="31750" cy="51117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09" name="Oval 31">
              <a:extLst>
                <a:ext uri="{FF2B5EF4-FFF2-40B4-BE49-F238E27FC236}">
                  <a16:creationId xmlns:a16="http://schemas.microsoft.com/office/drawing/2014/main" id="{D34D4E69-9BEB-E84C-9C95-F587DC39C7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92560">
              <a:off x="7480300" y="2614577"/>
              <a:ext cx="38100" cy="15875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10" name="Rectangle 32">
              <a:extLst>
                <a:ext uri="{FF2B5EF4-FFF2-40B4-BE49-F238E27FC236}">
                  <a16:creationId xmlns:a16="http://schemas.microsoft.com/office/drawing/2014/main" id="{AF4F01BC-E0BA-6145-9A94-C368A9DCD9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92560">
              <a:off x="6815137" y="2411377"/>
              <a:ext cx="730250" cy="15875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11" name="Oval 33">
              <a:extLst>
                <a:ext uri="{FF2B5EF4-FFF2-40B4-BE49-F238E27FC236}">
                  <a16:creationId xmlns:a16="http://schemas.microsoft.com/office/drawing/2014/main" id="{0FB3506E-741A-1449-B57D-DCE4E8B681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92560">
              <a:off x="6850062" y="2211352"/>
              <a:ext cx="38100" cy="158750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12" name="Rectangle 34">
              <a:extLst>
                <a:ext uri="{FF2B5EF4-FFF2-40B4-BE49-F238E27FC236}">
                  <a16:creationId xmlns:a16="http://schemas.microsoft.com/office/drawing/2014/main" id="{323C4318-B148-DC47-ABE2-1E709105E9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92560">
              <a:off x="7477125" y="2611402"/>
              <a:ext cx="23812" cy="153987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13" name="Line 456">
              <a:extLst>
                <a:ext uri="{FF2B5EF4-FFF2-40B4-BE49-F238E27FC236}">
                  <a16:creationId xmlns:a16="http://schemas.microsoft.com/office/drawing/2014/main" id="{8173438F-0B9B-B64F-A181-BAB4D0B2F0C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792560">
              <a:off x="6686550" y="2482814"/>
              <a:ext cx="955675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14" name="Oval 469">
              <a:extLst>
                <a:ext uri="{FF2B5EF4-FFF2-40B4-BE49-F238E27FC236}">
                  <a16:creationId xmlns:a16="http://schemas.microsoft.com/office/drawing/2014/main" id="{7E85E8A1-86AF-324B-8460-F6A7D5EAC0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8172">
              <a:off x="7989887" y="2617752"/>
              <a:ext cx="47625" cy="14287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15" name="Rectangle 470">
              <a:extLst>
                <a:ext uri="{FF2B5EF4-FFF2-40B4-BE49-F238E27FC236}">
                  <a16:creationId xmlns:a16="http://schemas.microsoft.com/office/drawing/2014/main" id="{55557922-2CFC-1B45-B737-1FBBBEAE26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8172">
              <a:off x="7268369" y="2285170"/>
              <a:ext cx="915988" cy="14287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16" name="Oval 471">
              <a:extLst>
                <a:ext uri="{FF2B5EF4-FFF2-40B4-BE49-F238E27FC236}">
                  <a16:creationId xmlns:a16="http://schemas.microsoft.com/office/drawing/2014/main" id="{5D3F57BE-8666-1D44-A006-F78419384E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8172">
              <a:off x="7419975" y="1958939"/>
              <a:ext cx="47625" cy="142875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17" name="Rectangle 472">
              <a:extLst>
                <a:ext uri="{FF2B5EF4-FFF2-40B4-BE49-F238E27FC236}">
                  <a16:creationId xmlns:a16="http://schemas.microsoft.com/office/drawing/2014/main" id="{64C792DE-6968-B34C-9D1B-D2467DCDD7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768172">
              <a:off x="7989887" y="2609814"/>
              <a:ext cx="30163" cy="13811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18" name="Line 473">
              <a:extLst>
                <a:ext uri="{FF2B5EF4-FFF2-40B4-BE49-F238E27FC236}">
                  <a16:creationId xmlns:a16="http://schemas.microsoft.com/office/drawing/2014/main" id="{51F1769C-1A62-EC4E-B22E-FFF40B43E7C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768172">
              <a:off x="7111999" y="2341527"/>
              <a:ext cx="1196975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19" name="Oval 476">
              <a:extLst>
                <a:ext uri="{FF2B5EF4-FFF2-40B4-BE49-F238E27FC236}">
                  <a16:creationId xmlns:a16="http://schemas.microsoft.com/office/drawing/2014/main" id="{551553F9-6760-6E44-947E-2E2826C455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07440" flipH="1">
              <a:off x="6943725" y="4467189"/>
              <a:ext cx="38100" cy="15875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20" name="Rectangle 477">
              <a:extLst>
                <a:ext uri="{FF2B5EF4-FFF2-40B4-BE49-F238E27FC236}">
                  <a16:creationId xmlns:a16="http://schemas.microsoft.com/office/drawing/2014/main" id="{424063E3-158A-984A-BFC8-01ECC77182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07440" flipH="1">
              <a:off x="6916737" y="4263989"/>
              <a:ext cx="730250" cy="15875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21" name="Oval 478">
              <a:extLst>
                <a:ext uri="{FF2B5EF4-FFF2-40B4-BE49-F238E27FC236}">
                  <a16:creationId xmlns:a16="http://schemas.microsoft.com/office/drawing/2014/main" id="{E5AD8F86-97E2-7648-BE88-A4ABC6A350D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07440" flipH="1">
              <a:off x="7575550" y="4063964"/>
              <a:ext cx="36512" cy="158750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22" name="Rectangle 479">
              <a:extLst>
                <a:ext uri="{FF2B5EF4-FFF2-40B4-BE49-F238E27FC236}">
                  <a16:creationId xmlns:a16="http://schemas.microsoft.com/office/drawing/2014/main" id="{598EC6E7-BD77-134B-A756-3D43B04CC7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07440" flipH="1">
              <a:off x="6959600" y="4464014"/>
              <a:ext cx="23812" cy="153988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23" name="Line 480">
              <a:extLst>
                <a:ext uri="{FF2B5EF4-FFF2-40B4-BE49-F238E27FC236}">
                  <a16:creationId xmlns:a16="http://schemas.microsoft.com/office/drawing/2014/main" id="{AFDCBA44-8593-C94C-9FA7-FED9DC63A55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807440" flipH="1">
              <a:off x="6821487" y="4335427"/>
              <a:ext cx="955675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24" name="Oval 483">
              <a:extLst>
                <a:ext uri="{FF2B5EF4-FFF2-40B4-BE49-F238E27FC236}">
                  <a16:creationId xmlns:a16="http://schemas.microsoft.com/office/drawing/2014/main" id="{9B669AE7-0EE8-EC41-9DC1-37D185E643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831828" flipV="1">
              <a:off x="8197850" y="4240177"/>
              <a:ext cx="47625" cy="14287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25" name="Rectangle 484">
              <a:extLst>
                <a:ext uri="{FF2B5EF4-FFF2-40B4-BE49-F238E27FC236}">
                  <a16:creationId xmlns:a16="http://schemas.microsoft.com/office/drawing/2014/main" id="{C65A0801-59C0-0744-8000-2F197C940E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831828" flipV="1">
              <a:off x="7475537" y="4571964"/>
              <a:ext cx="917575" cy="14287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26" name="Oval 485">
              <a:extLst>
                <a:ext uri="{FF2B5EF4-FFF2-40B4-BE49-F238E27FC236}">
                  <a16:creationId xmlns:a16="http://schemas.microsoft.com/office/drawing/2014/main" id="{618A0B18-5A9F-C940-A80E-7B06B49B60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831828" flipV="1">
              <a:off x="7629525" y="4898989"/>
              <a:ext cx="47625" cy="142875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27" name="Rectangle 486">
              <a:extLst>
                <a:ext uri="{FF2B5EF4-FFF2-40B4-BE49-F238E27FC236}">
                  <a16:creationId xmlns:a16="http://schemas.microsoft.com/office/drawing/2014/main" id="{0EC6AAEC-D5EF-0B44-AE75-B5161067D3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831828" flipV="1">
              <a:off x="8197850" y="4249702"/>
              <a:ext cx="30162" cy="13811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28" name="Line 487">
              <a:extLst>
                <a:ext uri="{FF2B5EF4-FFF2-40B4-BE49-F238E27FC236}">
                  <a16:creationId xmlns:a16="http://schemas.microsoft.com/office/drawing/2014/main" id="{6C5A899D-7A45-874B-9EBC-4587CF6DE09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8831828" flipV="1">
              <a:off x="7319962" y="4657690"/>
              <a:ext cx="1196975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29" name="Oval 500">
              <a:extLst>
                <a:ext uri="{FF2B5EF4-FFF2-40B4-BE49-F238E27FC236}">
                  <a16:creationId xmlns:a16="http://schemas.microsoft.com/office/drawing/2014/main" id="{2C1CCE43-DB7D-AE44-BC92-2EC22940EC4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07440" flipH="1">
              <a:off x="9150350" y="2586002"/>
              <a:ext cx="38100" cy="15875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30" name="Rectangle 501">
              <a:extLst>
                <a:ext uri="{FF2B5EF4-FFF2-40B4-BE49-F238E27FC236}">
                  <a16:creationId xmlns:a16="http://schemas.microsoft.com/office/drawing/2014/main" id="{40D89921-5710-C74C-85E3-E00C000E60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07440" flipH="1">
              <a:off x="9123362" y="2382802"/>
              <a:ext cx="730250" cy="15875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31" name="Oval 502">
              <a:extLst>
                <a:ext uri="{FF2B5EF4-FFF2-40B4-BE49-F238E27FC236}">
                  <a16:creationId xmlns:a16="http://schemas.microsoft.com/office/drawing/2014/main" id="{04ED2CB6-E629-0044-88FF-DD5D436E58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07440" flipH="1">
              <a:off x="9782175" y="2182777"/>
              <a:ext cx="36512" cy="158750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32" name="Rectangle 503">
              <a:extLst>
                <a:ext uri="{FF2B5EF4-FFF2-40B4-BE49-F238E27FC236}">
                  <a16:creationId xmlns:a16="http://schemas.microsoft.com/office/drawing/2014/main" id="{0D6041B8-7217-4F4F-92D9-8F4D04231E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07440" flipH="1">
              <a:off x="9166225" y="2582827"/>
              <a:ext cx="25400" cy="153987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33" name="Line 504">
              <a:extLst>
                <a:ext uri="{FF2B5EF4-FFF2-40B4-BE49-F238E27FC236}">
                  <a16:creationId xmlns:a16="http://schemas.microsoft.com/office/drawing/2014/main" id="{45C56574-1E78-FA49-9616-971A302E931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807440" flipH="1">
              <a:off x="9028112" y="2454239"/>
              <a:ext cx="955675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34" name="Oval 507">
              <a:extLst>
                <a:ext uri="{FF2B5EF4-FFF2-40B4-BE49-F238E27FC236}">
                  <a16:creationId xmlns:a16="http://schemas.microsoft.com/office/drawing/2014/main" id="{9F9B82D5-4B1D-6043-BBA5-D051EBBBCA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92560">
              <a:off x="9907587" y="4546564"/>
              <a:ext cx="38100" cy="15875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35" name="Rectangle 508">
              <a:extLst>
                <a:ext uri="{FF2B5EF4-FFF2-40B4-BE49-F238E27FC236}">
                  <a16:creationId xmlns:a16="http://schemas.microsoft.com/office/drawing/2014/main" id="{0C717AD0-EA8E-2246-B4E3-6A0F4C1E9F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92560">
              <a:off x="9240837" y="4341777"/>
              <a:ext cx="731838" cy="15875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36" name="Oval 509">
              <a:extLst>
                <a:ext uri="{FF2B5EF4-FFF2-40B4-BE49-F238E27FC236}">
                  <a16:creationId xmlns:a16="http://schemas.microsoft.com/office/drawing/2014/main" id="{EE3B1AF8-64A0-EC47-B91B-48B11E36D8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92560">
              <a:off x="9275762" y="4141752"/>
              <a:ext cx="38100" cy="158750"/>
            </a:xfrm>
            <a:prstGeom prst="ellipse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37" name="Rectangle 510">
              <a:extLst>
                <a:ext uri="{FF2B5EF4-FFF2-40B4-BE49-F238E27FC236}">
                  <a16:creationId xmlns:a16="http://schemas.microsoft.com/office/drawing/2014/main" id="{860AFC74-9568-6A49-803C-0B2D793022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92560">
              <a:off x="9902825" y="4543389"/>
              <a:ext cx="25400" cy="15240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B2B2B2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38" name="Line 511">
              <a:extLst>
                <a:ext uri="{FF2B5EF4-FFF2-40B4-BE49-F238E27FC236}">
                  <a16:creationId xmlns:a16="http://schemas.microsoft.com/office/drawing/2014/main" id="{2B4EDB9F-73F1-C34D-96D9-5CDCB88B212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792560">
              <a:off x="9102725" y="4441789"/>
              <a:ext cx="1062037" cy="1270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39" name="Text Box 513">
              <a:extLst>
                <a:ext uri="{FF2B5EF4-FFF2-40B4-BE49-F238E27FC236}">
                  <a16:creationId xmlns:a16="http://schemas.microsoft.com/office/drawing/2014/main" id="{4778714E-EE95-9947-8879-8B2FE318CB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75550" y="1849402"/>
              <a:ext cx="67627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32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40" name="Text Box 514">
              <a:extLst>
                <a:ext uri="{FF2B5EF4-FFF2-40B4-BE49-F238E27FC236}">
                  <a16:creationId xmlns:a16="http://schemas.microsoft.com/office/drawing/2014/main" id="{60849EC9-A207-4C41-AD9D-A92DEE98BF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02762" y="2357402"/>
              <a:ext cx="67627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32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s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41" name="Freeform 515">
              <a:extLst>
                <a:ext uri="{FF2B5EF4-FFF2-40B4-BE49-F238E27FC236}">
                  <a16:creationId xmlns:a16="http://schemas.microsoft.com/office/drawing/2014/main" id="{F6112B49-DFF7-4442-8AE0-8CF8CFAA6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9200" y="2717764"/>
              <a:ext cx="800100" cy="1381125"/>
            </a:xfrm>
            <a:custGeom>
              <a:avLst/>
              <a:gdLst>
                <a:gd name="T0" fmla="*/ 0 w 504"/>
                <a:gd name="T1" fmla="*/ 0 h 870"/>
                <a:gd name="T2" fmla="*/ 2147483647 w 504"/>
                <a:gd name="T3" fmla="*/ 2147483647 h 870"/>
                <a:gd name="T4" fmla="*/ 2147483647 w 504"/>
                <a:gd name="T5" fmla="*/ 2147483647 h 870"/>
                <a:gd name="T6" fmla="*/ 2147483647 w 504"/>
                <a:gd name="T7" fmla="*/ 2147483647 h 870"/>
                <a:gd name="T8" fmla="*/ 2147483647 w 504"/>
                <a:gd name="T9" fmla="*/ 2147483647 h 870"/>
                <a:gd name="T10" fmla="*/ 2147483647 w 504"/>
                <a:gd name="T11" fmla="*/ 2147483647 h 870"/>
                <a:gd name="T12" fmla="*/ 2147483647 w 504"/>
                <a:gd name="T13" fmla="*/ 2147483647 h 870"/>
                <a:gd name="T14" fmla="*/ 2147483647 w 504"/>
                <a:gd name="T15" fmla="*/ 2147483647 h 870"/>
                <a:gd name="T16" fmla="*/ 2147483647 w 504"/>
                <a:gd name="T17" fmla="*/ 2147483647 h 870"/>
                <a:gd name="T18" fmla="*/ 2147483647 w 504"/>
                <a:gd name="T19" fmla="*/ 2147483647 h 8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4"/>
                <a:gd name="T31" fmla="*/ 0 h 870"/>
                <a:gd name="T32" fmla="*/ 504 w 504"/>
                <a:gd name="T33" fmla="*/ 870 h 87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4" h="870">
                  <a:moveTo>
                    <a:pt x="0" y="0"/>
                  </a:moveTo>
                  <a:cubicBezTo>
                    <a:pt x="21" y="11"/>
                    <a:pt x="79" y="44"/>
                    <a:pt x="129" y="63"/>
                  </a:cubicBezTo>
                  <a:cubicBezTo>
                    <a:pt x="179" y="82"/>
                    <a:pt x="255" y="102"/>
                    <a:pt x="299" y="112"/>
                  </a:cubicBezTo>
                  <a:cubicBezTo>
                    <a:pt x="343" y="122"/>
                    <a:pt x="362" y="116"/>
                    <a:pt x="392" y="121"/>
                  </a:cubicBezTo>
                  <a:cubicBezTo>
                    <a:pt x="417" y="124"/>
                    <a:pt x="469" y="100"/>
                    <a:pt x="479" y="145"/>
                  </a:cubicBezTo>
                  <a:cubicBezTo>
                    <a:pt x="490" y="191"/>
                    <a:pt x="504" y="700"/>
                    <a:pt x="490" y="772"/>
                  </a:cubicBezTo>
                  <a:cubicBezTo>
                    <a:pt x="477" y="845"/>
                    <a:pt x="447" y="842"/>
                    <a:pt x="406" y="839"/>
                  </a:cubicBezTo>
                  <a:cubicBezTo>
                    <a:pt x="365" y="836"/>
                    <a:pt x="323" y="835"/>
                    <a:pt x="286" y="833"/>
                  </a:cubicBezTo>
                  <a:cubicBezTo>
                    <a:pt x="250" y="831"/>
                    <a:pt x="226" y="822"/>
                    <a:pt x="192" y="828"/>
                  </a:cubicBezTo>
                  <a:cubicBezTo>
                    <a:pt x="158" y="834"/>
                    <a:pt x="107" y="861"/>
                    <a:pt x="84" y="870"/>
                  </a:cubicBezTo>
                </a:path>
              </a:pathLst>
            </a:cu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42" name="Text Box 516">
              <a:extLst>
                <a:ext uri="{FF2B5EF4-FFF2-40B4-BE49-F238E27FC236}">
                  <a16:creationId xmlns:a16="http://schemas.microsoft.com/office/drawing/2014/main" id="{EFC98C88-858D-E34E-9C48-139358543E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3362" y="3833062"/>
              <a:ext cx="674688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32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c</a:t>
              </a: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43" name="Freeform 517">
              <a:extLst>
                <a:ext uri="{FF2B5EF4-FFF2-40B4-BE49-F238E27FC236}">
                  <a16:creationId xmlns:a16="http://schemas.microsoft.com/office/drawing/2014/main" id="{3FAF4BE0-D787-B34B-BA37-0770AC8BF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2750" y="2695539"/>
              <a:ext cx="431800" cy="1570038"/>
            </a:xfrm>
            <a:custGeom>
              <a:avLst/>
              <a:gdLst>
                <a:gd name="T0" fmla="*/ 0 w 272"/>
                <a:gd name="T1" fmla="*/ 0 h 989"/>
                <a:gd name="T2" fmla="*/ 2147483647 w 272"/>
                <a:gd name="T3" fmla="*/ 2147483647 h 989"/>
                <a:gd name="T4" fmla="*/ 2147483647 w 272"/>
                <a:gd name="T5" fmla="*/ 2147483647 h 989"/>
                <a:gd name="T6" fmla="*/ 2147483647 w 272"/>
                <a:gd name="T7" fmla="*/ 2147483647 h 989"/>
                <a:gd name="T8" fmla="*/ 2147483647 w 272"/>
                <a:gd name="T9" fmla="*/ 2147483647 h 989"/>
                <a:gd name="T10" fmla="*/ 2147483647 w 272"/>
                <a:gd name="T11" fmla="*/ 2147483647 h 989"/>
                <a:gd name="T12" fmla="*/ 2147483647 w 272"/>
                <a:gd name="T13" fmla="*/ 2147483647 h 98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2"/>
                <a:gd name="T22" fmla="*/ 0 h 989"/>
                <a:gd name="T23" fmla="*/ 272 w 272"/>
                <a:gd name="T24" fmla="*/ 989 h 98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2" h="989">
                  <a:moveTo>
                    <a:pt x="0" y="0"/>
                  </a:moveTo>
                  <a:cubicBezTo>
                    <a:pt x="15" y="13"/>
                    <a:pt x="49" y="56"/>
                    <a:pt x="92" y="80"/>
                  </a:cubicBezTo>
                  <a:cubicBezTo>
                    <a:pt x="231" y="84"/>
                    <a:pt x="204" y="89"/>
                    <a:pt x="257" y="147"/>
                  </a:cubicBezTo>
                  <a:cubicBezTo>
                    <a:pt x="270" y="295"/>
                    <a:pt x="272" y="652"/>
                    <a:pt x="268" y="774"/>
                  </a:cubicBezTo>
                  <a:cubicBezTo>
                    <a:pt x="268" y="895"/>
                    <a:pt x="261" y="853"/>
                    <a:pt x="257" y="875"/>
                  </a:cubicBezTo>
                  <a:cubicBezTo>
                    <a:pt x="251" y="894"/>
                    <a:pt x="257" y="889"/>
                    <a:pt x="242" y="908"/>
                  </a:cubicBezTo>
                  <a:cubicBezTo>
                    <a:pt x="227" y="927"/>
                    <a:pt x="183" y="972"/>
                    <a:pt x="167" y="989"/>
                  </a:cubicBezTo>
                </a:path>
              </a:pathLst>
            </a:cu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44" name="Freeform 518">
              <a:extLst>
                <a:ext uri="{FF2B5EF4-FFF2-40B4-BE49-F238E27FC236}">
                  <a16:creationId xmlns:a16="http://schemas.microsoft.com/office/drawing/2014/main" id="{9EF6A7FC-B534-4346-A5DD-041A4F1C6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6950" y="2679664"/>
              <a:ext cx="638175" cy="1538288"/>
            </a:xfrm>
            <a:custGeom>
              <a:avLst/>
              <a:gdLst>
                <a:gd name="T0" fmla="*/ 2147483647 w 402"/>
                <a:gd name="T1" fmla="*/ 0 h 969"/>
                <a:gd name="T2" fmla="*/ 2147483647 w 402"/>
                <a:gd name="T3" fmla="*/ 2147483647 h 969"/>
                <a:gd name="T4" fmla="*/ 2147483647 w 402"/>
                <a:gd name="T5" fmla="*/ 2147483647 h 969"/>
                <a:gd name="T6" fmla="*/ 2147483647 w 402"/>
                <a:gd name="T7" fmla="*/ 2147483647 h 969"/>
                <a:gd name="T8" fmla="*/ 2147483647 w 402"/>
                <a:gd name="T9" fmla="*/ 2147483647 h 969"/>
                <a:gd name="T10" fmla="*/ 2147483647 w 402"/>
                <a:gd name="T11" fmla="*/ 2147483647 h 969"/>
                <a:gd name="T12" fmla="*/ 2147483647 w 402"/>
                <a:gd name="T13" fmla="*/ 2147483647 h 969"/>
                <a:gd name="T14" fmla="*/ 2147483647 w 402"/>
                <a:gd name="T15" fmla="*/ 2147483647 h 969"/>
                <a:gd name="T16" fmla="*/ 2147483647 w 402"/>
                <a:gd name="T17" fmla="*/ 2147483647 h 9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2"/>
                <a:gd name="T28" fmla="*/ 0 h 969"/>
                <a:gd name="T29" fmla="*/ 402 w 402"/>
                <a:gd name="T30" fmla="*/ 969 h 96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2" h="969">
                  <a:moveTo>
                    <a:pt x="306" y="0"/>
                  </a:moveTo>
                  <a:cubicBezTo>
                    <a:pt x="295" y="5"/>
                    <a:pt x="262" y="24"/>
                    <a:pt x="240" y="36"/>
                  </a:cubicBezTo>
                  <a:cubicBezTo>
                    <a:pt x="218" y="48"/>
                    <a:pt x="199" y="58"/>
                    <a:pt x="174" y="72"/>
                  </a:cubicBezTo>
                  <a:cubicBezTo>
                    <a:pt x="149" y="86"/>
                    <a:pt x="115" y="101"/>
                    <a:pt x="90" y="119"/>
                  </a:cubicBezTo>
                  <a:cubicBezTo>
                    <a:pt x="64" y="136"/>
                    <a:pt x="72" y="127"/>
                    <a:pt x="25" y="178"/>
                  </a:cubicBezTo>
                  <a:cubicBezTo>
                    <a:pt x="14" y="223"/>
                    <a:pt x="0" y="732"/>
                    <a:pt x="14" y="804"/>
                  </a:cubicBezTo>
                  <a:cubicBezTo>
                    <a:pt x="27" y="877"/>
                    <a:pt x="53" y="854"/>
                    <a:pt x="98" y="871"/>
                  </a:cubicBezTo>
                  <a:cubicBezTo>
                    <a:pt x="144" y="888"/>
                    <a:pt x="209" y="884"/>
                    <a:pt x="261" y="900"/>
                  </a:cubicBezTo>
                  <a:cubicBezTo>
                    <a:pt x="312" y="916"/>
                    <a:pt x="373" y="955"/>
                    <a:pt x="402" y="969"/>
                  </a:cubicBezTo>
                </a:path>
              </a:pathLst>
            </a:cu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45" name="Text Box 519">
              <a:extLst>
                <a:ext uri="{FF2B5EF4-FFF2-40B4-BE49-F238E27FC236}">
                  <a16:creationId xmlns:a16="http://schemas.microsoft.com/office/drawing/2014/main" id="{1E5107AF-4847-B347-A6D3-3304434E8F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2250" y="4444964"/>
              <a:ext cx="67627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32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c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46" name="Text Box 520">
              <a:extLst>
                <a:ext uri="{FF2B5EF4-FFF2-40B4-BE49-F238E27FC236}">
                  <a16:creationId xmlns:a16="http://schemas.microsoft.com/office/drawing/2014/main" id="{7DD67220-8D5A-6E44-9C8F-8DC54227B2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29762" y="3932202"/>
              <a:ext cx="674688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  <a:r>
                <a:rPr kumimoji="0" lang="en-US" altLang="en-US" sz="3200" b="0" i="0" u="none" strike="noStrike" kern="120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c</a:t>
              </a: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647" name="Text Box 521">
              <a:extLst>
                <a:ext uri="{FF2B5EF4-FFF2-40B4-BE49-F238E27FC236}">
                  <a16:creationId xmlns:a16="http://schemas.microsoft.com/office/drawing/2014/main" id="{5252B1FF-D0A1-1D49-8AD4-E08822F2FA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58212" y="3303552"/>
              <a:ext cx="6762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rPr>
                <a:t>R</a:t>
              </a:r>
            </a:p>
          </p:txBody>
        </p:sp>
        <p:grpSp>
          <p:nvGrpSpPr>
            <p:cNvPr id="649" name="Group 81">
              <a:extLst>
                <a:ext uri="{FF2B5EF4-FFF2-40B4-BE49-F238E27FC236}">
                  <a16:creationId xmlns:a16="http://schemas.microsoft.com/office/drawing/2014/main" id="{6FDBF652-A395-234F-BA73-32CC54B472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35725" y="1730339"/>
              <a:ext cx="352425" cy="660400"/>
              <a:chOff x="4140" y="429"/>
              <a:chExt cx="1425" cy="2396"/>
            </a:xfrm>
          </p:grpSpPr>
          <p:sp>
            <p:nvSpPr>
              <p:cNvPr id="650" name="Freeform 82">
                <a:extLst>
                  <a:ext uri="{FF2B5EF4-FFF2-40B4-BE49-F238E27FC236}">
                    <a16:creationId xmlns:a16="http://schemas.microsoft.com/office/drawing/2014/main" id="{11ED42DE-3E1B-9B40-9A14-016018BA3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51" name="Rectangle 83">
                <a:extLst>
                  <a:ext uri="{FF2B5EF4-FFF2-40B4-BE49-F238E27FC236}">
                    <a16:creationId xmlns:a16="http://schemas.microsoft.com/office/drawing/2014/main" id="{69066424-99FF-0247-8B01-B3EC332AA4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6" cy="2287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52" name="Freeform 84">
                <a:extLst>
                  <a:ext uri="{FF2B5EF4-FFF2-40B4-BE49-F238E27FC236}">
                    <a16:creationId xmlns:a16="http://schemas.microsoft.com/office/drawing/2014/main" id="{024DB4DC-EB26-FF42-8E20-FFB6C8EFBD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53" name="Freeform 85">
                <a:extLst>
                  <a:ext uri="{FF2B5EF4-FFF2-40B4-BE49-F238E27FC236}">
                    <a16:creationId xmlns:a16="http://schemas.microsoft.com/office/drawing/2014/main" id="{E2B0F75E-1C81-FF41-A3F5-E7ADC8B671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54" name="Rectangle 86">
                <a:extLst>
                  <a:ext uri="{FF2B5EF4-FFF2-40B4-BE49-F238E27FC236}">
                    <a16:creationId xmlns:a16="http://schemas.microsoft.com/office/drawing/2014/main" id="{223D30BF-8699-6A44-AEB2-35D0F31FA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1" y="694"/>
                <a:ext cx="597" cy="4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655" name="Group 87">
                <a:extLst>
                  <a:ext uri="{FF2B5EF4-FFF2-40B4-BE49-F238E27FC236}">
                    <a16:creationId xmlns:a16="http://schemas.microsoft.com/office/drawing/2014/main" id="{2B7A3D5E-6156-0044-BF32-DFE6857F6F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80" name="AutoShape 88">
                  <a:extLst>
                    <a:ext uri="{FF2B5EF4-FFF2-40B4-BE49-F238E27FC236}">
                      <a16:creationId xmlns:a16="http://schemas.microsoft.com/office/drawing/2014/main" id="{CE04A0BE-092C-E54B-91D3-87501C8CF3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0"/>
                  <a:ext cx="721" cy="14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681" name="AutoShape 89">
                  <a:extLst>
                    <a:ext uri="{FF2B5EF4-FFF2-40B4-BE49-F238E27FC236}">
                      <a16:creationId xmlns:a16="http://schemas.microsoft.com/office/drawing/2014/main" id="{F5E55A3E-082B-F842-9E07-78A2A99542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1" y="2582"/>
                  <a:ext cx="689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656" name="Rectangle 90">
                <a:extLst>
                  <a:ext uri="{FF2B5EF4-FFF2-40B4-BE49-F238E27FC236}">
                    <a16:creationId xmlns:a16="http://schemas.microsoft.com/office/drawing/2014/main" id="{3335A9A0-ABC5-1A45-A4DB-4B8E3B4F0D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3" y="1016"/>
                <a:ext cx="597" cy="52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657" name="Group 91">
                <a:extLst>
                  <a:ext uri="{FF2B5EF4-FFF2-40B4-BE49-F238E27FC236}">
                    <a16:creationId xmlns:a16="http://schemas.microsoft.com/office/drawing/2014/main" id="{6C288698-9C54-614A-9160-55F71D5AEC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678" name="AutoShape 92">
                  <a:extLst>
                    <a:ext uri="{FF2B5EF4-FFF2-40B4-BE49-F238E27FC236}">
                      <a16:creationId xmlns:a16="http://schemas.microsoft.com/office/drawing/2014/main" id="{6A0C18A4-1291-7E43-9345-2A91D6A4B3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1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679" name="AutoShape 93">
                  <a:extLst>
                    <a:ext uri="{FF2B5EF4-FFF2-40B4-BE49-F238E27FC236}">
                      <a16:creationId xmlns:a16="http://schemas.microsoft.com/office/drawing/2014/main" id="{AC667623-4334-3148-A595-C268518DA6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89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658" name="Rectangle 94">
                <a:extLst>
                  <a:ext uri="{FF2B5EF4-FFF2-40B4-BE49-F238E27FC236}">
                    <a16:creationId xmlns:a16="http://schemas.microsoft.com/office/drawing/2014/main" id="{80DE7B80-C6BB-8A4D-BED5-F51D9888FD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7" y="1356"/>
                <a:ext cx="597" cy="4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59" name="Rectangle 95">
                <a:extLst>
                  <a:ext uri="{FF2B5EF4-FFF2-40B4-BE49-F238E27FC236}">
                    <a16:creationId xmlns:a16="http://schemas.microsoft.com/office/drawing/2014/main" id="{53B39C8C-A4C0-E44F-A049-598F76D03E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6"/>
                <a:ext cx="597" cy="4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660" name="Group 96">
                <a:extLst>
                  <a:ext uri="{FF2B5EF4-FFF2-40B4-BE49-F238E27FC236}">
                    <a16:creationId xmlns:a16="http://schemas.microsoft.com/office/drawing/2014/main" id="{8FAE680F-D5F2-F141-AF0E-EFEDC93174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676" name="AutoShape 97">
                  <a:extLst>
                    <a:ext uri="{FF2B5EF4-FFF2-40B4-BE49-F238E27FC236}">
                      <a16:creationId xmlns:a16="http://schemas.microsoft.com/office/drawing/2014/main" id="{F6E6D6FE-5487-4B45-9CD9-034725C341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0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677" name="AutoShape 98">
                  <a:extLst>
                    <a:ext uri="{FF2B5EF4-FFF2-40B4-BE49-F238E27FC236}">
                      <a16:creationId xmlns:a16="http://schemas.microsoft.com/office/drawing/2014/main" id="{17E4B9CD-9942-AB49-9DCF-EA4C278CAD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" y="2584"/>
                  <a:ext cx="688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661" name="Freeform 99">
                <a:extLst>
                  <a:ext uri="{FF2B5EF4-FFF2-40B4-BE49-F238E27FC236}">
                    <a16:creationId xmlns:a16="http://schemas.microsoft.com/office/drawing/2014/main" id="{66DBC1AB-D3D3-D54A-97DB-61ACDA4989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662" name="Group 100">
                <a:extLst>
                  <a:ext uri="{FF2B5EF4-FFF2-40B4-BE49-F238E27FC236}">
                    <a16:creationId xmlns:a16="http://schemas.microsoft.com/office/drawing/2014/main" id="{0ACCF28A-C12F-C84F-B594-FD3A670B69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674" name="AutoShape 101">
                  <a:extLst>
                    <a:ext uri="{FF2B5EF4-FFF2-40B4-BE49-F238E27FC236}">
                      <a16:creationId xmlns:a16="http://schemas.microsoft.com/office/drawing/2014/main" id="{279BBDF1-57E3-A241-8A44-3F0A3BA124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9"/>
                  <a:ext cx="728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675" name="AutoShape 102">
                  <a:extLst>
                    <a:ext uri="{FF2B5EF4-FFF2-40B4-BE49-F238E27FC236}">
                      <a16:creationId xmlns:a16="http://schemas.microsoft.com/office/drawing/2014/main" id="{0D4E61D6-1AA1-2940-BBA5-24DFE246E5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6"/>
                  <a:ext cx="696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663" name="Rectangle 103">
                <a:extLst>
                  <a:ext uri="{FF2B5EF4-FFF2-40B4-BE49-F238E27FC236}">
                    <a16:creationId xmlns:a16="http://schemas.microsoft.com/office/drawing/2014/main" id="{564FBD96-ADF5-5342-92F4-3395008B57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71" cy="228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64" name="Freeform 104">
                <a:extLst>
                  <a:ext uri="{FF2B5EF4-FFF2-40B4-BE49-F238E27FC236}">
                    <a16:creationId xmlns:a16="http://schemas.microsoft.com/office/drawing/2014/main" id="{F15B27D1-B45C-7141-AB8B-599571DEF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65" name="Freeform 105">
                <a:extLst>
                  <a:ext uri="{FF2B5EF4-FFF2-40B4-BE49-F238E27FC236}">
                    <a16:creationId xmlns:a16="http://schemas.microsoft.com/office/drawing/2014/main" id="{4DC70B30-DD3F-2740-89CC-C75EDB999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66" name="Oval 106">
                <a:extLst>
                  <a:ext uri="{FF2B5EF4-FFF2-40B4-BE49-F238E27FC236}">
                    <a16:creationId xmlns:a16="http://schemas.microsoft.com/office/drawing/2014/main" id="{A0C40071-87FF-864A-81D4-E4F739BF5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5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67" name="Freeform 107">
                <a:extLst>
                  <a:ext uri="{FF2B5EF4-FFF2-40B4-BE49-F238E27FC236}">
                    <a16:creationId xmlns:a16="http://schemas.microsoft.com/office/drawing/2014/main" id="{2F33C2FE-86C4-B34F-945A-3F9BDF777E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68" name="AutoShape 108">
                <a:extLst>
                  <a:ext uri="{FF2B5EF4-FFF2-40B4-BE49-F238E27FC236}">
                    <a16:creationId xmlns:a16="http://schemas.microsoft.com/office/drawing/2014/main" id="{A771515B-1A0A-B646-9681-C95CE2F666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200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69" name="AutoShape 109">
                <a:extLst>
                  <a:ext uri="{FF2B5EF4-FFF2-40B4-BE49-F238E27FC236}">
                    <a16:creationId xmlns:a16="http://schemas.microsoft.com/office/drawing/2014/main" id="{8DE21308-0063-2D44-A69A-52DF4BDDDF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2710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70" name="Oval 110">
                <a:extLst>
                  <a:ext uri="{FF2B5EF4-FFF2-40B4-BE49-F238E27FC236}">
                    <a16:creationId xmlns:a16="http://schemas.microsoft.com/office/drawing/2014/main" id="{4B5FBC97-4AE7-1140-B25E-7DBB15568D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7" y="2382"/>
                <a:ext cx="160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71" name="Oval 111">
                <a:extLst>
                  <a:ext uri="{FF2B5EF4-FFF2-40B4-BE49-F238E27FC236}">
                    <a16:creationId xmlns:a16="http://schemas.microsoft.com/office/drawing/2014/main" id="{E22768CA-2A7E-3243-8775-0A66ECEBD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60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72" name="Oval 112">
                <a:extLst>
                  <a:ext uri="{FF2B5EF4-FFF2-40B4-BE49-F238E27FC236}">
                    <a16:creationId xmlns:a16="http://schemas.microsoft.com/office/drawing/2014/main" id="{D28018C4-A680-2845-A99A-8AA0A8E021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0" y="2382"/>
                <a:ext cx="160" cy="13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73" name="Rectangle 113">
                <a:extLst>
                  <a:ext uri="{FF2B5EF4-FFF2-40B4-BE49-F238E27FC236}">
                    <a16:creationId xmlns:a16="http://schemas.microsoft.com/office/drawing/2014/main" id="{8FC5897C-9D21-3A46-90EF-445C7839A9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4" y="1834"/>
                <a:ext cx="83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682" name="Group 114">
              <a:extLst>
                <a:ext uri="{FF2B5EF4-FFF2-40B4-BE49-F238E27FC236}">
                  <a16:creationId xmlns:a16="http://schemas.microsoft.com/office/drawing/2014/main" id="{B83A96A8-659A-C14A-81F1-36FF3203AF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10400" y="1390614"/>
              <a:ext cx="352425" cy="660400"/>
              <a:chOff x="4140" y="429"/>
              <a:chExt cx="1425" cy="2396"/>
            </a:xfrm>
          </p:grpSpPr>
          <p:sp>
            <p:nvSpPr>
              <p:cNvPr id="683" name="Freeform 115">
                <a:extLst>
                  <a:ext uri="{FF2B5EF4-FFF2-40B4-BE49-F238E27FC236}">
                    <a16:creationId xmlns:a16="http://schemas.microsoft.com/office/drawing/2014/main" id="{51E7F745-188F-2049-8F3D-A9F1E48EA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84" name="Rectangle 116">
                <a:extLst>
                  <a:ext uri="{FF2B5EF4-FFF2-40B4-BE49-F238E27FC236}">
                    <a16:creationId xmlns:a16="http://schemas.microsoft.com/office/drawing/2014/main" id="{3330E9B6-9A70-F341-BB07-3C7E5FBB65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6" cy="2287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85" name="Freeform 117">
                <a:extLst>
                  <a:ext uri="{FF2B5EF4-FFF2-40B4-BE49-F238E27FC236}">
                    <a16:creationId xmlns:a16="http://schemas.microsoft.com/office/drawing/2014/main" id="{10DD9A9D-A76F-3641-9CE7-9F73150FB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86" name="Freeform 118">
                <a:extLst>
                  <a:ext uri="{FF2B5EF4-FFF2-40B4-BE49-F238E27FC236}">
                    <a16:creationId xmlns:a16="http://schemas.microsoft.com/office/drawing/2014/main" id="{1D744195-71CA-F84A-A0EC-B41BAA550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87" name="Rectangle 119">
                <a:extLst>
                  <a:ext uri="{FF2B5EF4-FFF2-40B4-BE49-F238E27FC236}">
                    <a16:creationId xmlns:a16="http://schemas.microsoft.com/office/drawing/2014/main" id="{08B258E9-429B-A04E-9B31-61FC9C0C90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1" y="694"/>
                <a:ext cx="597" cy="4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688" name="Group 120">
                <a:extLst>
                  <a:ext uri="{FF2B5EF4-FFF2-40B4-BE49-F238E27FC236}">
                    <a16:creationId xmlns:a16="http://schemas.microsoft.com/office/drawing/2014/main" id="{052466FA-382D-B34A-B153-D2714C4495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713" name="AutoShape 121">
                  <a:extLst>
                    <a:ext uri="{FF2B5EF4-FFF2-40B4-BE49-F238E27FC236}">
                      <a16:creationId xmlns:a16="http://schemas.microsoft.com/office/drawing/2014/main" id="{A21CDD7A-2555-5B47-9078-A436ACA9B2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0"/>
                  <a:ext cx="721" cy="14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714" name="AutoShape 122">
                  <a:extLst>
                    <a:ext uri="{FF2B5EF4-FFF2-40B4-BE49-F238E27FC236}">
                      <a16:creationId xmlns:a16="http://schemas.microsoft.com/office/drawing/2014/main" id="{CBF9610B-13CA-D841-A288-8379AC7B45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1" y="2582"/>
                  <a:ext cx="689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689" name="Rectangle 123">
                <a:extLst>
                  <a:ext uri="{FF2B5EF4-FFF2-40B4-BE49-F238E27FC236}">
                    <a16:creationId xmlns:a16="http://schemas.microsoft.com/office/drawing/2014/main" id="{CBC048D4-7B3A-6F41-A02E-503359CF5C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3" y="1016"/>
                <a:ext cx="597" cy="52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690" name="Group 124">
                <a:extLst>
                  <a:ext uri="{FF2B5EF4-FFF2-40B4-BE49-F238E27FC236}">
                    <a16:creationId xmlns:a16="http://schemas.microsoft.com/office/drawing/2014/main" id="{4D7B123C-FEF1-E041-894F-F31DD588C36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711" name="AutoShape 125">
                  <a:extLst>
                    <a:ext uri="{FF2B5EF4-FFF2-40B4-BE49-F238E27FC236}">
                      <a16:creationId xmlns:a16="http://schemas.microsoft.com/office/drawing/2014/main" id="{DAEC4BE7-B702-0848-BF3B-82C6FCF0AE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1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712" name="AutoShape 126">
                  <a:extLst>
                    <a:ext uri="{FF2B5EF4-FFF2-40B4-BE49-F238E27FC236}">
                      <a16:creationId xmlns:a16="http://schemas.microsoft.com/office/drawing/2014/main" id="{FBEAEEDC-D373-2043-9097-A4F8AEA4ED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89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691" name="Rectangle 127">
                <a:extLst>
                  <a:ext uri="{FF2B5EF4-FFF2-40B4-BE49-F238E27FC236}">
                    <a16:creationId xmlns:a16="http://schemas.microsoft.com/office/drawing/2014/main" id="{4DD8CBA3-5EC3-7B48-9BE0-6003CD8A0A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7" y="1356"/>
                <a:ext cx="597" cy="4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92" name="Rectangle 128">
                <a:extLst>
                  <a:ext uri="{FF2B5EF4-FFF2-40B4-BE49-F238E27FC236}">
                    <a16:creationId xmlns:a16="http://schemas.microsoft.com/office/drawing/2014/main" id="{BA5E53EA-3ECC-A847-B148-B8ED1636E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6"/>
                <a:ext cx="597" cy="4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693" name="Group 129">
                <a:extLst>
                  <a:ext uri="{FF2B5EF4-FFF2-40B4-BE49-F238E27FC236}">
                    <a16:creationId xmlns:a16="http://schemas.microsoft.com/office/drawing/2014/main" id="{C816273C-68D1-2045-8CE5-F2A266739E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709" name="AutoShape 130">
                  <a:extLst>
                    <a:ext uri="{FF2B5EF4-FFF2-40B4-BE49-F238E27FC236}">
                      <a16:creationId xmlns:a16="http://schemas.microsoft.com/office/drawing/2014/main" id="{AE043AC3-A076-4449-9CD3-8DA37B0F09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0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710" name="AutoShape 131">
                  <a:extLst>
                    <a:ext uri="{FF2B5EF4-FFF2-40B4-BE49-F238E27FC236}">
                      <a16:creationId xmlns:a16="http://schemas.microsoft.com/office/drawing/2014/main" id="{E346A75D-7CBE-8A47-B07E-5D39EAB4BE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" y="2584"/>
                  <a:ext cx="688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694" name="Freeform 132">
                <a:extLst>
                  <a:ext uri="{FF2B5EF4-FFF2-40B4-BE49-F238E27FC236}">
                    <a16:creationId xmlns:a16="http://schemas.microsoft.com/office/drawing/2014/main" id="{F00AFCE9-BD33-D444-BA2F-95E3560637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695" name="Group 133">
                <a:extLst>
                  <a:ext uri="{FF2B5EF4-FFF2-40B4-BE49-F238E27FC236}">
                    <a16:creationId xmlns:a16="http://schemas.microsoft.com/office/drawing/2014/main" id="{DF061EE0-DC00-D341-ACD4-2D438E4D73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707" name="AutoShape 134">
                  <a:extLst>
                    <a:ext uri="{FF2B5EF4-FFF2-40B4-BE49-F238E27FC236}">
                      <a16:creationId xmlns:a16="http://schemas.microsoft.com/office/drawing/2014/main" id="{8A5DEFF2-82FF-9C4B-B30F-DD02A99BAB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9"/>
                  <a:ext cx="728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708" name="AutoShape 135">
                  <a:extLst>
                    <a:ext uri="{FF2B5EF4-FFF2-40B4-BE49-F238E27FC236}">
                      <a16:creationId xmlns:a16="http://schemas.microsoft.com/office/drawing/2014/main" id="{9E0A6440-9A0A-834A-BE6A-CB243F8A04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6"/>
                  <a:ext cx="696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696" name="Rectangle 136">
                <a:extLst>
                  <a:ext uri="{FF2B5EF4-FFF2-40B4-BE49-F238E27FC236}">
                    <a16:creationId xmlns:a16="http://schemas.microsoft.com/office/drawing/2014/main" id="{C3E6428A-F3CA-6646-8504-7A4B808730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71" cy="228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97" name="Freeform 137">
                <a:extLst>
                  <a:ext uri="{FF2B5EF4-FFF2-40B4-BE49-F238E27FC236}">
                    <a16:creationId xmlns:a16="http://schemas.microsoft.com/office/drawing/2014/main" id="{36A1B92D-73B3-1E48-9DF6-56C52B1C0E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98" name="Freeform 138">
                <a:extLst>
                  <a:ext uri="{FF2B5EF4-FFF2-40B4-BE49-F238E27FC236}">
                    <a16:creationId xmlns:a16="http://schemas.microsoft.com/office/drawing/2014/main" id="{BBCC47D2-9636-8645-A30A-A9FB9FEB70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699" name="Oval 139">
                <a:extLst>
                  <a:ext uri="{FF2B5EF4-FFF2-40B4-BE49-F238E27FC236}">
                    <a16:creationId xmlns:a16="http://schemas.microsoft.com/office/drawing/2014/main" id="{538F95FE-99F4-114C-88F1-20DC65C7D9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5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00" name="Freeform 140">
                <a:extLst>
                  <a:ext uri="{FF2B5EF4-FFF2-40B4-BE49-F238E27FC236}">
                    <a16:creationId xmlns:a16="http://schemas.microsoft.com/office/drawing/2014/main" id="{3A2D7A8F-740E-E44C-8A64-6BF5A90E8E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01" name="AutoShape 141">
                <a:extLst>
                  <a:ext uri="{FF2B5EF4-FFF2-40B4-BE49-F238E27FC236}">
                    <a16:creationId xmlns:a16="http://schemas.microsoft.com/office/drawing/2014/main" id="{E95BA8FE-A8C5-0F4B-802A-0FFE3E9344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200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02" name="AutoShape 142">
                <a:extLst>
                  <a:ext uri="{FF2B5EF4-FFF2-40B4-BE49-F238E27FC236}">
                    <a16:creationId xmlns:a16="http://schemas.microsoft.com/office/drawing/2014/main" id="{05E6F7D8-B8C8-534A-8606-ED15889043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2710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03" name="Oval 143">
                <a:extLst>
                  <a:ext uri="{FF2B5EF4-FFF2-40B4-BE49-F238E27FC236}">
                    <a16:creationId xmlns:a16="http://schemas.microsoft.com/office/drawing/2014/main" id="{D7668313-20A1-7840-BCF9-D2778D9E7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7" y="2382"/>
                <a:ext cx="160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04" name="Oval 144">
                <a:extLst>
                  <a:ext uri="{FF2B5EF4-FFF2-40B4-BE49-F238E27FC236}">
                    <a16:creationId xmlns:a16="http://schemas.microsoft.com/office/drawing/2014/main" id="{3152B3AD-E2B7-A045-8DF7-86DF2FE62A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60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05" name="Oval 145">
                <a:extLst>
                  <a:ext uri="{FF2B5EF4-FFF2-40B4-BE49-F238E27FC236}">
                    <a16:creationId xmlns:a16="http://schemas.microsoft.com/office/drawing/2014/main" id="{7A3BC98F-1F3C-794E-BD03-4960366B4C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0" y="2382"/>
                <a:ext cx="160" cy="13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06" name="Rectangle 146">
                <a:extLst>
                  <a:ext uri="{FF2B5EF4-FFF2-40B4-BE49-F238E27FC236}">
                    <a16:creationId xmlns:a16="http://schemas.microsoft.com/office/drawing/2014/main" id="{FD2E8B12-7E5B-534C-992F-CC974F01D2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4" y="1834"/>
                <a:ext cx="83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715" name="Group 147">
              <a:extLst>
                <a:ext uri="{FF2B5EF4-FFF2-40B4-BE49-F238E27FC236}">
                  <a16:creationId xmlns:a16="http://schemas.microsoft.com/office/drawing/2014/main" id="{4942FA46-AAAE-D947-BF1A-4481A34482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61550" y="1646202"/>
              <a:ext cx="352425" cy="660400"/>
              <a:chOff x="4140" y="429"/>
              <a:chExt cx="1425" cy="2396"/>
            </a:xfrm>
          </p:grpSpPr>
          <p:sp>
            <p:nvSpPr>
              <p:cNvPr id="716" name="Freeform 148">
                <a:extLst>
                  <a:ext uri="{FF2B5EF4-FFF2-40B4-BE49-F238E27FC236}">
                    <a16:creationId xmlns:a16="http://schemas.microsoft.com/office/drawing/2014/main" id="{CC23ABEE-8791-714B-8A1A-4F7AD8EF3B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17" name="Rectangle 149">
                <a:extLst>
                  <a:ext uri="{FF2B5EF4-FFF2-40B4-BE49-F238E27FC236}">
                    <a16:creationId xmlns:a16="http://schemas.microsoft.com/office/drawing/2014/main" id="{2B86FF99-00DB-934B-8BA7-48C64B644A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429"/>
                <a:ext cx="1046" cy="2287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18" name="Freeform 150">
                <a:extLst>
                  <a:ext uri="{FF2B5EF4-FFF2-40B4-BE49-F238E27FC236}">
                    <a16:creationId xmlns:a16="http://schemas.microsoft.com/office/drawing/2014/main" id="{956FBF0C-5170-794A-B33B-82657D5716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19" name="Freeform 151">
                <a:extLst>
                  <a:ext uri="{FF2B5EF4-FFF2-40B4-BE49-F238E27FC236}">
                    <a16:creationId xmlns:a16="http://schemas.microsoft.com/office/drawing/2014/main" id="{445CE280-0D0A-6B4F-84F6-532AE1926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20" name="Rectangle 152">
                <a:extLst>
                  <a:ext uri="{FF2B5EF4-FFF2-40B4-BE49-F238E27FC236}">
                    <a16:creationId xmlns:a16="http://schemas.microsoft.com/office/drawing/2014/main" id="{0D6EBFB3-4B17-8B4D-84D1-393E2919BF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1" y="694"/>
                <a:ext cx="597" cy="4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721" name="Group 153">
                <a:extLst>
                  <a:ext uri="{FF2B5EF4-FFF2-40B4-BE49-F238E27FC236}">
                    <a16:creationId xmlns:a16="http://schemas.microsoft.com/office/drawing/2014/main" id="{68337FBF-F76C-C544-8BA6-563723BD11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746" name="AutoShape 154">
                  <a:extLst>
                    <a:ext uri="{FF2B5EF4-FFF2-40B4-BE49-F238E27FC236}">
                      <a16:creationId xmlns:a16="http://schemas.microsoft.com/office/drawing/2014/main" id="{7983AE2B-9F40-7446-964A-C0D1EC2552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5" y="2560"/>
                  <a:ext cx="721" cy="149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747" name="AutoShape 155">
                  <a:extLst>
                    <a:ext uri="{FF2B5EF4-FFF2-40B4-BE49-F238E27FC236}">
                      <a16:creationId xmlns:a16="http://schemas.microsoft.com/office/drawing/2014/main" id="{ADC46602-CC63-8141-8BF1-5EC8D1824C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1" y="2582"/>
                  <a:ext cx="689" cy="110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722" name="Rectangle 156">
                <a:extLst>
                  <a:ext uri="{FF2B5EF4-FFF2-40B4-BE49-F238E27FC236}">
                    <a16:creationId xmlns:a16="http://schemas.microsoft.com/office/drawing/2014/main" id="{0B0E3BE7-5708-A949-85C0-8553CB933E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3" y="1016"/>
                <a:ext cx="597" cy="52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723" name="Group 157">
                <a:extLst>
                  <a:ext uri="{FF2B5EF4-FFF2-40B4-BE49-F238E27FC236}">
                    <a16:creationId xmlns:a16="http://schemas.microsoft.com/office/drawing/2014/main" id="{59EFAC4A-A3D4-9E4D-84E2-5BD8A5D33E2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744" name="AutoShape 158">
                  <a:extLst>
                    <a:ext uri="{FF2B5EF4-FFF2-40B4-BE49-F238E27FC236}">
                      <a16:creationId xmlns:a16="http://schemas.microsoft.com/office/drawing/2014/main" id="{B68D7D2F-A4EC-6343-AAA2-E27A5BE917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7" y="2567"/>
                  <a:ext cx="721" cy="13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745" name="AutoShape 159">
                  <a:extLst>
                    <a:ext uri="{FF2B5EF4-FFF2-40B4-BE49-F238E27FC236}">
                      <a16:creationId xmlns:a16="http://schemas.microsoft.com/office/drawing/2014/main" id="{5C8BE6BD-0D6C-BE4F-A7C1-CFA5A3A723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4" y="2585"/>
                  <a:ext cx="689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724" name="Rectangle 160">
                <a:extLst>
                  <a:ext uri="{FF2B5EF4-FFF2-40B4-BE49-F238E27FC236}">
                    <a16:creationId xmlns:a16="http://schemas.microsoft.com/office/drawing/2014/main" id="{584E618E-4A1F-8343-97FD-62858B78F5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7" y="1356"/>
                <a:ext cx="597" cy="4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25" name="Rectangle 161">
                <a:extLst>
                  <a:ext uri="{FF2B5EF4-FFF2-40B4-BE49-F238E27FC236}">
                    <a16:creationId xmlns:a16="http://schemas.microsoft.com/office/drawing/2014/main" id="{12F0293A-C413-F449-BF89-9E1C83526B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0" y="1656"/>
                <a:ext cx="597" cy="46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726" name="Group 162">
                <a:extLst>
                  <a:ext uri="{FF2B5EF4-FFF2-40B4-BE49-F238E27FC236}">
                    <a16:creationId xmlns:a16="http://schemas.microsoft.com/office/drawing/2014/main" id="{1A6200EB-5E59-2B47-9B1A-EF30A5EAD2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742" name="AutoShape 163">
                  <a:extLst>
                    <a:ext uri="{FF2B5EF4-FFF2-40B4-BE49-F238E27FC236}">
                      <a16:creationId xmlns:a16="http://schemas.microsoft.com/office/drawing/2014/main" id="{B97E9310-11F5-E248-A0DF-E45AE8F9B8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20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743" name="AutoShape 164">
                  <a:extLst>
                    <a:ext uri="{FF2B5EF4-FFF2-40B4-BE49-F238E27FC236}">
                      <a16:creationId xmlns:a16="http://schemas.microsoft.com/office/drawing/2014/main" id="{968E1571-41AC-434C-B887-D8EBC7A3B0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" y="2584"/>
                  <a:ext cx="688" cy="106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727" name="Freeform 165">
                <a:extLst>
                  <a:ext uri="{FF2B5EF4-FFF2-40B4-BE49-F238E27FC236}">
                    <a16:creationId xmlns:a16="http://schemas.microsoft.com/office/drawing/2014/main" id="{BE30363C-DD3A-B943-9269-1BAD5BA369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grpSp>
            <p:nvGrpSpPr>
              <p:cNvPr id="728" name="Group 166">
                <a:extLst>
                  <a:ext uri="{FF2B5EF4-FFF2-40B4-BE49-F238E27FC236}">
                    <a16:creationId xmlns:a16="http://schemas.microsoft.com/office/drawing/2014/main" id="{38788B69-339D-7F4E-B301-8175DEA9DE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740" name="AutoShape 167">
                  <a:extLst>
                    <a:ext uri="{FF2B5EF4-FFF2-40B4-BE49-F238E27FC236}">
                      <a16:creationId xmlns:a16="http://schemas.microsoft.com/office/drawing/2014/main" id="{97B97885-9739-1F45-B789-FBABCFF92A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11" y="2569"/>
                  <a:ext cx="728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  <p:sp>
              <p:nvSpPr>
                <p:cNvPr id="741" name="AutoShape 168">
                  <a:extLst>
                    <a:ext uri="{FF2B5EF4-FFF2-40B4-BE49-F238E27FC236}">
                      <a16:creationId xmlns:a16="http://schemas.microsoft.com/office/drawing/2014/main" id="{84771018-17F5-D14A-8D8C-59EE601BC2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7" y="2586"/>
                  <a:ext cx="696" cy="10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Arial"/>
                  </a:endParaRPr>
                </a:p>
              </p:txBody>
            </p:sp>
          </p:grpSp>
          <p:sp>
            <p:nvSpPr>
              <p:cNvPr id="729" name="Rectangle 169">
                <a:extLst>
                  <a:ext uri="{FF2B5EF4-FFF2-40B4-BE49-F238E27FC236}">
                    <a16:creationId xmlns:a16="http://schemas.microsoft.com/office/drawing/2014/main" id="{7A058DA4-516B-7D41-BD30-6364FF15C9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0" y="429"/>
                <a:ext cx="71" cy="2287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30" name="Freeform 170">
                <a:extLst>
                  <a:ext uri="{FF2B5EF4-FFF2-40B4-BE49-F238E27FC236}">
                    <a16:creationId xmlns:a16="http://schemas.microsoft.com/office/drawing/2014/main" id="{856E246C-1591-CA4F-8ADE-8DDDDAA779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31" name="Freeform 171">
                <a:extLst>
                  <a:ext uri="{FF2B5EF4-FFF2-40B4-BE49-F238E27FC236}">
                    <a16:creationId xmlns:a16="http://schemas.microsoft.com/office/drawing/2014/main" id="{31F0BA80-7560-4D47-A9F7-FD31AEA43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32" name="Oval 172">
                <a:extLst>
                  <a:ext uri="{FF2B5EF4-FFF2-40B4-BE49-F238E27FC236}">
                    <a16:creationId xmlns:a16="http://schemas.microsoft.com/office/drawing/2014/main" id="{0250F674-2E69-7A49-BD4A-7A0B63C62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20" y="2612"/>
                <a:ext cx="45" cy="9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33" name="Freeform 173">
                <a:extLst>
                  <a:ext uri="{FF2B5EF4-FFF2-40B4-BE49-F238E27FC236}">
                    <a16:creationId xmlns:a16="http://schemas.microsoft.com/office/drawing/2014/main" id="{D9EA6536-474B-D64B-B205-1D6C9BA82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34" name="AutoShape 174">
                <a:extLst>
                  <a:ext uri="{FF2B5EF4-FFF2-40B4-BE49-F238E27FC236}">
                    <a16:creationId xmlns:a16="http://schemas.microsoft.com/office/drawing/2014/main" id="{E488D72C-E2D7-A24F-8921-7455381C5E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200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35" name="AutoShape 175">
                <a:extLst>
                  <a:ext uri="{FF2B5EF4-FFF2-40B4-BE49-F238E27FC236}">
                    <a16:creationId xmlns:a16="http://schemas.microsoft.com/office/drawing/2014/main" id="{912439D6-774F-1547-AA0D-047E220925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2710"/>
                <a:ext cx="1072" cy="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36" name="Oval 176">
                <a:extLst>
                  <a:ext uri="{FF2B5EF4-FFF2-40B4-BE49-F238E27FC236}">
                    <a16:creationId xmlns:a16="http://schemas.microsoft.com/office/drawing/2014/main" id="{A2D2898C-A040-C744-8B60-25B92A3EDD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7" y="2382"/>
                <a:ext cx="160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37" name="Oval 177">
                <a:extLst>
                  <a:ext uri="{FF2B5EF4-FFF2-40B4-BE49-F238E27FC236}">
                    <a16:creationId xmlns:a16="http://schemas.microsoft.com/office/drawing/2014/main" id="{6D69F5EA-B0E7-DA4A-8B00-86E1B289A3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7" y="2382"/>
                <a:ext cx="160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38" name="Oval 178">
                <a:extLst>
                  <a:ext uri="{FF2B5EF4-FFF2-40B4-BE49-F238E27FC236}">
                    <a16:creationId xmlns:a16="http://schemas.microsoft.com/office/drawing/2014/main" id="{CB13C9A5-3005-C744-AAF5-43F0813678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0" y="2382"/>
                <a:ext cx="160" cy="138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  <p:sp>
            <p:nvSpPr>
              <p:cNvPr id="739" name="Rectangle 179">
                <a:extLst>
                  <a:ext uri="{FF2B5EF4-FFF2-40B4-BE49-F238E27FC236}">
                    <a16:creationId xmlns:a16="http://schemas.microsoft.com/office/drawing/2014/main" id="{5E9EBF99-398D-4346-9CCC-C08D38A90E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64" y="1834"/>
                <a:ext cx="83" cy="760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748" name="Group 180">
              <a:extLst>
                <a:ext uri="{FF2B5EF4-FFF2-40B4-BE49-F238E27FC236}">
                  <a16:creationId xmlns:a16="http://schemas.microsoft.com/office/drawing/2014/main" id="{68A8F3DD-C4CD-1A4A-A99E-EE08AE2B9AB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10010775" y="4435439"/>
              <a:ext cx="803275" cy="771525"/>
              <a:chOff x="-44" y="1473"/>
              <a:chExt cx="981" cy="1105"/>
            </a:xfrm>
          </p:grpSpPr>
          <p:pic>
            <p:nvPicPr>
              <p:cNvPr id="749" name="Picture 181" descr="desktop_computer_stylized_medium">
                <a:extLst>
                  <a:ext uri="{FF2B5EF4-FFF2-40B4-BE49-F238E27FC236}">
                    <a16:creationId xmlns:a16="http://schemas.microsoft.com/office/drawing/2014/main" id="{FB1222DE-2F29-E94E-BA2E-8430BD1F41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50" name="Freeform 182">
                <a:extLst>
                  <a:ext uri="{FF2B5EF4-FFF2-40B4-BE49-F238E27FC236}">
                    <a16:creationId xmlns:a16="http://schemas.microsoft.com/office/drawing/2014/main" id="{25C576CA-310E-BF45-AEA0-47D91F2AB2B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8034 w 356"/>
                  <a:gd name="T3" fmla="*/ 1220 h 368"/>
                  <a:gd name="T4" fmla="*/ 21394 w 356"/>
                  <a:gd name="T5" fmla="*/ 25425 h 368"/>
                  <a:gd name="T6" fmla="*/ 4715 w 356"/>
                  <a:gd name="T7" fmla="*/ 3179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751" name="Group 183">
              <a:extLst>
                <a:ext uri="{FF2B5EF4-FFF2-40B4-BE49-F238E27FC236}">
                  <a16:creationId xmlns:a16="http://schemas.microsoft.com/office/drawing/2014/main" id="{292C5560-DFC2-574D-8C62-B6F62F2DC8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96000" y="4416389"/>
              <a:ext cx="803275" cy="771525"/>
              <a:chOff x="-44" y="1473"/>
              <a:chExt cx="981" cy="1105"/>
            </a:xfrm>
          </p:grpSpPr>
          <p:pic>
            <p:nvPicPr>
              <p:cNvPr id="752" name="Picture 184" descr="desktop_computer_stylized_medium">
                <a:extLst>
                  <a:ext uri="{FF2B5EF4-FFF2-40B4-BE49-F238E27FC236}">
                    <a16:creationId xmlns:a16="http://schemas.microsoft.com/office/drawing/2014/main" id="{5ADBABA6-9549-8F45-9CC6-895C1B7130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53" name="Freeform 185">
                <a:extLst>
                  <a:ext uri="{FF2B5EF4-FFF2-40B4-BE49-F238E27FC236}">
                    <a16:creationId xmlns:a16="http://schemas.microsoft.com/office/drawing/2014/main" id="{175C8E0C-2E66-F847-85BF-1DF27F6E9D5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8034 w 356"/>
                  <a:gd name="T3" fmla="*/ 1220 h 368"/>
                  <a:gd name="T4" fmla="*/ 21394 w 356"/>
                  <a:gd name="T5" fmla="*/ 25425 h 368"/>
                  <a:gd name="T6" fmla="*/ 4715 w 356"/>
                  <a:gd name="T7" fmla="*/ 3179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  <p:grpSp>
          <p:nvGrpSpPr>
            <p:cNvPr id="754" name="Group 186">
              <a:extLst>
                <a:ext uri="{FF2B5EF4-FFF2-40B4-BE49-F238E27FC236}">
                  <a16:creationId xmlns:a16="http://schemas.microsoft.com/office/drawing/2014/main" id="{BFA50ABA-EF43-8248-BFEE-B2185F9FF4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18300" y="4865652"/>
              <a:ext cx="803275" cy="771525"/>
              <a:chOff x="-44" y="1473"/>
              <a:chExt cx="981" cy="1105"/>
            </a:xfrm>
          </p:grpSpPr>
          <p:pic>
            <p:nvPicPr>
              <p:cNvPr id="755" name="Picture 187" descr="desktop_computer_stylized_medium">
                <a:extLst>
                  <a:ext uri="{FF2B5EF4-FFF2-40B4-BE49-F238E27FC236}">
                    <a16:creationId xmlns:a16="http://schemas.microsoft.com/office/drawing/2014/main" id="{F7F3CEF1-4AEE-174D-A7EB-35D5923CD4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56" name="Freeform 188">
                <a:extLst>
                  <a:ext uri="{FF2B5EF4-FFF2-40B4-BE49-F238E27FC236}">
                    <a16:creationId xmlns:a16="http://schemas.microsoft.com/office/drawing/2014/main" id="{092BEB98-510F-A54D-8396-7B8E24FE092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8034 w 356"/>
                  <a:gd name="T3" fmla="*/ 1220 h 368"/>
                  <a:gd name="T4" fmla="*/ 21394 w 356"/>
                  <a:gd name="T5" fmla="*/ 25425 h 368"/>
                  <a:gd name="T6" fmla="*/ 4715 w 356"/>
                  <a:gd name="T7" fmla="*/ 31797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Arial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E66D11C-2FA6-994B-8F41-1BCDD73182B5}"/>
              </a:ext>
            </a:extLst>
          </p:cNvPr>
          <p:cNvGrpSpPr/>
          <p:nvPr/>
        </p:nvGrpSpPr>
        <p:grpSpPr>
          <a:xfrm>
            <a:off x="6423336" y="1491893"/>
            <a:ext cx="4706682" cy="4114800"/>
            <a:chOff x="877941" y="1593850"/>
            <a:chExt cx="4706682" cy="4114800"/>
          </a:xfrm>
        </p:grpSpPr>
        <p:sp>
          <p:nvSpPr>
            <p:cNvPr id="648" name="Rectangle 523">
              <a:extLst>
                <a:ext uri="{FF2B5EF4-FFF2-40B4-BE49-F238E27FC236}">
                  <a16:creationId xmlns:a16="http://schemas.microsoft.com/office/drawing/2014/main" id="{17573379-BEF3-6842-92C8-C7C11E0F12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7941" y="1593850"/>
              <a:ext cx="4522733" cy="411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lnSpc>
                  <a:spcPct val="85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SzPct val="10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+mn-lt"/>
                  <a:ea typeface="ＭＳ Ｐゴシック" charset="0"/>
                  <a:cs typeface="+mn-cs"/>
                </a:defRPr>
              </a:lvl1pPr>
              <a:lvl2pPr marL="742950" indent="-285750" algn="l" rtl="0" eaLnBrk="0" fontAlgn="base" hangingPunct="0">
                <a:lnSpc>
                  <a:spcPct val="85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+mn-lt"/>
                  <a:ea typeface="Arial" charset="0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omic Sans MS" pitchFamily="66" charset="0"/>
                  <a:ea typeface="Arial" charset="0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Times New Roman" pitchFamily="18" charset="0"/>
                  <a:ea typeface="Arial" charset="0"/>
                  <a:cs typeface="+mn-cs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+mn-cs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+mn-cs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+mn-cs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  <a:cs typeface="+mn-cs"/>
                </a:defRPr>
              </a:lvl9pPr>
            </a:lstStyle>
            <a:p>
              <a:pPr marL="342900" marR="0" lvl="0" indent="-342900" algn="l" defTabSz="914400" rtl="0" eaLnBrk="1" fontAlgn="base" latinLnBrk="0" hangingPunct="1">
                <a:lnSpc>
                  <a:spcPct val="85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SzPct val="100000"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per-connection end-end throughput: </a:t>
              </a:r>
              <a:r>
                <a:rPr kumimoji="0" lang="en-US" altLang="en-US" sz="32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min(</a:t>
              </a:r>
              <a:r>
                <a:rPr kumimoji="0" lang="en-US" altLang="en-US" sz="32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R</a:t>
              </a:r>
              <a:r>
                <a:rPr kumimoji="0" lang="en-US" altLang="en-US" sz="3200" b="0" i="1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c</a:t>
              </a:r>
              <a:r>
                <a:rPr kumimoji="0" lang="en-US" altLang="en-US" sz="32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,R</a:t>
              </a:r>
              <a:r>
                <a:rPr kumimoji="0" lang="en-US" altLang="en-US" sz="3200" b="0" i="1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s</a:t>
              </a:r>
              <a:r>
                <a:rPr kumimoji="0" lang="en-US" altLang="en-US" sz="32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,R</a:t>
              </a:r>
              <a:r>
                <a:rPr kumimoji="0" lang="en-US" altLang="en-US" sz="32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/10)</a:t>
              </a:r>
            </a:p>
            <a:p>
              <a:pPr marL="342900" marR="0" lvl="0" indent="-342900" algn="l" defTabSz="914400" rtl="0" eaLnBrk="1" fontAlgn="base" latinLnBrk="0" hangingPunct="1">
                <a:lnSpc>
                  <a:spcPct val="85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SzPct val="100000"/>
                <a:buFont typeface="Wingdings" pitchFamily="2" charset="2"/>
                <a:buChar char="§"/>
                <a:tabLst/>
                <a:defRPr/>
              </a:pPr>
              <a:r>
                <a:rPr kumimoji="0" lang="en-US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in practice: </a:t>
              </a:r>
              <a:r>
                <a:rPr kumimoji="0" lang="en-US" altLang="en-US" sz="3200" b="0" i="1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R</a:t>
              </a:r>
              <a:r>
                <a:rPr kumimoji="0" lang="en-US" altLang="en-US" sz="3200" b="0" i="1" u="none" strike="noStrike" kern="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c</a:t>
              </a:r>
              <a:r>
                <a:rPr kumimoji="0" lang="en-US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or </a:t>
              </a:r>
              <a:r>
                <a:rPr kumimoji="0" lang="en-US" altLang="en-US" sz="32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R</a:t>
              </a:r>
              <a:r>
                <a:rPr kumimoji="0" lang="en-US" altLang="en-US" sz="3200" b="0" i="1" u="none" strike="noStrike" kern="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s</a:t>
              </a:r>
              <a:r>
                <a:rPr kumimoji="0" lang="en-US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is often bottleneck</a:t>
              </a:r>
            </a:p>
          </p:txBody>
        </p:sp>
        <p:sp>
          <p:nvSpPr>
            <p:cNvPr id="757" name="TextBox 1">
              <a:extLst>
                <a:ext uri="{FF2B5EF4-FFF2-40B4-BE49-F238E27FC236}">
                  <a16:creationId xmlns:a16="http://schemas.microsoft.com/office/drawing/2014/main" id="{DA9B1A1A-980B-A04A-99EA-7721056B39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7710" y="4985599"/>
              <a:ext cx="4506913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* Check out the online interactive exercises for more examples: h</a:t>
              </a: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ttp://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gaia.cs.umass.edu</a:t>
              </a: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/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kurose_ross</a:t>
              </a: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Arial"/>
                </a:rPr>
                <a:t>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575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62" y="152400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Introduction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84643" y="1879601"/>
            <a:ext cx="7677223" cy="4978399"/>
          </a:xfrm>
        </p:spPr>
        <p:txBody>
          <a:bodyPr>
            <a:normAutofit/>
          </a:bodyPr>
          <a:lstStyle/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Overview. What 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Internet? </a:t>
            </a: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en-US" altLang="en-US" sz="3600" i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ja-JP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protocol?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edge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Network core</a:t>
            </a:r>
          </a:p>
          <a:p>
            <a:pPr marL="403225" indent="-285750">
              <a:spcBef>
                <a:spcPts val="800"/>
              </a:spcBef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Performance: delay, loss, throughput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Protocol layers, service models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Security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85000"/>
                </a:schemeClr>
              </a:buClr>
            </a:pPr>
            <a:r>
              <a:rPr lang="en-US" altLang="en-US" sz="36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45382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6F16EAD-947A-F745-A3C4-3EFB3BE96F80}"/>
              </a:ext>
            </a:extLst>
          </p:cNvPr>
          <p:cNvGrpSpPr/>
          <p:nvPr/>
        </p:nvGrpSpPr>
        <p:grpSpPr>
          <a:xfrm>
            <a:off x="5108787" y="6105145"/>
            <a:ext cx="6892924" cy="461665"/>
            <a:chOff x="5108787" y="6105145"/>
            <a:chExt cx="6892924" cy="4616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95F0DE-1176-C941-8748-FA6DBE05DDE2}"/>
                </a:ext>
              </a:extLst>
            </p:cNvPr>
            <p:cNvSpPr txBox="1"/>
            <p:nvPr/>
          </p:nvSpPr>
          <p:spPr>
            <a:xfrm>
              <a:off x="5108787" y="6105145"/>
              <a:ext cx="6892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Video: 2020, J.F. Kurose, All Rights Reserved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Powerpoint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1996-2020, J.F. Kurose, K.W. Ross, All Rights Reserved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DFF3FB4-0243-904E-82A0-58B319486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28246" y="6178318"/>
              <a:ext cx="125836" cy="16022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4ED2D1A-6CC2-5449-8FA1-0BC8EF764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56647" y="6354452"/>
              <a:ext cx="125836" cy="160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073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ine 26">
            <a:extLst>
              <a:ext uri="{FF2B5EF4-FFF2-40B4-BE49-F238E27FC236}">
                <a16:creationId xmlns:a16="http://schemas.microsoft.com/office/drawing/2014/main" id="{792C422C-E0B3-284D-90D1-78EE41CE1BFE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9371" y="4596717"/>
            <a:ext cx="193357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FCCB386-E080-BE4D-86AE-B67CDC4394C0}"/>
              </a:ext>
            </a:extLst>
          </p:cNvPr>
          <p:cNvGrpSpPr/>
          <p:nvPr/>
        </p:nvGrpSpPr>
        <p:grpSpPr>
          <a:xfrm>
            <a:off x="4584883" y="4186185"/>
            <a:ext cx="1511352" cy="863670"/>
            <a:chOff x="7493876" y="2774731"/>
            <a:chExt cx="1481958" cy="894622"/>
          </a:xfrm>
        </p:grpSpPr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59DD18B2-282C-6549-A49E-60E3E19F2A62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1031821-CCEB-7F4A-B58F-080033E04E6D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86105421-33A8-6C4D-8961-627026B91B4D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8952442E-1885-3E49-AB68-416A3E2001F6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E05D2B3E-D3BE-6540-9837-84ECB6B5E389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C4191C4F-5CEE-5B4B-881D-8241D7AE9EA2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0AD58D69-0B48-324F-A1A4-01181A17EF6F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400" dirty="0">
                <a:ea typeface="ＭＳ Ｐゴシック" panose="020B0600070205080204" pitchFamily="34" charset="-128"/>
              </a:rPr>
              <a:t>How do packet delay and loss occur?</a:t>
            </a:r>
            <a:endParaRPr lang="en-US" sz="440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4527315-9237-DF4C-A233-1FDCF6AF614A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825266" y="1253331"/>
            <a:ext cx="11137549" cy="4351338"/>
          </a:xfrm>
        </p:spPr>
        <p:txBody>
          <a:bodyPr/>
          <a:lstStyle/>
          <a:p>
            <a:pPr marL="514350" indent="-457200">
              <a:defRPr/>
            </a:pPr>
            <a:r>
              <a:rPr lang="en-US" dirty="0"/>
              <a:t>packets </a:t>
            </a:r>
            <a:r>
              <a:rPr lang="en-US" i="1" dirty="0">
                <a:solidFill>
                  <a:srgbClr val="C00000"/>
                </a:solidFill>
              </a:rPr>
              <a:t>queue</a:t>
            </a:r>
            <a:r>
              <a:rPr lang="en-US" dirty="0"/>
              <a:t> in router buffers, waiting for turn for transmission</a:t>
            </a:r>
          </a:p>
          <a:p>
            <a:pPr marL="750888" lvl="1" indent="-277813">
              <a:buFont typeface="Wingdings" charset="2"/>
              <a:buChar char="§"/>
              <a:defRPr/>
            </a:pPr>
            <a:r>
              <a:rPr lang="en-US" dirty="0"/>
              <a:t>queue length grows when arrival rate to link (temporarily) exceeds output link capacity </a:t>
            </a:r>
          </a:p>
          <a:p>
            <a:pPr marL="407988" indent="-277813" eaLnBrk="1" hangingPunct="1">
              <a:buFont typeface="Wingdings" charset="2"/>
              <a:buChar char="§"/>
              <a:defRPr/>
            </a:pPr>
            <a:r>
              <a:rPr lang="en-US" dirty="0"/>
              <a:t>packet </a:t>
            </a:r>
            <a:r>
              <a:rPr lang="en-US" i="1" dirty="0">
                <a:solidFill>
                  <a:srgbClr val="CC0000"/>
                </a:solidFill>
              </a:rPr>
              <a:t>loss</a:t>
            </a:r>
            <a:r>
              <a:rPr lang="en-US" dirty="0">
                <a:solidFill>
                  <a:srgbClr val="CC0000"/>
                </a:solidFill>
              </a:rPr>
              <a:t> </a:t>
            </a:r>
            <a:r>
              <a:rPr lang="en-US" dirty="0"/>
              <a:t>occurs when memory to hold queued packets fills up</a:t>
            </a:r>
          </a:p>
        </p:txBody>
      </p:sp>
      <p:sp>
        <p:nvSpPr>
          <p:cNvPr id="8" name="Line 24">
            <a:extLst>
              <a:ext uri="{FF2B5EF4-FFF2-40B4-BE49-F238E27FC236}">
                <a16:creationId xmlns:a16="http://schemas.microsoft.com/office/drawing/2014/main" id="{98D5C74F-DBE1-C34C-8A85-F480C540B7D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5321" y="4177617"/>
            <a:ext cx="741362" cy="355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30">
            <a:extLst>
              <a:ext uri="{FF2B5EF4-FFF2-40B4-BE49-F238E27FC236}">
                <a16:creationId xmlns:a16="http://schemas.microsoft.com/office/drawing/2014/main" id="{D9614611-AD9E-6646-B638-622773F00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996" y="4468129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1" name="Rectangle 31">
            <a:extLst>
              <a:ext uri="{FF2B5EF4-FFF2-40B4-BE49-F238E27FC236}">
                <a16:creationId xmlns:a16="http://schemas.microsoft.com/office/drawing/2014/main" id="{A39734E3-ED9A-EC49-B73C-34CBE5CBF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1571" y="4468129"/>
            <a:ext cx="147637" cy="200025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2" name="Rectangle 38">
            <a:extLst>
              <a:ext uri="{FF2B5EF4-FFF2-40B4-BE49-F238E27FC236}">
                <a16:creationId xmlns:a16="http://schemas.microsoft.com/office/drawing/2014/main" id="{3AF0224D-49F6-7745-96F9-78A841403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6508" y="4406217"/>
            <a:ext cx="147638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3" name="Line 25">
            <a:extLst>
              <a:ext uri="{FF2B5EF4-FFF2-40B4-BE49-F238E27FC236}">
                <a16:creationId xmlns:a16="http://schemas.microsoft.com/office/drawing/2014/main" id="{58B9B601-E851-654F-AA2B-143A70BEF35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53733" y="4717367"/>
            <a:ext cx="735013" cy="5508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32">
            <a:extLst>
              <a:ext uri="{FF2B5EF4-FFF2-40B4-BE49-F238E27FC236}">
                <a16:creationId xmlns:a16="http://schemas.microsoft.com/office/drawing/2014/main" id="{647088DD-46B7-8A40-B3C8-FF97968F5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3483" y="4368117"/>
            <a:ext cx="147638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5" name="Line 33">
            <a:extLst>
              <a:ext uri="{FF2B5EF4-FFF2-40B4-BE49-F238E27FC236}">
                <a16:creationId xmlns:a16="http://schemas.microsoft.com/office/drawing/2014/main" id="{77696821-8A04-3945-AF9E-0065C2861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4271" y="4304617"/>
            <a:ext cx="211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36">
            <a:extLst>
              <a:ext uri="{FF2B5EF4-FFF2-40B4-BE49-F238E27FC236}">
                <a16:creationId xmlns:a16="http://schemas.microsoft.com/office/drawing/2014/main" id="{B6154A2C-EC19-F34F-ACCE-9E5D93782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1677" y="3861704"/>
            <a:ext cx="3930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</a:t>
            </a:r>
          </a:p>
        </p:txBody>
      </p:sp>
      <p:sp>
        <p:nvSpPr>
          <p:cNvPr id="27" name="Text Box 37">
            <a:extLst>
              <a:ext uri="{FF2B5EF4-FFF2-40B4-BE49-F238E27FC236}">
                <a16:creationId xmlns:a16="http://schemas.microsoft.com/office/drawing/2014/main" id="{995F56C7-414D-8A48-884F-85A203498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4654" y="4814204"/>
            <a:ext cx="380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B</a:t>
            </a:r>
          </a:p>
        </p:txBody>
      </p:sp>
      <p:grpSp>
        <p:nvGrpSpPr>
          <p:cNvPr id="28" name="Group 66">
            <a:extLst>
              <a:ext uri="{FF2B5EF4-FFF2-40B4-BE49-F238E27FC236}">
                <a16:creationId xmlns:a16="http://schemas.microsoft.com/office/drawing/2014/main" id="{F052C581-6C44-5947-B232-97223D315667}"/>
              </a:ext>
            </a:extLst>
          </p:cNvPr>
          <p:cNvGrpSpPr>
            <a:grpSpLocks/>
          </p:cNvGrpSpPr>
          <p:nvPr/>
        </p:nvGrpSpPr>
        <p:grpSpPr bwMode="auto">
          <a:xfrm>
            <a:off x="3128246" y="3861704"/>
            <a:ext cx="779462" cy="679450"/>
            <a:chOff x="-44" y="1473"/>
            <a:chExt cx="981" cy="1105"/>
          </a:xfrm>
        </p:grpSpPr>
        <p:pic>
          <p:nvPicPr>
            <p:cNvPr id="29" name="Picture 67" descr="desktop_computer_stylized_medium">
              <a:extLst>
                <a:ext uri="{FF2B5EF4-FFF2-40B4-BE49-F238E27FC236}">
                  <a16:creationId xmlns:a16="http://schemas.microsoft.com/office/drawing/2014/main" id="{BB04112D-992F-1B48-BF73-2AE172AB41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Freeform 68">
              <a:extLst>
                <a:ext uri="{FF2B5EF4-FFF2-40B4-BE49-F238E27FC236}">
                  <a16:creationId xmlns:a16="http://schemas.microsoft.com/office/drawing/2014/main" id="{B442F163-2B26-9C41-A4DA-56CB0408A27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32377 w 356"/>
                <a:gd name="T3" fmla="*/ 2307 h 368"/>
                <a:gd name="T4" fmla="*/ 38409 w 356"/>
                <a:gd name="T5" fmla="*/ 48069 h 368"/>
                <a:gd name="T6" fmla="*/ 8465 w 356"/>
                <a:gd name="T7" fmla="*/ 601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2" name="Picture 70" descr="desktop_computer_stylized_medium">
            <a:extLst>
              <a:ext uri="{FF2B5EF4-FFF2-40B4-BE49-F238E27FC236}">
                <a16:creationId xmlns:a16="http://schemas.microsoft.com/office/drawing/2014/main" id="{281B4469-5924-7847-99B5-6CF657E9E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23290" y="4868179"/>
            <a:ext cx="779462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Freeform 71">
            <a:extLst>
              <a:ext uri="{FF2B5EF4-FFF2-40B4-BE49-F238E27FC236}">
                <a16:creationId xmlns:a16="http://schemas.microsoft.com/office/drawing/2014/main" id="{B1E6742A-3259-B348-BD9F-24C231CD73DB}"/>
              </a:ext>
            </a:extLst>
          </p:cNvPr>
          <p:cNvSpPr>
            <a:spLocks/>
          </p:cNvSpPr>
          <p:nvPr/>
        </p:nvSpPr>
        <p:spPr bwMode="auto">
          <a:xfrm flipH="1">
            <a:off x="3555416" y="4933357"/>
            <a:ext cx="379004" cy="311133"/>
          </a:xfrm>
          <a:custGeom>
            <a:avLst/>
            <a:gdLst>
              <a:gd name="T0" fmla="*/ 0 w 356"/>
              <a:gd name="T1" fmla="*/ 0 h 368"/>
              <a:gd name="T2" fmla="*/ 32377 w 356"/>
              <a:gd name="T3" fmla="*/ 2307 h 368"/>
              <a:gd name="T4" fmla="*/ 38409 w 356"/>
              <a:gd name="T5" fmla="*/ 48069 h 368"/>
              <a:gd name="T6" fmla="*/ 8465 w 356"/>
              <a:gd name="T7" fmla="*/ 60116 h 368"/>
              <a:gd name="T8" fmla="*/ 0 w 356"/>
              <a:gd name="T9" fmla="*/ 0 h 3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6"/>
              <a:gd name="T16" fmla="*/ 0 h 368"/>
              <a:gd name="T17" fmla="*/ 356 w 356"/>
              <a:gd name="T18" fmla="*/ 368 h 3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6" h="368">
                <a:moveTo>
                  <a:pt x="0" y="0"/>
                </a:moveTo>
                <a:lnTo>
                  <a:pt x="300" y="14"/>
                </a:lnTo>
                <a:lnTo>
                  <a:pt x="356" y="294"/>
                </a:lnTo>
                <a:lnTo>
                  <a:pt x="78" y="36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000099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31">
            <a:extLst>
              <a:ext uri="{FF2B5EF4-FFF2-40B4-BE49-F238E27FC236}">
                <a16:creationId xmlns:a16="http://schemas.microsoft.com/office/drawing/2014/main" id="{E17EDB94-A18A-5345-B878-1F5CDE4C6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6921" y="5023754"/>
            <a:ext cx="139700" cy="185738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5" name="Line 33">
            <a:extLst>
              <a:ext uri="{FF2B5EF4-FFF2-40B4-BE49-F238E27FC236}">
                <a16:creationId xmlns:a16="http://schemas.microsoft.com/office/drawing/2014/main" id="{72EE0D2E-3A6D-224A-A965-4A3CAB0E05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31546" y="4993592"/>
            <a:ext cx="220662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89">
            <a:extLst>
              <a:ext uri="{FF2B5EF4-FFF2-40B4-BE49-F238E27FC236}">
                <a16:creationId xmlns:a16="http://schemas.microsoft.com/office/drawing/2014/main" id="{B8BAB5F9-E33D-6D40-AF1F-A688FE37C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3596" y="4469717"/>
            <a:ext cx="147637" cy="2000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7" name="Rectangle 89">
            <a:extLst>
              <a:ext uri="{FF2B5EF4-FFF2-40B4-BE49-F238E27FC236}">
                <a16:creationId xmlns:a16="http://schemas.microsoft.com/office/drawing/2014/main" id="{3A81C53A-7389-0940-8B19-188881DD0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4371" y="4468129"/>
            <a:ext cx="147637" cy="2000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8" name="Rectangle 89">
            <a:extLst>
              <a:ext uri="{FF2B5EF4-FFF2-40B4-BE49-F238E27FC236}">
                <a16:creationId xmlns:a16="http://schemas.microsoft.com/office/drawing/2014/main" id="{55739AFA-3D6C-274F-AF45-B98657A19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971" y="4471304"/>
            <a:ext cx="147637" cy="2000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49" name="Group 93">
            <a:extLst>
              <a:ext uri="{FF2B5EF4-FFF2-40B4-BE49-F238E27FC236}">
                <a16:creationId xmlns:a16="http://schemas.microsoft.com/office/drawing/2014/main" id="{99FB082D-48A3-DB4E-B785-79F493984667}"/>
              </a:ext>
            </a:extLst>
          </p:cNvPr>
          <p:cNvGrpSpPr>
            <a:grpSpLocks/>
          </p:cNvGrpSpPr>
          <p:nvPr/>
        </p:nvGrpSpPr>
        <p:grpSpPr bwMode="auto">
          <a:xfrm>
            <a:off x="4277596" y="3137806"/>
            <a:ext cx="5876927" cy="1239838"/>
            <a:chOff x="1279" y="2225"/>
            <a:chExt cx="3702" cy="781"/>
          </a:xfrm>
        </p:grpSpPr>
        <p:sp>
          <p:nvSpPr>
            <p:cNvPr id="50" name="Text Box 66">
              <a:extLst>
                <a:ext uri="{FF2B5EF4-FFF2-40B4-BE49-F238E27FC236}">
                  <a16:creationId xmlns:a16="http://schemas.microsoft.com/office/drawing/2014/main" id="{15E16EFE-9699-4F4E-BFC6-790480667E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9" y="2225"/>
              <a:ext cx="370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packet being transmitted 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(transmission delay)</a:t>
              </a:r>
            </a:p>
          </p:txBody>
        </p:sp>
        <p:sp>
          <p:nvSpPr>
            <p:cNvPr id="51" name="Line 67">
              <a:extLst>
                <a:ext uri="{FF2B5EF4-FFF2-40B4-BE49-F238E27FC236}">
                  <a16:creationId xmlns:a16="http://schemas.microsoft.com/office/drawing/2014/main" id="{13FF81C3-546D-F344-9FE2-4D72EFA0CD2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2259" y="2462"/>
              <a:ext cx="836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2" name="Group 94">
            <a:extLst>
              <a:ext uri="{FF2B5EF4-FFF2-40B4-BE49-F238E27FC236}">
                <a16:creationId xmlns:a16="http://schemas.microsoft.com/office/drawing/2014/main" id="{26EEA1DE-D9F0-2D47-AABB-733C528B384F}"/>
              </a:ext>
            </a:extLst>
          </p:cNvPr>
          <p:cNvGrpSpPr>
            <a:grpSpLocks/>
          </p:cNvGrpSpPr>
          <p:nvPr/>
        </p:nvGrpSpPr>
        <p:grpSpPr bwMode="auto">
          <a:xfrm>
            <a:off x="5550773" y="4742762"/>
            <a:ext cx="5216531" cy="900111"/>
            <a:chOff x="2103" y="3214"/>
            <a:chExt cx="3286" cy="567"/>
          </a:xfrm>
        </p:grpSpPr>
        <p:sp>
          <p:nvSpPr>
            <p:cNvPr id="53" name="Text Box 72">
              <a:extLst>
                <a:ext uri="{FF2B5EF4-FFF2-40B4-BE49-F238E27FC236}">
                  <a16:creationId xmlns:a16="http://schemas.microsoft.com/office/drawing/2014/main" id="{674A1D43-19A1-AA41-9CBF-545C92FF13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30" y="3490"/>
              <a:ext cx="285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packets in buffers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(queueing delay)</a:t>
              </a:r>
            </a:p>
          </p:txBody>
        </p:sp>
        <p:sp>
          <p:nvSpPr>
            <p:cNvPr id="54" name="Line 73">
              <a:extLst>
                <a:ext uri="{FF2B5EF4-FFF2-40B4-BE49-F238E27FC236}">
                  <a16:creationId xmlns:a16="http://schemas.microsoft.com/office/drawing/2014/main" id="{CDBE935F-08EE-9646-85EA-B0063869E76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>
              <a:off x="2103" y="3214"/>
              <a:ext cx="471" cy="4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5" name="Group 95">
            <a:extLst>
              <a:ext uri="{FF2B5EF4-FFF2-40B4-BE49-F238E27FC236}">
                <a16:creationId xmlns:a16="http://schemas.microsoft.com/office/drawing/2014/main" id="{BB37FD35-03D6-7647-8A50-07C919E6BBD2}"/>
              </a:ext>
            </a:extLst>
          </p:cNvPr>
          <p:cNvGrpSpPr>
            <a:grpSpLocks/>
          </p:cNvGrpSpPr>
          <p:nvPr/>
        </p:nvGrpSpPr>
        <p:grpSpPr bwMode="auto">
          <a:xfrm>
            <a:off x="4468095" y="4704672"/>
            <a:ext cx="5173663" cy="1757364"/>
            <a:chOff x="1421" y="3190"/>
            <a:chExt cx="3259" cy="1107"/>
          </a:xfrm>
        </p:grpSpPr>
        <p:sp>
          <p:nvSpPr>
            <p:cNvPr id="56" name="Line 91">
              <a:extLst>
                <a:ext uri="{FF2B5EF4-FFF2-40B4-BE49-F238E27FC236}">
                  <a16:creationId xmlns:a16="http://schemas.microsoft.com/office/drawing/2014/main" id="{A5A2CA5C-95AA-1E49-AE10-3C2A0148D79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>
              <a:off x="1793" y="3190"/>
              <a:ext cx="110" cy="6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Text Box 92">
              <a:extLst>
                <a:ext uri="{FF2B5EF4-FFF2-40B4-BE49-F238E27FC236}">
                  <a16:creationId xmlns:a16="http://schemas.microsoft.com/office/drawing/2014/main" id="{90578129-76D6-DA4C-AF38-D254E1E2AA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1" y="3774"/>
              <a:ext cx="3259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free (available) buffers: arriving packets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dropped (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loss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) if no free buffers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50A30BE-4517-024C-8E13-70C75C60C9A9}"/>
              </a:ext>
            </a:extLst>
          </p:cNvPr>
          <p:cNvGrpSpPr/>
          <p:nvPr/>
        </p:nvGrpSpPr>
        <p:grpSpPr>
          <a:xfrm>
            <a:off x="7723012" y="4224627"/>
            <a:ext cx="1511352" cy="863670"/>
            <a:chOff x="7493876" y="2774731"/>
            <a:chExt cx="1481958" cy="894622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D7769EBE-F27C-654D-9E70-D2F8F0CA4BC6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5534D58D-15F7-4148-BD77-062817774551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FDB434E-DC0A-064F-BFB7-51AD3253C155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1906A403-4D02-E745-9F12-A4DD0B4A4D9D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CEA9A27B-E199-2342-BF59-3743FE242837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3E302C75-BA44-2547-9BE3-5EE9C07B302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60B5EF7E-8EDB-5946-B230-2EAE3B474B0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494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>
            <a:extLst>
              <a:ext uri="{FF2B5EF4-FFF2-40B4-BE49-F238E27FC236}">
                <a16:creationId xmlns:a16="http://schemas.microsoft.com/office/drawing/2014/main" id="{3AD72523-4228-9C47-B195-4AAF96A160BD}"/>
              </a:ext>
            </a:extLst>
          </p:cNvPr>
          <p:cNvGrpSpPr/>
          <p:nvPr/>
        </p:nvGrpSpPr>
        <p:grpSpPr>
          <a:xfrm>
            <a:off x="3364430" y="1767623"/>
            <a:ext cx="1511352" cy="863670"/>
            <a:chOff x="7493876" y="2774731"/>
            <a:chExt cx="1481958" cy="894622"/>
          </a:xfrm>
        </p:grpSpPr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FB9E0EF-9063-B545-BC2B-062A0488CC72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B0BF60BF-9AF2-D948-8319-1FF102BC7D3E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B32B55C6-F759-234F-8CF0-5FB387F35BC4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39" name="Freeform 138">
                <a:extLst>
                  <a:ext uri="{FF2B5EF4-FFF2-40B4-BE49-F238E27FC236}">
                    <a16:creationId xmlns:a16="http://schemas.microsoft.com/office/drawing/2014/main" id="{B1153D6F-A3DF-7246-9629-9228753ADE5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1C55D52C-AF37-4949-9428-203518D525C3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58904F43-F0C7-374E-ADE8-8A024A66279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874597C3-FAA4-A147-A86C-C5108827045C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sz="4400" dirty="0">
                <a:ea typeface="ＭＳ Ｐゴシック" panose="020B0600070205080204" pitchFamily="34" charset="-128"/>
              </a:rPr>
              <a:t>Packet delay: four sources</a:t>
            </a:r>
            <a:endParaRPr lang="en-US" sz="4400" dirty="0"/>
          </a:p>
        </p:txBody>
      </p:sp>
      <p:sp>
        <p:nvSpPr>
          <p:cNvPr id="58" name="Rectangle 4">
            <a:extLst>
              <a:ext uri="{FF2B5EF4-FFF2-40B4-BE49-F238E27FC236}">
                <a16:creationId xmlns:a16="http://schemas.microsoft.com/office/drawing/2014/main" id="{AC2D03E9-7C61-0A43-A247-276B596B9942}"/>
              </a:ext>
            </a:extLst>
          </p:cNvPr>
          <p:cNvSpPr txBox="1">
            <a:spLocks noChangeArrowheads="1"/>
          </p:cNvSpPr>
          <p:nvPr/>
        </p:nvSpPr>
        <p:spPr>
          <a:xfrm>
            <a:off x="1621934" y="4604492"/>
            <a:ext cx="3810000" cy="18395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95275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-25000" noProof="0" dirty="0" err="1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nodal processing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9250" marR="0" lvl="0" indent="-233363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 bit errors</a:t>
            </a:r>
          </a:p>
          <a:p>
            <a:pPr marL="349250" marR="0" lvl="0" indent="-233363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determine output link</a:t>
            </a:r>
          </a:p>
          <a:p>
            <a:pPr marL="349250" marR="0" lvl="0" indent="-233363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typically &lt; microsecs</a:t>
            </a:r>
          </a:p>
        </p:txBody>
      </p:sp>
      <p:sp>
        <p:nvSpPr>
          <p:cNvPr id="75" name="Rectangle 58">
            <a:extLst>
              <a:ext uri="{FF2B5EF4-FFF2-40B4-BE49-F238E27FC236}">
                <a16:creationId xmlns:a16="http://schemas.microsoft.com/office/drawing/2014/main" id="{9033E5DB-6EA3-CE4C-B1A8-C9C804BDC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2541" y="4536106"/>
            <a:ext cx="5054724" cy="13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4488" marR="0" lvl="0" indent="-34448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85000"/>
              <a:buFont typeface="Wingdings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</a:t>
            </a:r>
            <a:r>
              <a:rPr kumimoji="0" lang="en-US" sz="2800" b="0" i="0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queue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: queueing delay</a:t>
            </a:r>
          </a:p>
          <a:p>
            <a:pPr marL="231775" marR="0" lvl="0" indent="-231775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time waiting at output link for transmission </a:t>
            </a:r>
          </a:p>
          <a:p>
            <a:pPr marL="231775" marR="0" lvl="0" indent="-231775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depends on congestion level of router</a:t>
            </a:r>
          </a:p>
        </p:txBody>
      </p:sp>
      <p:sp>
        <p:nvSpPr>
          <p:cNvPr id="77" name="Line 24">
            <a:extLst>
              <a:ext uri="{FF2B5EF4-FFF2-40B4-BE49-F238E27FC236}">
                <a16:creationId xmlns:a16="http://schemas.microsoft.com/office/drawing/2014/main" id="{79DB8C95-768E-854F-9CEA-5533DCECBE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1011" y="1783635"/>
            <a:ext cx="741403" cy="355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29">
            <a:extLst>
              <a:ext uri="{FF2B5EF4-FFF2-40B4-BE49-F238E27FC236}">
                <a16:creationId xmlns:a16="http://schemas.microsoft.com/office/drawing/2014/main" id="{9803C6B5-AE4A-F54B-86CB-D404B2A71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4378" y="2002710"/>
            <a:ext cx="147646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1" name="Rectangle 30">
            <a:extLst>
              <a:ext uri="{FF2B5EF4-FFF2-40B4-BE49-F238E27FC236}">
                <a16:creationId xmlns:a16="http://schemas.microsoft.com/office/drawing/2014/main" id="{2BFFBBBA-8F3E-7640-8D9F-E3A7047BB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773" y="2074148"/>
            <a:ext cx="147645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2" name="Rectangle 31">
            <a:extLst>
              <a:ext uri="{FF2B5EF4-FFF2-40B4-BE49-F238E27FC236}">
                <a16:creationId xmlns:a16="http://schemas.microsoft.com/office/drawing/2014/main" id="{212ACD5F-D6C3-824B-9E9F-FCD292654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3707" y="2074148"/>
            <a:ext cx="147645" cy="200025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3" name="Line 35">
            <a:extLst>
              <a:ext uri="{FF2B5EF4-FFF2-40B4-BE49-F238E27FC236}">
                <a16:creationId xmlns:a16="http://schemas.microsoft.com/office/drawing/2014/main" id="{988CA620-4CC5-3D4B-81DA-0F82F93E3D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42061" y="1833751"/>
            <a:ext cx="3667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38">
            <a:extLst>
              <a:ext uri="{FF2B5EF4-FFF2-40B4-BE49-F238E27FC236}">
                <a16:creationId xmlns:a16="http://schemas.microsoft.com/office/drawing/2014/main" id="{5F99C41D-D784-474B-94F5-AC4616175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301" y="2012235"/>
            <a:ext cx="147646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5" name="Text Box 39">
            <a:extLst>
              <a:ext uri="{FF2B5EF4-FFF2-40B4-BE49-F238E27FC236}">
                <a16:creationId xmlns:a16="http://schemas.microsoft.com/office/drawing/2014/main" id="{4FBD0AA4-42C3-2B49-BDB1-0979DED2C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0720" y="1587878"/>
            <a:ext cx="17004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propagation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6" name="Line 40">
            <a:extLst>
              <a:ext uri="{FF2B5EF4-FFF2-40B4-BE49-F238E27FC236}">
                <a16:creationId xmlns:a16="http://schemas.microsoft.com/office/drawing/2014/main" id="{7B62D1A5-A310-5848-8995-E8F4780C47C7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5073803" y="1831109"/>
            <a:ext cx="31910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Text Box 43">
            <a:extLst>
              <a:ext uri="{FF2B5EF4-FFF2-40B4-BE49-F238E27FC236}">
                <a16:creationId xmlns:a16="http://schemas.microsoft.com/office/drawing/2014/main" id="{867387BA-39EC-9E4E-8BB0-480BC4423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098" y="2729785"/>
            <a:ext cx="1511824" cy="6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nodal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processing</a:t>
            </a:r>
          </a:p>
        </p:txBody>
      </p:sp>
      <p:sp>
        <p:nvSpPr>
          <p:cNvPr id="88" name="Line 44">
            <a:extLst>
              <a:ext uri="{FF2B5EF4-FFF2-40B4-BE49-F238E27FC236}">
                <a16:creationId xmlns:a16="http://schemas.microsoft.com/office/drawing/2014/main" id="{CDB7B374-4A7A-E246-8D88-69216785D71E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3363541" y="2729991"/>
            <a:ext cx="83348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Line 45">
            <a:extLst>
              <a:ext uri="{FF2B5EF4-FFF2-40B4-BE49-F238E27FC236}">
                <a16:creationId xmlns:a16="http://schemas.microsoft.com/office/drawing/2014/main" id="{EDEDB796-E60B-E245-AAE8-8E7D4AD0954B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4187959" y="2536110"/>
            <a:ext cx="38578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Text Box 46">
            <a:extLst>
              <a:ext uri="{FF2B5EF4-FFF2-40B4-BE49-F238E27FC236}">
                <a16:creationId xmlns:a16="http://schemas.microsoft.com/office/drawing/2014/main" id="{EED5545D-BA61-2046-A423-41F4F0BCD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5969" y="2957464"/>
            <a:ext cx="13548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queueing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1" name="Line 47">
            <a:extLst>
              <a:ext uri="{FF2B5EF4-FFF2-40B4-BE49-F238E27FC236}">
                <a16:creationId xmlns:a16="http://schemas.microsoft.com/office/drawing/2014/main" id="{ACC9FCD3-B95B-4D4B-87FC-A93C4585FCF2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4349892" y="2536110"/>
            <a:ext cx="595346" cy="552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3">
            <a:extLst>
              <a:ext uri="{FF2B5EF4-FFF2-40B4-BE49-F238E27FC236}">
                <a16:creationId xmlns:a16="http://schemas.microsoft.com/office/drawing/2014/main" id="{2521317A-C1CF-B84E-8D60-CC1E8C063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3075" y="3585728"/>
            <a:ext cx="6175328" cy="5540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nodal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= </a:t>
            </a: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+ </a:t>
            </a: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queue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+ </a:t>
            </a: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trans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+  </a:t>
            </a: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prop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3" name="Line 25">
            <a:extLst>
              <a:ext uri="{FF2B5EF4-FFF2-40B4-BE49-F238E27FC236}">
                <a16:creationId xmlns:a16="http://schemas.microsoft.com/office/drawing/2014/main" id="{F5D3A1C5-3798-AA4A-9717-BC9CD2814C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19131" y="2323384"/>
            <a:ext cx="735346" cy="54993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32">
            <a:extLst>
              <a:ext uri="{FF2B5EF4-FFF2-40B4-BE49-F238E27FC236}">
                <a16:creationId xmlns:a16="http://schemas.microsoft.com/office/drawing/2014/main" id="{499B4666-F248-7346-9FEA-7936F1E56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202" y="1974135"/>
            <a:ext cx="147646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5" name="Line 33">
            <a:extLst>
              <a:ext uri="{FF2B5EF4-FFF2-40B4-BE49-F238E27FC236}">
                <a16:creationId xmlns:a16="http://schemas.microsoft.com/office/drawing/2014/main" id="{468D7A2B-9164-6E4A-96CE-D29F3704091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9988" y="1910635"/>
            <a:ext cx="21114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Text Box 36">
            <a:extLst>
              <a:ext uri="{FF2B5EF4-FFF2-40B4-BE49-F238E27FC236}">
                <a16:creationId xmlns:a16="http://schemas.microsoft.com/office/drawing/2014/main" id="{3AB8F241-2337-4244-89DF-4C80D59B3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6815" y="1467723"/>
            <a:ext cx="3930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</a:t>
            </a:r>
          </a:p>
        </p:txBody>
      </p:sp>
      <p:sp>
        <p:nvSpPr>
          <p:cNvPr id="97" name="Text Box 37">
            <a:extLst>
              <a:ext uri="{FF2B5EF4-FFF2-40B4-BE49-F238E27FC236}">
                <a16:creationId xmlns:a16="http://schemas.microsoft.com/office/drawing/2014/main" id="{68CF5C6F-336B-3C4A-90BF-D34A02874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558" y="2420223"/>
            <a:ext cx="380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B</a:t>
            </a:r>
          </a:p>
        </p:txBody>
      </p:sp>
      <p:grpSp>
        <p:nvGrpSpPr>
          <p:cNvPr id="98" name="Group 66">
            <a:extLst>
              <a:ext uri="{FF2B5EF4-FFF2-40B4-BE49-F238E27FC236}">
                <a16:creationId xmlns:a16="http://schemas.microsoft.com/office/drawing/2014/main" id="{7A33E76B-0B7D-BD4C-95A3-F5F9B6632736}"/>
              </a:ext>
            </a:extLst>
          </p:cNvPr>
          <p:cNvGrpSpPr>
            <a:grpSpLocks/>
          </p:cNvGrpSpPr>
          <p:nvPr/>
        </p:nvGrpSpPr>
        <p:grpSpPr bwMode="auto">
          <a:xfrm>
            <a:off x="1923392" y="1467723"/>
            <a:ext cx="779505" cy="679450"/>
            <a:chOff x="-44" y="1473"/>
            <a:chExt cx="981" cy="1105"/>
          </a:xfrm>
        </p:grpSpPr>
        <p:pic>
          <p:nvPicPr>
            <p:cNvPr id="116" name="Picture 67" descr="desktop_computer_stylized_medium">
              <a:extLst>
                <a:ext uri="{FF2B5EF4-FFF2-40B4-BE49-F238E27FC236}">
                  <a16:creationId xmlns:a16="http://schemas.microsoft.com/office/drawing/2014/main" id="{388E3E99-7752-0140-B682-2CFDCCFDA0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" name="Freeform 68">
              <a:extLst>
                <a:ext uri="{FF2B5EF4-FFF2-40B4-BE49-F238E27FC236}">
                  <a16:creationId xmlns:a16="http://schemas.microsoft.com/office/drawing/2014/main" id="{C233087D-1E28-874B-99E3-90A56E5DA77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32377 w 356"/>
                <a:gd name="T3" fmla="*/ 2307 h 368"/>
                <a:gd name="T4" fmla="*/ 38409 w 356"/>
                <a:gd name="T5" fmla="*/ 48069 h 368"/>
                <a:gd name="T6" fmla="*/ 8465 w 356"/>
                <a:gd name="T7" fmla="*/ 601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9" name="Group 69">
            <a:extLst>
              <a:ext uri="{FF2B5EF4-FFF2-40B4-BE49-F238E27FC236}">
                <a16:creationId xmlns:a16="http://schemas.microsoft.com/office/drawing/2014/main" id="{53B22ADC-2C36-5141-AAAC-31B53FC8C1F4}"/>
              </a:ext>
            </a:extLst>
          </p:cNvPr>
          <p:cNvGrpSpPr>
            <a:grpSpLocks/>
          </p:cNvGrpSpPr>
          <p:nvPr/>
        </p:nvGrpSpPr>
        <p:grpSpPr bwMode="auto">
          <a:xfrm>
            <a:off x="1914200" y="2474691"/>
            <a:ext cx="779506" cy="679450"/>
            <a:chOff x="-44" y="1473"/>
            <a:chExt cx="981" cy="1105"/>
          </a:xfrm>
        </p:grpSpPr>
        <p:pic>
          <p:nvPicPr>
            <p:cNvPr id="114" name="Picture 70" descr="desktop_computer_stylized_medium">
              <a:extLst>
                <a:ext uri="{FF2B5EF4-FFF2-40B4-BE49-F238E27FC236}">
                  <a16:creationId xmlns:a16="http://schemas.microsoft.com/office/drawing/2014/main" id="{DA4C023E-F595-544A-9929-08480475A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" name="Freeform 71">
              <a:extLst>
                <a:ext uri="{FF2B5EF4-FFF2-40B4-BE49-F238E27FC236}">
                  <a16:creationId xmlns:a16="http://schemas.microsoft.com/office/drawing/2014/main" id="{BD3780DD-1306-2540-89B8-0A42DEECFC6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32377 w 356"/>
                <a:gd name="T3" fmla="*/ 2307 h 368"/>
                <a:gd name="T4" fmla="*/ 38409 w 356"/>
                <a:gd name="T5" fmla="*/ 48069 h 368"/>
                <a:gd name="T6" fmla="*/ 8465 w 356"/>
                <a:gd name="T7" fmla="*/ 601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0" name="Text Box 41">
            <a:extLst>
              <a:ext uri="{FF2B5EF4-FFF2-40B4-BE49-F238E27FC236}">
                <a16:creationId xmlns:a16="http://schemas.microsoft.com/office/drawing/2014/main" id="{488CD73E-ECC7-E842-9578-1478C5F11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3286" y="1145961"/>
            <a:ext cx="17685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transmission</a:t>
            </a:r>
          </a:p>
        </p:txBody>
      </p:sp>
      <p:sp>
        <p:nvSpPr>
          <p:cNvPr id="101" name="Line 42">
            <a:extLst>
              <a:ext uri="{FF2B5EF4-FFF2-40B4-BE49-F238E27FC236}">
                <a16:creationId xmlns:a16="http://schemas.microsoft.com/office/drawing/2014/main" id="{B22F26F3-A41E-8848-BDA7-FE528ACF22F9}"/>
              </a:ext>
            </a:extLst>
          </p:cNvPr>
          <p:cNvSpPr>
            <a:spLocks noChangeShapeType="1"/>
          </p:cNvSpPr>
          <p:nvPr/>
        </p:nvSpPr>
        <p:spPr bwMode="auto">
          <a:xfrm rot="10800000" flipH="1" flipV="1">
            <a:off x="4038725" y="1443910"/>
            <a:ext cx="528667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31">
            <a:extLst>
              <a:ext uri="{FF2B5EF4-FFF2-40B4-BE49-F238E27FC236}">
                <a16:creationId xmlns:a16="http://schemas.microsoft.com/office/drawing/2014/main" id="{9C43DB7F-CC6C-3D47-AEBE-0F3B6F741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441" y="2630267"/>
            <a:ext cx="139773" cy="185197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4" name="Line 33">
            <a:extLst>
              <a:ext uri="{FF2B5EF4-FFF2-40B4-BE49-F238E27FC236}">
                <a16:creationId xmlns:a16="http://schemas.microsoft.com/office/drawing/2014/main" id="{1420A34E-BA5D-D248-8FAC-DCC28151FB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97771" y="2599885"/>
            <a:ext cx="219680" cy="1619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0E58503-FA9B-1542-A0D6-E85B92D1E5BA}"/>
              </a:ext>
            </a:extLst>
          </p:cNvPr>
          <p:cNvCxnSpPr/>
          <p:nvPr/>
        </p:nvCxnSpPr>
        <p:spPr>
          <a:xfrm>
            <a:off x="4880582" y="2238559"/>
            <a:ext cx="33889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E49D3C3B-F6BB-8747-AE74-C4B438FB99F4}"/>
              </a:ext>
            </a:extLst>
          </p:cNvPr>
          <p:cNvGrpSpPr/>
          <p:nvPr/>
        </p:nvGrpSpPr>
        <p:grpSpPr>
          <a:xfrm>
            <a:off x="7991017" y="1778258"/>
            <a:ext cx="1511352" cy="863670"/>
            <a:chOff x="7493876" y="2774731"/>
            <a:chExt cx="1481958" cy="894622"/>
          </a:xfrm>
        </p:grpSpPr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5D7E8999-C7DA-4C41-AF40-118E0151474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21FE0DA3-6E20-DC4B-8111-DD2816780A5C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227FD192-76B7-BB4E-8D74-8B6F33DBA7D5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130CC598-6AE0-744A-9CEF-611CD26990D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F0B09B4D-82A4-6D4A-B104-F100560C4499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7CB1C4B0-5780-D24E-8D85-35BA5CE4255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A78B6DE2-15CA-DC49-A0BD-10E78562E1D3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447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>
            <a:extLst>
              <a:ext uri="{FF2B5EF4-FFF2-40B4-BE49-F238E27FC236}">
                <a16:creationId xmlns:a16="http://schemas.microsoft.com/office/drawing/2014/main" id="{3AD72523-4228-9C47-B195-4AAF96A160BD}"/>
              </a:ext>
            </a:extLst>
          </p:cNvPr>
          <p:cNvGrpSpPr/>
          <p:nvPr/>
        </p:nvGrpSpPr>
        <p:grpSpPr>
          <a:xfrm>
            <a:off x="3364430" y="1767623"/>
            <a:ext cx="1511352" cy="863670"/>
            <a:chOff x="7493876" y="2774731"/>
            <a:chExt cx="1481958" cy="894622"/>
          </a:xfrm>
        </p:grpSpPr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FB9E0EF-9063-B545-BC2B-062A0488CC72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B0BF60BF-9AF2-D948-8319-1FF102BC7D3E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B32B55C6-F759-234F-8CF0-5FB387F35BC4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39" name="Freeform 138">
                <a:extLst>
                  <a:ext uri="{FF2B5EF4-FFF2-40B4-BE49-F238E27FC236}">
                    <a16:creationId xmlns:a16="http://schemas.microsoft.com/office/drawing/2014/main" id="{B1153D6F-A3DF-7246-9629-9228753ADE5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1C55D52C-AF37-4949-9428-203518D525C3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58904F43-F0C7-374E-ADE8-8A024A66279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874597C3-FAA4-A147-A86C-C5108827045C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sz="4400" dirty="0">
                <a:ea typeface="ＭＳ Ｐゴシック" panose="020B0600070205080204" pitchFamily="34" charset="-128"/>
              </a:rPr>
              <a:t>Packet delay: four sources</a:t>
            </a:r>
            <a:endParaRPr lang="en-US" sz="4400" dirty="0"/>
          </a:p>
        </p:txBody>
      </p:sp>
      <p:sp>
        <p:nvSpPr>
          <p:cNvPr id="77" name="Line 24">
            <a:extLst>
              <a:ext uri="{FF2B5EF4-FFF2-40B4-BE49-F238E27FC236}">
                <a16:creationId xmlns:a16="http://schemas.microsoft.com/office/drawing/2014/main" id="{79DB8C95-768E-854F-9CEA-5533DCECBE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1011" y="1783635"/>
            <a:ext cx="741403" cy="355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29">
            <a:extLst>
              <a:ext uri="{FF2B5EF4-FFF2-40B4-BE49-F238E27FC236}">
                <a16:creationId xmlns:a16="http://schemas.microsoft.com/office/drawing/2014/main" id="{9803C6B5-AE4A-F54B-86CB-D404B2A71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4378" y="2002710"/>
            <a:ext cx="147646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1" name="Rectangle 30">
            <a:extLst>
              <a:ext uri="{FF2B5EF4-FFF2-40B4-BE49-F238E27FC236}">
                <a16:creationId xmlns:a16="http://schemas.microsoft.com/office/drawing/2014/main" id="{2BFFBBBA-8F3E-7640-8D9F-E3A7047BB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773" y="2074148"/>
            <a:ext cx="147645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2" name="Rectangle 31">
            <a:extLst>
              <a:ext uri="{FF2B5EF4-FFF2-40B4-BE49-F238E27FC236}">
                <a16:creationId xmlns:a16="http://schemas.microsoft.com/office/drawing/2014/main" id="{212ACD5F-D6C3-824B-9E9F-FCD292654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3707" y="2074148"/>
            <a:ext cx="147645" cy="200025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3" name="Line 35">
            <a:extLst>
              <a:ext uri="{FF2B5EF4-FFF2-40B4-BE49-F238E27FC236}">
                <a16:creationId xmlns:a16="http://schemas.microsoft.com/office/drawing/2014/main" id="{988CA620-4CC5-3D4B-81DA-0F82F93E3D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42061" y="1833751"/>
            <a:ext cx="3667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38">
            <a:extLst>
              <a:ext uri="{FF2B5EF4-FFF2-40B4-BE49-F238E27FC236}">
                <a16:creationId xmlns:a16="http://schemas.microsoft.com/office/drawing/2014/main" id="{5F99C41D-D784-474B-94F5-AC4616175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301" y="2012235"/>
            <a:ext cx="147646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5" name="Text Box 39">
            <a:extLst>
              <a:ext uri="{FF2B5EF4-FFF2-40B4-BE49-F238E27FC236}">
                <a16:creationId xmlns:a16="http://schemas.microsoft.com/office/drawing/2014/main" id="{4FBD0AA4-42C3-2B49-BDB1-0979DED2C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0720" y="1587878"/>
            <a:ext cx="17004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propagation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6" name="Line 40">
            <a:extLst>
              <a:ext uri="{FF2B5EF4-FFF2-40B4-BE49-F238E27FC236}">
                <a16:creationId xmlns:a16="http://schemas.microsoft.com/office/drawing/2014/main" id="{7B62D1A5-A310-5848-8995-E8F4780C47C7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5073803" y="1831109"/>
            <a:ext cx="31910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Text Box 43">
            <a:extLst>
              <a:ext uri="{FF2B5EF4-FFF2-40B4-BE49-F238E27FC236}">
                <a16:creationId xmlns:a16="http://schemas.microsoft.com/office/drawing/2014/main" id="{867387BA-39EC-9E4E-8BB0-480BC4423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098" y="2729785"/>
            <a:ext cx="1511824" cy="6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nodal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processing</a:t>
            </a:r>
          </a:p>
        </p:txBody>
      </p:sp>
      <p:sp>
        <p:nvSpPr>
          <p:cNvPr id="88" name="Line 44">
            <a:extLst>
              <a:ext uri="{FF2B5EF4-FFF2-40B4-BE49-F238E27FC236}">
                <a16:creationId xmlns:a16="http://schemas.microsoft.com/office/drawing/2014/main" id="{CDB7B374-4A7A-E246-8D88-69216785D71E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3363541" y="2729991"/>
            <a:ext cx="83348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Line 45">
            <a:extLst>
              <a:ext uri="{FF2B5EF4-FFF2-40B4-BE49-F238E27FC236}">
                <a16:creationId xmlns:a16="http://schemas.microsoft.com/office/drawing/2014/main" id="{EDEDB796-E60B-E245-AAE8-8E7D4AD0954B}"/>
              </a:ext>
            </a:extLst>
          </p:cNvPr>
          <p:cNvSpPr>
            <a:spLocks noChangeShapeType="1"/>
          </p:cNvSpPr>
          <p:nvPr/>
        </p:nvSpPr>
        <p:spPr bwMode="auto">
          <a:xfrm rot="10800000" flipV="1">
            <a:off x="4187959" y="2536110"/>
            <a:ext cx="38578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Text Box 46">
            <a:extLst>
              <a:ext uri="{FF2B5EF4-FFF2-40B4-BE49-F238E27FC236}">
                <a16:creationId xmlns:a16="http://schemas.microsoft.com/office/drawing/2014/main" id="{EED5545D-BA61-2046-A423-41F4F0BCD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5969" y="2957464"/>
            <a:ext cx="13548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queueing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1" name="Line 47">
            <a:extLst>
              <a:ext uri="{FF2B5EF4-FFF2-40B4-BE49-F238E27FC236}">
                <a16:creationId xmlns:a16="http://schemas.microsoft.com/office/drawing/2014/main" id="{ACC9FCD3-B95B-4D4B-87FC-A93C4585FCF2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4349892" y="2536110"/>
            <a:ext cx="595346" cy="552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3">
            <a:extLst>
              <a:ext uri="{FF2B5EF4-FFF2-40B4-BE49-F238E27FC236}">
                <a16:creationId xmlns:a16="http://schemas.microsoft.com/office/drawing/2014/main" id="{2521317A-C1CF-B84E-8D60-CC1E8C063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3075" y="3585728"/>
            <a:ext cx="6175328" cy="5540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2857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75000"/>
              <a:buFont typeface="Wingdings" pitchFamily="2" charset="2"/>
              <a:buNone/>
              <a:tabLst/>
              <a:defRPr/>
            </a:pP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nodal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= </a:t>
            </a: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+ </a:t>
            </a: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queue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+ </a:t>
            </a: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trans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+  </a:t>
            </a: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</a:t>
            </a:r>
            <a:r>
              <a:rPr kumimoji="0" lang="en-US" altLang="en-US" sz="3200" b="0" i="0" u="none" strike="noStrike" kern="120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prop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3" name="Line 25">
            <a:extLst>
              <a:ext uri="{FF2B5EF4-FFF2-40B4-BE49-F238E27FC236}">
                <a16:creationId xmlns:a16="http://schemas.microsoft.com/office/drawing/2014/main" id="{F5D3A1C5-3798-AA4A-9717-BC9CD2814C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19131" y="2323384"/>
            <a:ext cx="735346" cy="54993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32">
            <a:extLst>
              <a:ext uri="{FF2B5EF4-FFF2-40B4-BE49-F238E27FC236}">
                <a16:creationId xmlns:a16="http://schemas.microsoft.com/office/drawing/2014/main" id="{499B4666-F248-7346-9FEA-7936F1E56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202" y="1974135"/>
            <a:ext cx="147646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5" name="Line 33">
            <a:extLst>
              <a:ext uri="{FF2B5EF4-FFF2-40B4-BE49-F238E27FC236}">
                <a16:creationId xmlns:a16="http://schemas.microsoft.com/office/drawing/2014/main" id="{468D7A2B-9164-6E4A-96CE-D29F3704091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9988" y="1910635"/>
            <a:ext cx="21114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Text Box 36">
            <a:extLst>
              <a:ext uri="{FF2B5EF4-FFF2-40B4-BE49-F238E27FC236}">
                <a16:creationId xmlns:a16="http://schemas.microsoft.com/office/drawing/2014/main" id="{3AB8F241-2337-4244-89DF-4C80D59B3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6815" y="1467723"/>
            <a:ext cx="3930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</a:t>
            </a:r>
          </a:p>
        </p:txBody>
      </p:sp>
      <p:sp>
        <p:nvSpPr>
          <p:cNvPr id="97" name="Text Box 37">
            <a:extLst>
              <a:ext uri="{FF2B5EF4-FFF2-40B4-BE49-F238E27FC236}">
                <a16:creationId xmlns:a16="http://schemas.microsoft.com/office/drawing/2014/main" id="{68CF5C6F-336B-3C4A-90BF-D34A02874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558" y="2420223"/>
            <a:ext cx="3802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B</a:t>
            </a:r>
          </a:p>
        </p:txBody>
      </p:sp>
      <p:grpSp>
        <p:nvGrpSpPr>
          <p:cNvPr id="98" name="Group 66">
            <a:extLst>
              <a:ext uri="{FF2B5EF4-FFF2-40B4-BE49-F238E27FC236}">
                <a16:creationId xmlns:a16="http://schemas.microsoft.com/office/drawing/2014/main" id="{7A33E76B-0B7D-BD4C-95A3-F5F9B6632736}"/>
              </a:ext>
            </a:extLst>
          </p:cNvPr>
          <p:cNvGrpSpPr>
            <a:grpSpLocks/>
          </p:cNvGrpSpPr>
          <p:nvPr/>
        </p:nvGrpSpPr>
        <p:grpSpPr bwMode="auto">
          <a:xfrm>
            <a:off x="1923392" y="1467723"/>
            <a:ext cx="779505" cy="679450"/>
            <a:chOff x="-44" y="1473"/>
            <a:chExt cx="981" cy="1105"/>
          </a:xfrm>
        </p:grpSpPr>
        <p:pic>
          <p:nvPicPr>
            <p:cNvPr id="116" name="Picture 67" descr="desktop_computer_stylized_medium">
              <a:extLst>
                <a:ext uri="{FF2B5EF4-FFF2-40B4-BE49-F238E27FC236}">
                  <a16:creationId xmlns:a16="http://schemas.microsoft.com/office/drawing/2014/main" id="{388E3E99-7752-0140-B682-2CFDCCFDA0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" name="Freeform 68">
              <a:extLst>
                <a:ext uri="{FF2B5EF4-FFF2-40B4-BE49-F238E27FC236}">
                  <a16:creationId xmlns:a16="http://schemas.microsoft.com/office/drawing/2014/main" id="{C233087D-1E28-874B-99E3-90A56E5DA77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32377 w 356"/>
                <a:gd name="T3" fmla="*/ 2307 h 368"/>
                <a:gd name="T4" fmla="*/ 38409 w 356"/>
                <a:gd name="T5" fmla="*/ 48069 h 368"/>
                <a:gd name="T6" fmla="*/ 8465 w 356"/>
                <a:gd name="T7" fmla="*/ 601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9" name="Group 69">
            <a:extLst>
              <a:ext uri="{FF2B5EF4-FFF2-40B4-BE49-F238E27FC236}">
                <a16:creationId xmlns:a16="http://schemas.microsoft.com/office/drawing/2014/main" id="{53B22ADC-2C36-5141-AAAC-31B53FC8C1F4}"/>
              </a:ext>
            </a:extLst>
          </p:cNvPr>
          <p:cNvGrpSpPr>
            <a:grpSpLocks/>
          </p:cNvGrpSpPr>
          <p:nvPr/>
        </p:nvGrpSpPr>
        <p:grpSpPr bwMode="auto">
          <a:xfrm>
            <a:off x="1914200" y="2474691"/>
            <a:ext cx="779506" cy="679450"/>
            <a:chOff x="-44" y="1473"/>
            <a:chExt cx="981" cy="1105"/>
          </a:xfrm>
        </p:grpSpPr>
        <p:pic>
          <p:nvPicPr>
            <p:cNvPr id="114" name="Picture 70" descr="desktop_computer_stylized_medium">
              <a:extLst>
                <a:ext uri="{FF2B5EF4-FFF2-40B4-BE49-F238E27FC236}">
                  <a16:creationId xmlns:a16="http://schemas.microsoft.com/office/drawing/2014/main" id="{DA4C023E-F595-544A-9929-08480475A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5" name="Freeform 71">
              <a:extLst>
                <a:ext uri="{FF2B5EF4-FFF2-40B4-BE49-F238E27FC236}">
                  <a16:creationId xmlns:a16="http://schemas.microsoft.com/office/drawing/2014/main" id="{BD3780DD-1306-2540-89B8-0A42DEECFC6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32377 w 356"/>
                <a:gd name="T3" fmla="*/ 2307 h 368"/>
                <a:gd name="T4" fmla="*/ 38409 w 356"/>
                <a:gd name="T5" fmla="*/ 48069 h 368"/>
                <a:gd name="T6" fmla="*/ 8465 w 356"/>
                <a:gd name="T7" fmla="*/ 60116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0" name="Text Box 41">
            <a:extLst>
              <a:ext uri="{FF2B5EF4-FFF2-40B4-BE49-F238E27FC236}">
                <a16:creationId xmlns:a16="http://schemas.microsoft.com/office/drawing/2014/main" id="{488CD73E-ECC7-E842-9578-1478C5F11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3286" y="1145961"/>
            <a:ext cx="17685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transmission</a:t>
            </a:r>
          </a:p>
        </p:txBody>
      </p:sp>
      <p:sp>
        <p:nvSpPr>
          <p:cNvPr id="101" name="Line 42">
            <a:extLst>
              <a:ext uri="{FF2B5EF4-FFF2-40B4-BE49-F238E27FC236}">
                <a16:creationId xmlns:a16="http://schemas.microsoft.com/office/drawing/2014/main" id="{B22F26F3-A41E-8848-BDA7-FE528ACF22F9}"/>
              </a:ext>
            </a:extLst>
          </p:cNvPr>
          <p:cNvSpPr>
            <a:spLocks noChangeShapeType="1"/>
          </p:cNvSpPr>
          <p:nvPr/>
        </p:nvSpPr>
        <p:spPr bwMode="auto">
          <a:xfrm rot="10800000" flipH="1" flipV="1">
            <a:off x="4038725" y="1443910"/>
            <a:ext cx="528667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31">
            <a:extLst>
              <a:ext uri="{FF2B5EF4-FFF2-40B4-BE49-F238E27FC236}">
                <a16:creationId xmlns:a16="http://schemas.microsoft.com/office/drawing/2014/main" id="{9C43DB7F-CC6C-3D47-AEBE-0F3B6F741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441" y="2630267"/>
            <a:ext cx="139773" cy="185197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4" name="Line 33">
            <a:extLst>
              <a:ext uri="{FF2B5EF4-FFF2-40B4-BE49-F238E27FC236}">
                <a16:creationId xmlns:a16="http://schemas.microsoft.com/office/drawing/2014/main" id="{1420A34E-BA5D-D248-8FAC-DCC28151FB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97771" y="2599885"/>
            <a:ext cx="219680" cy="1619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0E58503-FA9B-1542-A0D6-E85B92D1E5BA}"/>
              </a:ext>
            </a:extLst>
          </p:cNvPr>
          <p:cNvCxnSpPr/>
          <p:nvPr/>
        </p:nvCxnSpPr>
        <p:spPr>
          <a:xfrm>
            <a:off x="4880582" y="2238559"/>
            <a:ext cx="338899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E49D3C3B-F6BB-8747-AE74-C4B438FB99F4}"/>
              </a:ext>
            </a:extLst>
          </p:cNvPr>
          <p:cNvGrpSpPr/>
          <p:nvPr/>
        </p:nvGrpSpPr>
        <p:grpSpPr>
          <a:xfrm>
            <a:off x="7991017" y="1778258"/>
            <a:ext cx="1511352" cy="863670"/>
            <a:chOff x="7493876" y="2774731"/>
            <a:chExt cx="1481958" cy="894622"/>
          </a:xfrm>
        </p:grpSpPr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5D7E8999-C7DA-4C41-AF40-118E0151474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21FE0DA3-6E20-DC4B-8111-DD2816780A5C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227FD192-76B7-BB4E-8D74-8B6F33DBA7D5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130CC598-6AE0-744A-9CEF-611CD26990D7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F0B09B4D-82A4-6D4A-B104-F100560C4499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7CB1C4B0-5780-D24E-8D85-35BA5CE42556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A78B6DE2-15CA-DC49-A0BD-10E78562E1D3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2" name="Rectangle 3">
            <a:extLst>
              <a:ext uri="{FF2B5EF4-FFF2-40B4-BE49-F238E27FC236}">
                <a16:creationId xmlns:a16="http://schemas.microsoft.com/office/drawing/2014/main" id="{A295C9C7-DA39-ED42-847F-83EE93D04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1746" y="4297060"/>
            <a:ext cx="4380277" cy="207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99"/>
              </a:buClr>
              <a:buSzPct val="65000"/>
              <a:buFont typeface="Wingdings" charset="0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</a:t>
            </a:r>
            <a:r>
              <a:rPr kumimoji="0" lang="en-US" sz="2800" b="0" i="0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trans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: transmission delay:</a:t>
            </a:r>
          </a:p>
          <a:p>
            <a:pPr marL="231775" marR="0" lvl="0" indent="-231775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: packet length (bits) </a:t>
            </a:r>
          </a:p>
          <a:p>
            <a:pPr marL="231775" marR="0" lvl="0" indent="-231775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: link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transmission rate (bps)</a:t>
            </a:r>
          </a:p>
          <a:p>
            <a:pPr marL="231775" marR="0" lvl="0" indent="-231775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</a:t>
            </a:r>
            <a:r>
              <a:rPr kumimoji="0" lang="en-US" sz="2400" b="0" i="1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trans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= L/R</a:t>
            </a:r>
          </a:p>
        </p:txBody>
      </p:sp>
      <p:sp>
        <p:nvSpPr>
          <p:cNvPr id="53" name="Rectangle 4">
            <a:extLst>
              <a:ext uri="{FF2B5EF4-FFF2-40B4-BE49-F238E27FC236}">
                <a16:creationId xmlns:a16="http://schemas.microsoft.com/office/drawing/2014/main" id="{4367B5FB-6961-314F-9C99-C943E30E4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7008" y="4304008"/>
            <a:ext cx="5147743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65000"/>
              <a:buFont typeface="Wingdings" charset="0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</a:t>
            </a:r>
            <a:r>
              <a:rPr kumimoji="0" lang="en-US" sz="2800" b="0" i="0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prop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: propagation delay: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/>
              <a:ea typeface="ＭＳ Ｐゴシック" charset="0"/>
              <a:cs typeface="ＭＳ Ｐゴシック" charset="0"/>
            </a:endParaRPr>
          </a:p>
          <a:p>
            <a:pPr marL="231775" marR="0" lvl="0" indent="-231775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: length of physical link</a:t>
            </a:r>
          </a:p>
          <a:p>
            <a:pPr marL="231775" marR="0" lvl="0" indent="-231775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: propagation speed (~2x10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8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m/sec)</a:t>
            </a:r>
          </a:p>
          <a:p>
            <a:pPr marL="231775" marR="0" lvl="0" indent="-231775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99"/>
              </a:buClr>
              <a:buSzTx/>
              <a:buFont typeface="Wingdings" charset="0"/>
              <a:buChar char="§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</a:t>
            </a:r>
            <a:r>
              <a:rPr kumimoji="0" 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prop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 =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/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ＭＳ Ｐゴシック" charset="0"/>
              </a:rPr>
              <a:t>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7DB7FA8-F9A7-FB4D-B8FF-0FBB7086AF05}"/>
              </a:ext>
            </a:extLst>
          </p:cNvPr>
          <p:cNvGrpSpPr/>
          <p:nvPr/>
        </p:nvGrpSpPr>
        <p:grpSpPr>
          <a:xfrm>
            <a:off x="1211117" y="5494308"/>
            <a:ext cx="7076415" cy="1127327"/>
            <a:chOff x="1211117" y="5568048"/>
            <a:chExt cx="7076415" cy="1127327"/>
          </a:xfrm>
        </p:grpSpPr>
        <p:sp>
          <p:nvSpPr>
            <p:cNvPr id="55" name="Text Box 62">
              <a:extLst>
                <a:ext uri="{FF2B5EF4-FFF2-40B4-BE49-F238E27FC236}">
                  <a16:creationId xmlns:a16="http://schemas.microsoft.com/office/drawing/2014/main" id="{D2984E3F-88C6-FF46-A32F-B96D5A684C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662" y="5864378"/>
              <a:ext cx="2105222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d</a:t>
              </a:r>
              <a:r>
                <a:rPr kumimoji="0" lang="en-US" altLang="en-US" sz="24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trans</a:t>
              </a:r>
              <a:r>
                <a:rPr kumimoji="0" lang="en-US" altLang="en-US" sz="20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</a:t>
              </a: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and </a:t>
              </a:r>
              <a:r>
                <a:rPr kumimoji="0" lang="en-US" altLang="en-US" sz="24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d</a:t>
              </a:r>
              <a:r>
                <a:rPr kumimoji="0" lang="en-US" altLang="en-US" sz="2400" b="0" i="0" u="none" strike="noStrike" kern="1200" cap="none" spc="0" normalizeH="0" baseline="-2500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prop</a:t>
              </a:r>
              <a:endParaRPr kumimoji="0" lang="en-US" altLang="en-U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very </a:t>
              </a:r>
              <a:r>
                <a:rPr kumimoji="0" lang="en-US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different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9F10034-6D54-554A-832D-40D2FC72B086}"/>
                </a:ext>
              </a:extLst>
            </p:cNvPr>
            <p:cNvSpPr/>
            <p:nvPr/>
          </p:nvSpPr>
          <p:spPr>
            <a:xfrm>
              <a:off x="1211117" y="5568048"/>
              <a:ext cx="1869375" cy="50063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10899A13-D659-FD40-BB86-F6944FFF8700}"/>
                </a:ext>
              </a:extLst>
            </p:cNvPr>
            <p:cNvSpPr/>
            <p:nvPr/>
          </p:nvSpPr>
          <p:spPr>
            <a:xfrm>
              <a:off x="6418157" y="5570209"/>
              <a:ext cx="1869375" cy="50063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4BA02AB-689E-8049-956E-12333C1B2FBE}"/>
                </a:ext>
              </a:extLst>
            </p:cNvPr>
            <p:cNvCxnSpPr>
              <a:stCxn id="63" idx="2"/>
            </p:cNvCxnSpPr>
            <p:nvPr/>
          </p:nvCxnSpPr>
          <p:spPr>
            <a:xfrm flipH="1">
              <a:off x="5392908" y="5820526"/>
              <a:ext cx="1025249" cy="248156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590E35C-F605-954E-9F43-19D0575FECCD}"/>
                </a:ext>
              </a:extLst>
            </p:cNvPr>
            <p:cNvCxnSpPr>
              <a:cxnSpLocks/>
            </p:cNvCxnSpPr>
            <p:nvPr/>
          </p:nvCxnSpPr>
          <p:spPr>
            <a:xfrm>
              <a:off x="3097924" y="5820526"/>
              <a:ext cx="940801" cy="248156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796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sz="4400" dirty="0">
                <a:ea typeface="ＭＳ Ｐゴシック" panose="020B0600070205080204" pitchFamily="34" charset="-128"/>
              </a:rPr>
              <a:t>Caravan analogy</a:t>
            </a:r>
            <a:endParaRPr lang="en-US" sz="4400" dirty="0"/>
          </a:p>
        </p:txBody>
      </p:sp>
      <p:sp>
        <p:nvSpPr>
          <p:cNvPr id="59" name="Rectangle 3">
            <a:extLst>
              <a:ext uri="{FF2B5EF4-FFF2-40B4-BE49-F238E27FC236}">
                <a16:creationId xmlns:a16="http://schemas.microsoft.com/office/drawing/2014/main" id="{41B12F5C-6331-1347-85AF-E2E9F4F4F811}"/>
              </a:ext>
            </a:extLst>
          </p:cNvPr>
          <p:cNvSpPr txBox="1">
            <a:spLocks noChangeArrowheads="1"/>
          </p:cNvSpPr>
          <p:nvPr/>
        </p:nvSpPr>
        <p:spPr>
          <a:xfrm>
            <a:off x="929148" y="2992271"/>
            <a:ext cx="5377170" cy="3317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indent="-287338"/>
            <a:r>
              <a:rPr lang="en-US" altLang="en-US" dirty="0">
                <a:solidFill>
                  <a:prstClr val="black"/>
                </a:solidFill>
                <a:ea typeface="ＭＳ Ｐゴシック" panose="020B0600070205080204" pitchFamily="34" charset="-128"/>
              </a:rPr>
              <a:t>car ~ bit; caravan ~ packet; toll service ~ link transmission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toll booth takes 12 sec to service car (bit transmission time)</a:t>
            </a:r>
          </a:p>
          <a:p>
            <a:pPr marL="287338" indent="-287338"/>
            <a:r>
              <a:rPr lang="en-US" altLang="en-US" dirty="0">
                <a:solidFill>
                  <a:prstClr val="black"/>
                </a:solidFill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solidFill>
                  <a:prstClr val="black"/>
                </a:solidFill>
                <a:ea typeface="ＭＳ Ｐゴシック" panose="020B0600070205080204" pitchFamily="34" charset="-128"/>
              </a:rPr>
              <a:t>propagate” at  100 km/</a:t>
            </a:r>
            <a:r>
              <a:rPr lang="en-US" altLang="ja-JP" dirty="0" err="1">
                <a:solidFill>
                  <a:prstClr val="black"/>
                </a:solidFill>
                <a:ea typeface="ＭＳ Ｐゴシック" panose="020B0600070205080204" pitchFamily="34" charset="-128"/>
              </a:rPr>
              <a:t>hr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Q: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How long until caravan is lined up before 2nd toll booth?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0" name="Rectangle 4">
            <a:extLst>
              <a:ext uri="{FF2B5EF4-FFF2-40B4-BE49-F238E27FC236}">
                <a16:creationId xmlns:a16="http://schemas.microsoft.com/office/drawing/2014/main" id="{761B03B4-E470-8748-91D1-0F853F7B927D}"/>
              </a:ext>
            </a:extLst>
          </p:cNvPr>
          <p:cNvSpPr txBox="1">
            <a:spLocks noChangeArrowheads="1"/>
          </p:cNvSpPr>
          <p:nvPr/>
        </p:nvSpPr>
        <p:spPr>
          <a:xfrm>
            <a:off x="6776218" y="3006559"/>
            <a:ext cx="4875008" cy="3365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time to “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push” entire caravan through toll booth onto highway = 12*10 = 120 sec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time for last car to propagate from 1st to 2nd toll both: 100km/(100km/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hr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) = 1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hr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62 minutes</a:t>
            </a:r>
          </a:p>
        </p:txBody>
      </p:sp>
      <p:sp>
        <p:nvSpPr>
          <p:cNvPr id="119" name="Text Box 45">
            <a:extLst>
              <a:ext uri="{FF2B5EF4-FFF2-40B4-BE49-F238E27FC236}">
                <a16:creationId xmlns:a16="http://schemas.microsoft.com/office/drawing/2014/main" id="{A5BF8F48-588A-9542-B2DC-B2F53BE28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6831" y="2031427"/>
            <a:ext cx="2127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toll booth</a:t>
            </a:r>
          </a:p>
        </p:txBody>
      </p:sp>
      <p:sp>
        <p:nvSpPr>
          <p:cNvPr id="113" name="Text Box 48">
            <a:extLst>
              <a:ext uri="{FF2B5EF4-FFF2-40B4-BE49-F238E27FC236}">
                <a16:creationId xmlns:a16="http://schemas.microsoft.com/office/drawing/2014/main" id="{538D52FE-8983-DE48-A549-A9D77BEDF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981" y="2031428"/>
            <a:ext cx="2343150" cy="708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toll  booth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(aka link)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7" name="Text Box 50">
            <a:extLst>
              <a:ext uri="{FF2B5EF4-FFF2-40B4-BE49-F238E27FC236}">
                <a16:creationId xmlns:a16="http://schemas.microsoft.com/office/drawing/2014/main" id="{6DCA78D0-71A5-3D48-8C60-11F6F7514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7031" y="2028252"/>
            <a:ext cx="21165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ten-car caravan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(aka 10-bit packet)</a:t>
            </a:r>
          </a:p>
        </p:txBody>
      </p:sp>
      <p:sp>
        <p:nvSpPr>
          <p:cNvPr id="68" name="Line 51">
            <a:extLst>
              <a:ext uri="{FF2B5EF4-FFF2-40B4-BE49-F238E27FC236}">
                <a16:creationId xmlns:a16="http://schemas.microsoft.com/office/drawing/2014/main" id="{031381B0-A607-BB42-A9DA-33BCE08F52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83881" y="1679002"/>
            <a:ext cx="658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 Box 52">
            <a:extLst>
              <a:ext uri="{FF2B5EF4-FFF2-40B4-BE49-F238E27FC236}">
                <a16:creationId xmlns:a16="http://schemas.microsoft.com/office/drawing/2014/main" id="{1547177C-C201-3046-8515-06AE257E4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2693" y="1478977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100 km</a:t>
            </a:r>
          </a:p>
        </p:txBody>
      </p:sp>
      <p:sp>
        <p:nvSpPr>
          <p:cNvPr id="71" name="Line 53">
            <a:extLst>
              <a:ext uri="{FF2B5EF4-FFF2-40B4-BE49-F238E27FC236}">
                <a16:creationId xmlns:a16="http://schemas.microsoft.com/office/drawing/2014/main" id="{E0D9E0AD-E82D-CF4F-8D2E-4728AAE3944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376318" y="1677414"/>
            <a:ext cx="622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 Box 54">
            <a:extLst>
              <a:ext uri="{FF2B5EF4-FFF2-40B4-BE49-F238E27FC236}">
                <a16:creationId xmlns:a16="http://schemas.microsoft.com/office/drawing/2014/main" id="{9CD8914C-2542-8F4E-AF73-59E7EC661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8618" y="1478977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100 km</a:t>
            </a:r>
          </a:p>
        </p:txBody>
      </p:sp>
      <p:sp>
        <p:nvSpPr>
          <p:cNvPr id="107" name="Line 68">
            <a:extLst>
              <a:ext uri="{FF2B5EF4-FFF2-40B4-BE49-F238E27FC236}">
                <a16:creationId xmlns:a16="http://schemas.microsoft.com/office/drawing/2014/main" id="{0CAD04D0-792F-5E49-A514-B73659DD91FE}"/>
              </a:ext>
            </a:extLst>
          </p:cNvPr>
          <p:cNvSpPr>
            <a:spLocks noChangeShapeType="1"/>
          </p:cNvSpPr>
          <p:nvPr/>
        </p:nvSpPr>
        <p:spPr bwMode="auto">
          <a:xfrm>
            <a:off x="6122193" y="1677414"/>
            <a:ext cx="866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7551CFE6-10AE-1342-89E5-DB20C72CDEB2}"/>
              </a:ext>
            </a:extLst>
          </p:cNvPr>
          <p:cNvSpPr/>
          <p:nvPr/>
        </p:nvSpPr>
        <p:spPr>
          <a:xfrm rot="5400000">
            <a:off x="2614644" y="763777"/>
            <a:ext cx="107886" cy="252571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43">
            <a:extLst>
              <a:ext uri="{FF2B5EF4-FFF2-40B4-BE49-F238E27FC236}">
                <a16:creationId xmlns:a16="http://schemas.microsoft.com/office/drawing/2014/main" id="{06AB5747-7DF5-054B-A605-678C28B8F023}"/>
              </a:ext>
            </a:extLst>
          </p:cNvPr>
          <p:cNvGrpSpPr>
            <a:grpSpLocks/>
          </p:cNvGrpSpPr>
          <p:nvPr/>
        </p:nvGrpSpPr>
        <p:grpSpPr bwMode="auto">
          <a:xfrm>
            <a:off x="6396831" y="1369439"/>
            <a:ext cx="2127250" cy="1031875"/>
            <a:chOff x="1190" y="938"/>
            <a:chExt cx="1340" cy="650"/>
          </a:xfrm>
        </p:grpSpPr>
        <p:sp>
          <p:nvSpPr>
            <p:cNvPr id="33" name="Rectangle 44">
              <a:extLst>
                <a:ext uri="{FF2B5EF4-FFF2-40B4-BE49-F238E27FC236}">
                  <a16:creationId xmlns:a16="http://schemas.microsoft.com/office/drawing/2014/main" id="{30622299-93C7-C146-B64E-640C3A25A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8" y="938"/>
              <a:ext cx="47" cy="4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4" name="Text Box 45">
              <a:extLst>
                <a:ext uri="{FF2B5EF4-FFF2-40B4-BE49-F238E27FC236}">
                  <a16:creationId xmlns:a16="http://schemas.microsoft.com/office/drawing/2014/main" id="{489F4DAA-3FA9-864E-AD92-AF346BDBE8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0" y="1355"/>
              <a:ext cx="13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toll booth</a:t>
              </a:r>
            </a:p>
          </p:txBody>
        </p:sp>
      </p:grpSp>
      <p:grpSp>
        <p:nvGrpSpPr>
          <p:cNvPr id="35" name="Group 46">
            <a:extLst>
              <a:ext uri="{FF2B5EF4-FFF2-40B4-BE49-F238E27FC236}">
                <a16:creationId xmlns:a16="http://schemas.microsoft.com/office/drawing/2014/main" id="{5A542ED3-A756-0848-962E-AB4EE1D071F5}"/>
              </a:ext>
            </a:extLst>
          </p:cNvPr>
          <p:cNvGrpSpPr>
            <a:grpSpLocks/>
          </p:cNvGrpSpPr>
          <p:nvPr/>
        </p:nvGrpSpPr>
        <p:grpSpPr bwMode="auto">
          <a:xfrm>
            <a:off x="3405981" y="1369440"/>
            <a:ext cx="2343150" cy="1370014"/>
            <a:chOff x="1103" y="938"/>
            <a:chExt cx="1476" cy="863"/>
          </a:xfrm>
        </p:grpSpPr>
        <p:sp>
          <p:nvSpPr>
            <p:cNvPr id="36" name="Rectangle 47">
              <a:extLst>
                <a:ext uri="{FF2B5EF4-FFF2-40B4-BE49-F238E27FC236}">
                  <a16:creationId xmlns:a16="http://schemas.microsoft.com/office/drawing/2014/main" id="{510AF9A5-1454-E54A-90C7-636E81FB0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8" y="938"/>
              <a:ext cx="47" cy="4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37" name="Text Box 48">
              <a:extLst>
                <a:ext uri="{FF2B5EF4-FFF2-40B4-BE49-F238E27FC236}">
                  <a16:creationId xmlns:a16="http://schemas.microsoft.com/office/drawing/2014/main" id="{AD1BF2BA-C5C0-9C44-A5CB-B96F3F468F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3" y="1355"/>
              <a:ext cx="147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toll  booth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(aka link)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38" name="Line 51">
            <a:extLst>
              <a:ext uri="{FF2B5EF4-FFF2-40B4-BE49-F238E27FC236}">
                <a16:creationId xmlns:a16="http://schemas.microsoft.com/office/drawing/2014/main" id="{CFEC8BD7-A104-544E-81BD-EB48859B2D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83881" y="1679002"/>
            <a:ext cx="658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Line 53">
            <a:extLst>
              <a:ext uri="{FF2B5EF4-FFF2-40B4-BE49-F238E27FC236}">
                <a16:creationId xmlns:a16="http://schemas.microsoft.com/office/drawing/2014/main" id="{5D81F632-C42E-7F46-B3A6-E3822C140C8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376318" y="1677414"/>
            <a:ext cx="622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val 56">
            <a:extLst>
              <a:ext uri="{FF2B5EF4-FFF2-40B4-BE49-F238E27FC236}">
                <a16:creationId xmlns:a16="http://schemas.microsoft.com/office/drawing/2014/main" id="{71A8F2B0-A705-BB40-B880-82FE39A58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8043" y="1679002"/>
            <a:ext cx="74613" cy="7461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1" name="Oval 57">
            <a:extLst>
              <a:ext uri="{FF2B5EF4-FFF2-40B4-BE49-F238E27FC236}">
                <a16:creationId xmlns:a16="http://schemas.microsoft.com/office/drawing/2014/main" id="{524F089B-1FA8-1146-BBBE-36DECB41D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0443" y="1679002"/>
            <a:ext cx="74613" cy="7461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2" name="Oval 58">
            <a:extLst>
              <a:ext uri="{FF2B5EF4-FFF2-40B4-BE49-F238E27FC236}">
                <a16:creationId xmlns:a16="http://schemas.microsoft.com/office/drawing/2014/main" id="{CC5B0640-3D1B-084C-A930-6F9BBA4F8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4281" y="1679002"/>
            <a:ext cx="74613" cy="74613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43" name="Group 61">
            <a:extLst>
              <a:ext uri="{FF2B5EF4-FFF2-40B4-BE49-F238E27FC236}">
                <a16:creationId xmlns:a16="http://schemas.microsoft.com/office/drawing/2014/main" id="{CB01D88B-27F5-5647-8AFC-25FBA13C651E}"/>
              </a:ext>
            </a:extLst>
          </p:cNvPr>
          <p:cNvGrpSpPr>
            <a:grpSpLocks/>
          </p:cNvGrpSpPr>
          <p:nvPr/>
        </p:nvGrpSpPr>
        <p:grpSpPr bwMode="auto">
          <a:xfrm>
            <a:off x="3931443" y="1280539"/>
            <a:ext cx="458788" cy="777875"/>
            <a:chOff x="2365" y="1352"/>
            <a:chExt cx="1022" cy="1616"/>
          </a:xfrm>
        </p:grpSpPr>
        <p:pic>
          <p:nvPicPr>
            <p:cNvPr id="44" name="Picture 62">
              <a:extLst>
                <a:ext uri="{FF2B5EF4-FFF2-40B4-BE49-F238E27FC236}">
                  <a16:creationId xmlns:a16="http://schemas.microsoft.com/office/drawing/2014/main" id="{2521BC6C-BFAD-AF46-8C2F-BB6A2B12C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3" y="1352"/>
              <a:ext cx="1014" cy="1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Rectangle 63">
              <a:extLst>
                <a:ext uri="{FF2B5EF4-FFF2-40B4-BE49-F238E27FC236}">
                  <a16:creationId xmlns:a16="http://schemas.microsoft.com/office/drawing/2014/main" id="{1AC1258A-A5AB-CC4B-91E1-77A558529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" y="2129"/>
              <a:ext cx="367" cy="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46" name="Group 65">
            <a:extLst>
              <a:ext uri="{FF2B5EF4-FFF2-40B4-BE49-F238E27FC236}">
                <a16:creationId xmlns:a16="http://schemas.microsoft.com/office/drawing/2014/main" id="{05A19510-C48C-F947-9C95-9F7A3D3055AF}"/>
              </a:ext>
            </a:extLst>
          </p:cNvPr>
          <p:cNvGrpSpPr>
            <a:grpSpLocks/>
          </p:cNvGrpSpPr>
          <p:nvPr/>
        </p:nvGrpSpPr>
        <p:grpSpPr bwMode="auto">
          <a:xfrm>
            <a:off x="6854031" y="1309114"/>
            <a:ext cx="458788" cy="777875"/>
            <a:chOff x="2365" y="1352"/>
            <a:chExt cx="1022" cy="1616"/>
          </a:xfrm>
        </p:grpSpPr>
        <p:pic>
          <p:nvPicPr>
            <p:cNvPr id="47" name="Picture 66">
              <a:extLst>
                <a:ext uri="{FF2B5EF4-FFF2-40B4-BE49-F238E27FC236}">
                  <a16:creationId xmlns:a16="http://schemas.microsoft.com/office/drawing/2014/main" id="{F539DA4F-C554-D54B-9D36-5BF94E02E9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3" y="1352"/>
              <a:ext cx="1014" cy="1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Rectangle 67">
              <a:extLst>
                <a:ext uri="{FF2B5EF4-FFF2-40B4-BE49-F238E27FC236}">
                  <a16:creationId xmlns:a16="http://schemas.microsoft.com/office/drawing/2014/main" id="{F1E97A61-BADD-EA4E-9AF6-9F24A20DF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" y="2129"/>
              <a:ext cx="367" cy="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49" name="Line 68">
            <a:extLst>
              <a:ext uri="{FF2B5EF4-FFF2-40B4-BE49-F238E27FC236}">
                <a16:creationId xmlns:a16="http://schemas.microsoft.com/office/drawing/2014/main" id="{09207649-7747-E04F-84F0-159AAAF17088}"/>
              </a:ext>
            </a:extLst>
          </p:cNvPr>
          <p:cNvSpPr>
            <a:spLocks noChangeShapeType="1"/>
          </p:cNvSpPr>
          <p:nvPr/>
        </p:nvSpPr>
        <p:spPr bwMode="auto">
          <a:xfrm>
            <a:off x="6122193" y="1677414"/>
            <a:ext cx="866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ight Brace 49">
            <a:extLst>
              <a:ext uri="{FF2B5EF4-FFF2-40B4-BE49-F238E27FC236}">
                <a16:creationId xmlns:a16="http://schemas.microsoft.com/office/drawing/2014/main" id="{9A2E784B-3825-EA48-A706-36950E7815AA}"/>
              </a:ext>
            </a:extLst>
          </p:cNvPr>
          <p:cNvSpPr/>
          <p:nvPr/>
        </p:nvSpPr>
        <p:spPr>
          <a:xfrm rot="5400000">
            <a:off x="2614644" y="763777"/>
            <a:ext cx="107886" cy="252571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" name="Picture 2" descr="Icon Car Symbol - Free image on Pixabay">
            <a:extLst>
              <a:ext uri="{FF2B5EF4-FFF2-40B4-BE49-F238E27FC236}">
                <a16:creationId xmlns:a16="http://schemas.microsoft.com/office/drawing/2014/main" id="{D165B63F-B828-E74D-BC98-7880A9241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543" y="1391341"/>
            <a:ext cx="875228" cy="59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Icon Car Symbol - Free image on Pixabay">
            <a:extLst>
              <a:ext uri="{FF2B5EF4-FFF2-40B4-BE49-F238E27FC236}">
                <a16:creationId xmlns:a16="http://schemas.microsoft.com/office/drawing/2014/main" id="{0761F322-3712-964E-8FCE-994E52A14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164" y="1388802"/>
            <a:ext cx="875228" cy="59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Icon Car Symbol - Free image on Pixabay">
            <a:extLst>
              <a:ext uri="{FF2B5EF4-FFF2-40B4-BE49-F238E27FC236}">
                <a16:creationId xmlns:a16="http://schemas.microsoft.com/office/drawing/2014/main" id="{5ADA62AE-E69A-1B42-A91A-6D7F0B738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100" y="1389538"/>
            <a:ext cx="875228" cy="59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Line 68">
            <a:extLst>
              <a:ext uri="{FF2B5EF4-FFF2-40B4-BE49-F238E27FC236}">
                <a16:creationId xmlns:a16="http://schemas.microsoft.com/office/drawing/2014/main" id="{6B3DB616-2953-2245-B6FD-44CB696E2F57}"/>
              </a:ext>
            </a:extLst>
          </p:cNvPr>
          <p:cNvSpPr>
            <a:spLocks noChangeShapeType="1"/>
          </p:cNvSpPr>
          <p:nvPr/>
        </p:nvSpPr>
        <p:spPr bwMode="auto">
          <a:xfrm>
            <a:off x="8928893" y="1664714"/>
            <a:ext cx="866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5" name="Group 43">
            <a:extLst>
              <a:ext uri="{FF2B5EF4-FFF2-40B4-BE49-F238E27FC236}">
                <a16:creationId xmlns:a16="http://schemas.microsoft.com/office/drawing/2014/main" id="{AD98D210-8B44-BC4B-BB55-D9C305D9A8EF}"/>
              </a:ext>
            </a:extLst>
          </p:cNvPr>
          <p:cNvGrpSpPr>
            <a:grpSpLocks/>
          </p:cNvGrpSpPr>
          <p:nvPr/>
        </p:nvGrpSpPr>
        <p:grpSpPr bwMode="auto">
          <a:xfrm>
            <a:off x="9203531" y="1356739"/>
            <a:ext cx="2127250" cy="1031875"/>
            <a:chOff x="1190" y="938"/>
            <a:chExt cx="1340" cy="650"/>
          </a:xfrm>
        </p:grpSpPr>
        <p:sp>
          <p:nvSpPr>
            <p:cNvPr id="56" name="Rectangle 44">
              <a:extLst>
                <a:ext uri="{FF2B5EF4-FFF2-40B4-BE49-F238E27FC236}">
                  <a16:creationId xmlns:a16="http://schemas.microsoft.com/office/drawing/2014/main" id="{C976B470-4CCA-E04F-AB63-C0C9D5358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8" y="938"/>
              <a:ext cx="47" cy="4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57" name="Text Box 45">
              <a:extLst>
                <a:ext uri="{FF2B5EF4-FFF2-40B4-BE49-F238E27FC236}">
                  <a16:creationId xmlns:a16="http://schemas.microsoft.com/office/drawing/2014/main" id="{10CACC73-3E42-4C4B-B40A-F055DE27E5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0" y="1355"/>
              <a:ext cx="13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toll booth</a:t>
              </a:r>
            </a:p>
          </p:txBody>
        </p:sp>
      </p:grpSp>
      <p:grpSp>
        <p:nvGrpSpPr>
          <p:cNvPr id="58" name="Group 65">
            <a:extLst>
              <a:ext uri="{FF2B5EF4-FFF2-40B4-BE49-F238E27FC236}">
                <a16:creationId xmlns:a16="http://schemas.microsoft.com/office/drawing/2014/main" id="{9CCAA23B-821D-EC4E-873D-FE238A289978}"/>
              </a:ext>
            </a:extLst>
          </p:cNvPr>
          <p:cNvGrpSpPr>
            <a:grpSpLocks/>
          </p:cNvGrpSpPr>
          <p:nvPr/>
        </p:nvGrpSpPr>
        <p:grpSpPr bwMode="auto">
          <a:xfrm>
            <a:off x="9660731" y="1296414"/>
            <a:ext cx="458788" cy="777875"/>
            <a:chOff x="2365" y="1352"/>
            <a:chExt cx="1022" cy="1616"/>
          </a:xfrm>
        </p:grpSpPr>
        <p:pic>
          <p:nvPicPr>
            <p:cNvPr id="61" name="Picture 66">
              <a:extLst>
                <a:ext uri="{FF2B5EF4-FFF2-40B4-BE49-F238E27FC236}">
                  <a16:creationId xmlns:a16="http://schemas.microsoft.com/office/drawing/2014/main" id="{94B859A0-D13F-BA4F-924A-14098A58B6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3" y="1352"/>
              <a:ext cx="1014" cy="1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Rectangle 67">
              <a:extLst>
                <a:ext uri="{FF2B5EF4-FFF2-40B4-BE49-F238E27FC236}">
                  <a16:creationId xmlns:a16="http://schemas.microsoft.com/office/drawing/2014/main" id="{2DE93029-6EA6-D047-B25C-ABEC9DA24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" y="2129"/>
              <a:ext cx="367" cy="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65" name="Line 68">
            <a:extLst>
              <a:ext uri="{FF2B5EF4-FFF2-40B4-BE49-F238E27FC236}">
                <a16:creationId xmlns:a16="http://schemas.microsoft.com/office/drawing/2014/main" id="{B524C2FA-FE76-D04A-BA84-9E7D36987924}"/>
              </a:ext>
            </a:extLst>
          </p:cNvPr>
          <p:cNvSpPr>
            <a:spLocks noChangeShapeType="1"/>
          </p:cNvSpPr>
          <p:nvPr/>
        </p:nvSpPr>
        <p:spPr bwMode="auto">
          <a:xfrm>
            <a:off x="8928893" y="1664714"/>
            <a:ext cx="866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63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sz="4400" dirty="0">
                <a:ea typeface="ＭＳ Ｐゴシック" panose="020B0600070205080204" pitchFamily="34" charset="-128"/>
              </a:rPr>
              <a:t>Caravan analogy</a:t>
            </a:r>
            <a:endParaRPr lang="en-US" sz="4400" dirty="0"/>
          </a:p>
        </p:txBody>
      </p:sp>
      <p:grpSp>
        <p:nvGrpSpPr>
          <p:cNvPr id="62" name="Group 43">
            <a:extLst>
              <a:ext uri="{FF2B5EF4-FFF2-40B4-BE49-F238E27FC236}">
                <a16:creationId xmlns:a16="http://schemas.microsoft.com/office/drawing/2014/main" id="{A680721C-C41B-034D-A8A4-9579FCA6E54B}"/>
              </a:ext>
            </a:extLst>
          </p:cNvPr>
          <p:cNvGrpSpPr>
            <a:grpSpLocks/>
          </p:cNvGrpSpPr>
          <p:nvPr/>
        </p:nvGrpSpPr>
        <p:grpSpPr bwMode="auto">
          <a:xfrm>
            <a:off x="7158831" y="1420239"/>
            <a:ext cx="2127250" cy="1031875"/>
            <a:chOff x="1190" y="938"/>
            <a:chExt cx="1340" cy="650"/>
          </a:xfrm>
        </p:grpSpPr>
        <p:sp>
          <p:nvSpPr>
            <p:cNvPr id="118" name="Rectangle 44">
              <a:extLst>
                <a:ext uri="{FF2B5EF4-FFF2-40B4-BE49-F238E27FC236}">
                  <a16:creationId xmlns:a16="http://schemas.microsoft.com/office/drawing/2014/main" id="{0075AD55-9B7E-3845-84B9-5FC47820E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8" y="938"/>
              <a:ext cx="47" cy="4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19" name="Text Box 45">
              <a:extLst>
                <a:ext uri="{FF2B5EF4-FFF2-40B4-BE49-F238E27FC236}">
                  <a16:creationId xmlns:a16="http://schemas.microsoft.com/office/drawing/2014/main" id="{A5BF8F48-588A-9542-B2DC-B2F53BE28C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0" y="1355"/>
              <a:ext cx="134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toll booth</a:t>
              </a:r>
            </a:p>
          </p:txBody>
        </p:sp>
      </p:grpSp>
      <p:grpSp>
        <p:nvGrpSpPr>
          <p:cNvPr id="64" name="Group 46">
            <a:extLst>
              <a:ext uri="{FF2B5EF4-FFF2-40B4-BE49-F238E27FC236}">
                <a16:creationId xmlns:a16="http://schemas.microsoft.com/office/drawing/2014/main" id="{1E0845E3-4965-264F-85B3-251A72857D5C}"/>
              </a:ext>
            </a:extLst>
          </p:cNvPr>
          <p:cNvGrpSpPr>
            <a:grpSpLocks/>
          </p:cNvGrpSpPr>
          <p:nvPr/>
        </p:nvGrpSpPr>
        <p:grpSpPr bwMode="auto">
          <a:xfrm>
            <a:off x="4167981" y="1420240"/>
            <a:ext cx="2343150" cy="1370014"/>
            <a:chOff x="1103" y="938"/>
            <a:chExt cx="1476" cy="863"/>
          </a:xfrm>
        </p:grpSpPr>
        <p:sp>
          <p:nvSpPr>
            <p:cNvPr id="112" name="Rectangle 47">
              <a:extLst>
                <a:ext uri="{FF2B5EF4-FFF2-40B4-BE49-F238E27FC236}">
                  <a16:creationId xmlns:a16="http://schemas.microsoft.com/office/drawing/2014/main" id="{26085591-8185-6B44-97FE-F1C550916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8" y="938"/>
              <a:ext cx="47" cy="42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113" name="Text Box 48">
              <a:extLst>
                <a:ext uri="{FF2B5EF4-FFF2-40B4-BE49-F238E27FC236}">
                  <a16:creationId xmlns:a16="http://schemas.microsoft.com/office/drawing/2014/main" id="{538D52FE-8983-DE48-A549-A9D77BEDF1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3" y="1355"/>
              <a:ext cx="147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toll  booth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(aka router)</a:t>
              </a:r>
              <a:endPara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67" name="Text Box 50">
            <a:extLst>
              <a:ext uri="{FF2B5EF4-FFF2-40B4-BE49-F238E27FC236}">
                <a16:creationId xmlns:a16="http://schemas.microsoft.com/office/drawing/2014/main" id="{6DCA78D0-71A5-3D48-8C60-11F6F7514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9031" y="2079052"/>
            <a:ext cx="21165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ten-car caravan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(aka 10-bit packet)</a:t>
            </a:r>
          </a:p>
        </p:txBody>
      </p:sp>
      <p:sp>
        <p:nvSpPr>
          <p:cNvPr id="68" name="Line 51">
            <a:extLst>
              <a:ext uri="{FF2B5EF4-FFF2-40B4-BE49-F238E27FC236}">
                <a16:creationId xmlns:a16="http://schemas.microsoft.com/office/drawing/2014/main" id="{031381B0-A607-BB42-A9DA-33BCE08F52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45881" y="1729802"/>
            <a:ext cx="658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 Box 52">
            <a:extLst>
              <a:ext uri="{FF2B5EF4-FFF2-40B4-BE49-F238E27FC236}">
                <a16:creationId xmlns:a16="http://schemas.microsoft.com/office/drawing/2014/main" id="{1547177C-C201-3046-8515-06AE257E4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4693" y="1529777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100 km</a:t>
            </a:r>
          </a:p>
        </p:txBody>
      </p:sp>
      <p:sp>
        <p:nvSpPr>
          <p:cNvPr id="71" name="Line 53">
            <a:extLst>
              <a:ext uri="{FF2B5EF4-FFF2-40B4-BE49-F238E27FC236}">
                <a16:creationId xmlns:a16="http://schemas.microsoft.com/office/drawing/2014/main" id="{E0D9E0AD-E82D-CF4F-8D2E-4728AAE3944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138318" y="1728214"/>
            <a:ext cx="622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 Box 54">
            <a:extLst>
              <a:ext uri="{FF2B5EF4-FFF2-40B4-BE49-F238E27FC236}">
                <a16:creationId xmlns:a16="http://schemas.microsoft.com/office/drawing/2014/main" id="{9CD8914C-2542-8F4E-AF73-59E7EC661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0618" y="1529777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100 km</a:t>
            </a:r>
          </a:p>
        </p:txBody>
      </p:sp>
      <p:sp>
        <p:nvSpPr>
          <p:cNvPr id="73" name="Line 55">
            <a:extLst>
              <a:ext uri="{FF2B5EF4-FFF2-40B4-BE49-F238E27FC236}">
                <a16:creationId xmlns:a16="http://schemas.microsoft.com/office/drawing/2014/main" id="{169E470E-C0E6-F24E-B1E7-18A05B9767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70045" y="1728214"/>
            <a:ext cx="46955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Oval 56">
            <a:extLst>
              <a:ext uri="{FF2B5EF4-FFF2-40B4-BE49-F238E27FC236}">
                <a16:creationId xmlns:a16="http://schemas.microsoft.com/office/drawing/2014/main" id="{F868A4D3-B48D-C848-B37D-F3B07B765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0043" y="1729802"/>
            <a:ext cx="74613" cy="7461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5" name="Oval 57">
            <a:extLst>
              <a:ext uri="{FF2B5EF4-FFF2-40B4-BE49-F238E27FC236}">
                <a16:creationId xmlns:a16="http://schemas.microsoft.com/office/drawing/2014/main" id="{56EAFA29-975D-474A-97BF-AFC41E8AC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2443" y="1729802"/>
            <a:ext cx="74613" cy="7461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6" name="Oval 58">
            <a:extLst>
              <a:ext uri="{FF2B5EF4-FFF2-40B4-BE49-F238E27FC236}">
                <a16:creationId xmlns:a16="http://schemas.microsoft.com/office/drawing/2014/main" id="{0E771CCE-C6A6-1E4D-A15A-E66651C3A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6281" y="1729802"/>
            <a:ext cx="74613" cy="7461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8" name="Picture 59" descr="MCj03985170000[1]">
            <a:extLst>
              <a:ext uri="{FF2B5EF4-FFF2-40B4-BE49-F238E27FC236}">
                <a16:creationId xmlns:a16="http://schemas.microsoft.com/office/drawing/2014/main" id="{9CEB139B-515D-B54C-9C5C-AEB0E8CB6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74231" y="1640902"/>
            <a:ext cx="7493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60" descr="MCj03985170000[1]">
            <a:extLst>
              <a:ext uri="{FF2B5EF4-FFF2-40B4-BE49-F238E27FC236}">
                <a16:creationId xmlns:a16="http://schemas.microsoft.com/office/drawing/2014/main" id="{6ACBF8D8-9A26-364E-A17B-BFCD2AA9A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07406" y="1636139"/>
            <a:ext cx="7493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" name="Group 61">
            <a:extLst>
              <a:ext uri="{FF2B5EF4-FFF2-40B4-BE49-F238E27FC236}">
                <a16:creationId xmlns:a16="http://schemas.microsoft.com/office/drawing/2014/main" id="{A95B855D-1C6D-414B-9F22-7729104A5F20}"/>
              </a:ext>
            </a:extLst>
          </p:cNvPr>
          <p:cNvGrpSpPr>
            <a:grpSpLocks/>
          </p:cNvGrpSpPr>
          <p:nvPr/>
        </p:nvGrpSpPr>
        <p:grpSpPr bwMode="auto">
          <a:xfrm>
            <a:off x="4693443" y="1331339"/>
            <a:ext cx="458788" cy="777875"/>
            <a:chOff x="2365" y="1352"/>
            <a:chExt cx="1022" cy="1616"/>
          </a:xfrm>
        </p:grpSpPr>
        <p:pic>
          <p:nvPicPr>
            <p:cNvPr id="110" name="Picture 62">
              <a:extLst>
                <a:ext uri="{FF2B5EF4-FFF2-40B4-BE49-F238E27FC236}">
                  <a16:creationId xmlns:a16="http://schemas.microsoft.com/office/drawing/2014/main" id="{EB674B22-7E46-2C44-AF9F-1E555966BB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3" y="1352"/>
              <a:ext cx="1014" cy="1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1" name="Rectangle 63">
              <a:extLst>
                <a:ext uri="{FF2B5EF4-FFF2-40B4-BE49-F238E27FC236}">
                  <a16:creationId xmlns:a16="http://schemas.microsoft.com/office/drawing/2014/main" id="{F01353DF-CFF9-1647-A044-1F49D6785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" y="2129"/>
              <a:ext cx="367" cy="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</p:grpSp>
      <p:pic>
        <p:nvPicPr>
          <p:cNvPr id="105" name="Picture 64" descr="MCj03985170000[1]">
            <a:extLst>
              <a:ext uri="{FF2B5EF4-FFF2-40B4-BE49-F238E27FC236}">
                <a16:creationId xmlns:a16="http://schemas.microsoft.com/office/drawing/2014/main" id="{2A0D7193-16A0-CF44-BE21-F6AC69F7B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37818" y="1661539"/>
            <a:ext cx="7493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6" name="Group 65">
            <a:extLst>
              <a:ext uri="{FF2B5EF4-FFF2-40B4-BE49-F238E27FC236}">
                <a16:creationId xmlns:a16="http://schemas.microsoft.com/office/drawing/2014/main" id="{164B693F-1E0D-484C-BAAB-59C095BE0057}"/>
              </a:ext>
            </a:extLst>
          </p:cNvPr>
          <p:cNvGrpSpPr>
            <a:grpSpLocks/>
          </p:cNvGrpSpPr>
          <p:nvPr/>
        </p:nvGrpSpPr>
        <p:grpSpPr bwMode="auto">
          <a:xfrm>
            <a:off x="7616031" y="1359914"/>
            <a:ext cx="458788" cy="777875"/>
            <a:chOff x="2365" y="1352"/>
            <a:chExt cx="1022" cy="1616"/>
          </a:xfrm>
        </p:grpSpPr>
        <p:pic>
          <p:nvPicPr>
            <p:cNvPr id="108" name="Picture 66">
              <a:extLst>
                <a:ext uri="{FF2B5EF4-FFF2-40B4-BE49-F238E27FC236}">
                  <a16:creationId xmlns:a16="http://schemas.microsoft.com/office/drawing/2014/main" id="{3F538F10-B988-2C46-8412-F651183076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3" y="1352"/>
              <a:ext cx="1014" cy="1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9" name="Rectangle 67">
              <a:extLst>
                <a:ext uri="{FF2B5EF4-FFF2-40B4-BE49-F238E27FC236}">
                  <a16:creationId xmlns:a16="http://schemas.microsoft.com/office/drawing/2014/main" id="{DDC87F5E-7874-804E-8DFC-06A9845A6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" y="2129"/>
              <a:ext cx="367" cy="2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107" name="Line 68">
            <a:extLst>
              <a:ext uri="{FF2B5EF4-FFF2-40B4-BE49-F238E27FC236}">
                <a16:creationId xmlns:a16="http://schemas.microsoft.com/office/drawing/2014/main" id="{0CAD04D0-792F-5E49-A514-B73659DD91F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4193" y="1728214"/>
            <a:ext cx="866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7551CFE6-10AE-1342-89E5-DB20C72CDEB2}"/>
              </a:ext>
            </a:extLst>
          </p:cNvPr>
          <p:cNvSpPr/>
          <p:nvPr/>
        </p:nvSpPr>
        <p:spPr>
          <a:xfrm rot="5400000">
            <a:off x="3376644" y="814577"/>
            <a:ext cx="107886" cy="252571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id="{E0A20531-724F-544A-A148-70EAC3D3CAB0}"/>
              </a:ext>
            </a:extLst>
          </p:cNvPr>
          <p:cNvSpPr txBox="1">
            <a:spLocks noChangeArrowheads="1"/>
          </p:cNvSpPr>
          <p:nvPr/>
        </p:nvSpPr>
        <p:spPr>
          <a:xfrm>
            <a:off x="825267" y="3347774"/>
            <a:ext cx="10515600" cy="1655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suppose cars now “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propagate” at 1000 km/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hr</a:t>
            </a:r>
            <a:endParaRPr kumimoji="0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and suppose toll booth now takes one min to service a car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Q: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Will cars arrive to 2nd booth before all cars serviced at first booth?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" name="Rectangle 4">
            <a:extLst>
              <a:ext uri="{FF2B5EF4-FFF2-40B4-BE49-F238E27FC236}">
                <a16:creationId xmlns:a16="http://schemas.microsoft.com/office/drawing/2014/main" id="{17691AC2-D326-384F-9424-A457AB12E339}"/>
              </a:ext>
            </a:extLst>
          </p:cNvPr>
          <p:cNvSpPr txBox="1">
            <a:spLocks noChangeArrowheads="1"/>
          </p:cNvSpPr>
          <p:nvPr/>
        </p:nvSpPr>
        <p:spPr>
          <a:xfrm>
            <a:off x="1127510" y="4881442"/>
            <a:ext cx="10649258" cy="1467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2800" b="0" i="1" u="sng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A: Yes!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 after 7 min, first car arrives at second booth; three cars still at first booth</a:t>
            </a:r>
          </a:p>
        </p:txBody>
      </p:sp>
    </p:spTree>
    <p:extLst>
      <p:ext uri="{BB962C8B-B14F-4D97-AF65-F5344CB8AC3E}">
        <p14:creationId xmlns:p14="http://schemas.microsoft.com/office/powerpoint/2010/main" val="450158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dirty="0">
                <a:ea typeface="ＭＳ Ｐゴシック" panose="020B0600070205080204" pitchFamily="34" charset="-128"/>
              </a:rPr>
              <a:t>Packet q</a:t>
            </a:r>
            <a:r>
              <a:rPr lang="en-US" sz="4400" dirty="0">
                <a:ea typeface="ＭＳ Ｐゴシック" panose="020B0600070205080204" pitchFamily="34" charset="-128"/>
              </a:rPr>
              <a:t>ueueing delay (revisited)</a:t>
            </a:r>
            <a:endParaRPr lang="en-US" sz="4400" dirty="0"/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98FB6AB4-1235-1542-AA41-4826D9F4BEA2}"/>
              </a:ext>
            </a:extLst>
          </p:cNvPr>
          <p:cNvSpPr txBox="1">
            <a:spLocks noChangeArrowheads="1"/>
          </p:cNvSpPr>
          <p:nvPr/>
        </p:nvSpPr>
        <p:spPr>
          <a:xfrm>
            <a:off x="919843" y="1385661"/>
            <a:ext cx="5655128" cy="1781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indent="-230188"/>
            <a:r>
              <a:rPr lang="en-US" altLang="en-US" sz="2400" i="1" dirty="0">
                <a:solidFill>
                  <a:prstClr val="black"/>
                </a:solidFill>
                <a:ea typeface="ＭＳ Ｐゴシック" panose="020B0600070205080204" pitchFamily="34" charset="-128"/>
              </a:rPr>
              <a:t>a: </a:t>
            </a:r>
            <a:r>
              <a:rPr lang="en-US" altLang="en-US" sz="2400" dirty="0">
                <a:solidFill>
                  <a:prstClr val="black"/>
                </a:solidFill>
                <a:ea typeface="ＭＳ Ｐゴシック" panose="020B0600070205080204" pitchFamily="34" charset="-128"/>
              </a:rPr>
              <a:t>average packet arrival rate</a:t>
            </a:r>
          </a:p>
          <a:p>
            <a:pPr marL="230188" indent="-230188"/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L: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packet length (bits)</a:t>
            </a:r>
          </a:p>
          <a:p>
            <a:pPr marL="231775" lvl="0" indent="-231775"/>
            <a:r>
              <a:rPr lang="en-US" altLang="en-US" sz="2400" i="1" dirty="0">
                <a:solidFill>
                  <a:prstClr val="black"/>
                </a:solidFill>
                <a:ea typeface="ＭＳ Ｐゴシック" panose="020B0600070205080204" pitchFamily="34" charset="-128"/>
              </a:rPr>
              <a:t>R:</a:t>
            </a:r>
            <a:r>
              <a:rPr lang="en-US" altLang="en-US" sz="2400" dirty="0">
                <a:solidFill>
                  <a:prstClr val="black"/>
                </a:solidFill>
                <a:ea typeface="ＭＳ Ｐゴシック" panose="020B0600070205080204" pitchFamily="34" charset="-128"/>
              </a:rPr>
              <a:t> link bandwidth (bit transmission rate)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6" name="Rectangle 62">
            <a:extLst>
              <a:ext uri="{FF2B5EF4-FFF2-40B4-BE49-F238E27FC236}">
                <a16:creationId xmlns:a16="http://schemas.microsoft.com/office/drawing/2014/main" id="{A8C042B3-2BC8-9D42-8821-9A5ACDA9F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543" y="4263423"/>
            <a:ext cx="5975117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23177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La/R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~ 0: avg. queueing delay small</a:t>
            </a:r>
          </a:p>
          <a:p>
            <a:pPr marL="231775" marR="0" lvl="0" indent="-2317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La/R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-&gt; 1: avg. queueing delay large</a:t>
            </a:r>
          </a:p>
          <a:p>
            <a:pPr marL="231775" marR="0" lvl="0" indent="-231775" algn="l" defTabSz="914400" rtl="0" eaLnBrk="1" fontAlgn="auto" latinLnBrk="0" hangingPunct="1">
              <a:lnSpc>
                <a:spcPct val="85000"/>
              </a:lnSpc>
              <a:spcBef>
                <a:spcPct val="20000"/>
              </a:spcBef>
              <a:spcAft>
                <a:spcPts val="0"/>
              </a:spcAft>
              <a:buClr>
                <a:srgbClr val="000099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La/R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&gt; 1: more “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work” arriving  is more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than can be serviced -  average delay infinite!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960A8A-B0F3-FD4C-B50A-E891A58C0AC4}"/>
              </a:ext>
            </a:extLst>
          </p:cNvPr>
          <p:cNvGrpSpPr/>
          <p:nvPr/>
        </p:nvGrpSpPr>
        <p:grpSpPr>
          <a:xfrm>
            <a:off x="8407167" y="4367394"/>
            <a:ext cx="2782888" cy="2261260"/>
            <a:chOff x="8407167" y="4367394"/>
            <a:chExt cx="2782888" cy="2261260"/>
          </a:xfrm>
        </p:grpSpPr>
        <p:pic>
          <p:nvPicPr>
            <p:cNvPr id="38" name="Picture 13">
              <a:extLst>
                <a:ext uri="{FF2B5EF4-FFF2-40B4-BE49-F238E27FC236}">
                  <a16:creationId xmlns:a16="http://schemas.microsoft.com/office/drawing/2014/main" id="{B1A5FAD0-089C-3344-A046-DF1A7F274F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43830" y="5047839"/>
              <a:ext cx="1546225" cy="1239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14">
              <a:extLst>
                <a:ext uri="{FF2B5EF4-FFF2-40B4-BE49-F238E27FC236}">
                  <a16:creationId xmlns:a16="http://schemas.microsoft.com/office/drawing/2014/main" id="{15A78139-2E6F-1241-B632-699E1D3917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7167" y="4471879"/>
              <a:ext cx="1481138" cy="111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 Box 15">
              <a:extLst>
                <a:ext uri="{FF2B5EF4-FFF2-40B4-BE49-F238E27FC236}">
                  <a16:creationId xmlns:a16="http://schemas.microsoft.com/office/drawing/2014/main" id="{2773BEED-18F1-E045-9842-B0961DCCE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49087" y="4367394"/>
              <a:ext cx="95410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La/R 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~ 0</a:t>
              </a:r>
            </a:p>
          </p:txBody>
        </p:sp>
        <p:sp>
          <p:nvSpPr>
            <p:cNvPr id="41" name="Text Box 16">
              <a:extLst>
                <a:ext uri="{FF2B5EF4-FFF2-40B4-BE49-F238E27FC236}">
                  <a16:creationId xmlns:a16="http://schemas.microsoft.com/office/drawing/2014/main" id="{1431E193-344C-D942-A74A-5CEEDF81F3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43830" y="6259322"/>
              <a:ext cx="102463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La/R -&gt; 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4CBB938-955C-5845-9EF9-984B02536D24}"/>
              </a:ext>
            </a:extLst>
          </p:cNvPr>
          <p:cNvGrpSpPr/>
          <p:nvPr/>
        </p:nvGrpSpPr>
        <p:grpSpPr>
          <a:xfrm>
            <a:off x="8001634" y="1103085"/>
            <a:ext cx="3246937" cy="2992869"/>
            <a:chOff x="7232377" y="708301"/>
            <a:chExt cx="3769920" cy="3402168"/>
          </a:xfrm>
        </p:grpSpPr>
        <p:sp>
          <p:nvSpPr>
            <p:cNvPr id="43" name="Rectangle 61">
              <a:extLst>
                <a:ext uri="{FF2B5EF4-FFF2-40B4-BE49-F238E27FC236}">
                  <a16:creationId xmlns:a16="http://schemas.microsoft.com/office/drawing/2014/main" id="{73B85C70-6AD3-A74E-B899-2CAB2E6D8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81311" y="3605438"/>
              <a:ext cx="2911022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342900" marR="0" lvl="0" indent="-34290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/>
                </a:buClr>
                <a:buSzPct val="85000"/>
                <a:buFont typeface="Wingdings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traffic intensity = </a:t>
              </a:r>
              <a:r>
                <a:rPr kumimoji="0" lang="en-US" alt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La/R</a:t>
              </a:r>
            </a:p>
          </p:txBody>
        </p:sp>
        <p:sp>
          <p:nvSpPr>
            <p:cNvPr id="44" name="Rectangle 61">
              <a:extLst>
                <a:ext uri="{FF2B5EF4-FFF2-40B4-BE49-F238E27FC236}">
                  <a16:creationId xmlns:a16="http://schemas.microsoft.com/office/drawing/2014/main" id="{D565FA6F-EE7F-1947-B171-B184CC6468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6114777" y="2075824"/>
              <a:ext cx="2740025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342900" marR="0" lvl="0" indent="-34290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/>
                </a:buClr>
                <a:buSzPct val="85000"/>
                <a:buFont typeface="Wingdings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average  queueing delay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A0ADD9BD-AAA5-0A4C-A989-80C8555AF5C9}"/>
                </a:ext>
              </a:extLst>
            </p:cNvPr>
            <p:cNvCxnSpPr/>
            <p:nvPr/>
          </p:nvCxnSpPr>
          <p:spPr>
            <a:xfrm>
              <a:off x="7616120" y="3540100"/>
              <a:ext cx="338617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92D706D-5B93-BF40-B02A-097828633F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01372" y="1041103"/>
              <a:ext cx="0" cy="25059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0D82080-1EB0-1D48-9322-5FD97E7CB228}"/>
                </a:ext>
              </a:extLst>
            </p:cNvPr>
            <p:cNvSpPr/>
            <p:nvPr/>
          </p:nvSpPr>
          <p:spPr>
            <a:xfrm>
              <a:off x="7616120" y="708301"/>
              <a:ext cx="2743200" cy="2816942"/>
            </a:xfrm>
            <a:custGeom>
              <a:avLst/>
              <a:gdLst>
                <a:gd name="connsiteX0" fmla="*/ 0 w 2743200"/>
                <a:gd name="connsiteY0" fmla="*/ 2816942 h 2824866"/>
                <a:gd name="connsiteX1" fmla="*/ 663677 w 2743200"/>
                <a:gd name="connsiteY1" fmla="*/ 2802193 h 2824866"/>
                <a:gd name="connsiteX2" fmla="*/ 1976284 w 2743200"/>
                <a:gd name="connsiteY2" fmla="*/ 2625212 h 2824866"/>
                <a:gd name="connsiteX3" fmla="*/ 2551471 w 2743200"/>
                <a:gd name="connsiteY3" fmla="*/ 1946787 h 2824866"/>
                <a:gd name="connsiteX4" fmla="*/ 2743200 w 2743200"/>
                <a:gd name="connsiteY4" fmla="*/ 0 h 2824866"/>
                <a:gd name="connsiteX0" fmla="*/ 0 w 2743200"/>
                <a:gd name="connsiteY0" fmla="*/ 2816942 h 2821238"/>
                <a:gd name="connsiteX1" fmla="*/ 663677 w 2743200"/>
                <a:gd name="connsiteY1" fmla="*/ 2802193 h 2821238"/>
                <a:gd name="connsiteX2" fmla="*/ 1976284 w 2743200"/>
                <a:gd name="connsiteY2" fmla="*/ 2625212 h 2821238"/>
                <a:gd name="connsiteX3" fmla="*/ 2551471 w 2743200"/>
                <a:gd name="connsiteY3" fmla="*/ 1946787 h 2821238"/>
                <a:gd name="connsiteX4" fmla="*/ 2743200 w 2743200"/>
                <a:gd name="connsiteY4" fmla="*/ 0 h 2821238"/>
                <a:gd name="connsiteX0" fmla="*/ 0 w 2743200"/>
                <a:gd name="connsiteY0" fmla="*/ 2816942 h 2816942"/>
                <a:gd name="connsiteX1" fmla="*/ 663677 w 2743200"/>
                <a:gd name="connsiteY1" fmla="*/ 2802193 h 2816942"/>
                <a:gd name="connsiteX2" fmla="*/ 1976284 w 2743200"/>
                <a:gd name="connsiteY2" fmla="*/ 2625212 h 2816942"/>
                <a:gd name="connsiteX3" fmla="*/ 2551471 w 2743200"/>
                <a:gd name="connsiteY3" fmla="*/ 1946787 h 2816942"/>
                <a:gd name="connsiteX4" fmla="*/ 2743200 w 2743200"/>
                <a:gd name="connsiteY4" fmla="*/ 0 h 2816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200" h="2816942">
                  <a:moveTo>
                    <a:pt x="0" y="2816942"/>
                  </a:moveTo>
                  <a:cubicBezTo>
                    <a:pt x="363998" y="2816020"/>
                    <a:pt x="477171" y="2811923"/>
                    <a:pt x="663677" y="2802193"/>
                  </a:cubicBezTo>
                  <a:cubicBezTo>
                    <a:pt x="850183" y="2792463"/>
                    <a:pt x="1661652" y="2767780"/>
                    <a:pt x="1976284" y="2625212"/>
                  </a:cubicBezTo>
                  <a:cubicBezTo>
                    <a:pt x="2290916" y="2482644"/>
                    <a:pt x="2423652" y="2384322"/>
                    <a:pt x="2551471" y="1946787"/>
                  </a:cubicBezTo>
                  <a:cubicBezTo>
                    <a:pt x="2679290" y="1509252"/>
                    <a:pt x="2711245" y="754626"/>
                    <a:pt x="2743200" y="0"/>
                  </a:cubicBezTo>
                </a:path>
              </a:pathLst>
            </a:cu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D56710D-BCD1-D24F-A4F9-77096E20A7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42559" y="1034169"/>
              <a:ext cx="0" cy="250593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61">
              <a:extLst>
                <a:ext uri="{FF2B5EF4-FFF2-40B4-BE49-F238E27FC236}">
                  <a16:creationId xmlns:a16="http://schemas.microsoft.com/office/drawing/2014/main" id="{0FBDF69D-B808-184B-8874-313F4C390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4306" y="3605644"/>
              <a:ext cx="509587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342900" marR="0" lvl="0" indent="-34290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/>
                </a:buClr>
                <a:buSzPct val="85000"/>
                <a:buFont typeface="Wingdings" pitchFamily="2" charset="2"/>
                <a:buNone/>
                <a:tabLst/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1</a:t>
              </a:r>
              <a:endParaRPr kumimoji="0" lang="en-US" alt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68DE26F-E1EB-6340-A73C-A69AEE44E1A3}"/>
              </a:ext>
            </a:extLst>
          </p:cNvPr>
          <p:cNvGrpSpPr/>
          <p:nvPr/>
        </p:nvGrpSpPr>
        <p:grpSpPr>
          <a:xfrm>
            <a:off x="1199878" y="3314700"/>
            <a:ext cx="3457968" cy="523220"/>
            <a:chOff x="1211074" y="3275230"/>
            <a:chExt cx="3457968" cy="52322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D8FA4E1-6E52-6E45-BE14-7A8BD35AF254}"/>
                </a:ext>
              </a:extLst>
            </p:cNvPr>
            <p:cNvSpPr txBox="1"/>
            <p:nvPr/>
          </p:nvSpPr>
          <p:spPr>
            <a:xfrm>
              <a:off x="2188876" y="3327958"/>
              <a:ext cx="24801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service rate of bits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01B4976-C8AE-174D-9311-91F8A265BA23}"/>
                </a:ext>
              </a:extLst>
            </p:cNvPr>
            <p:cNvSpPr txBox="1"/>
            <p:nvPr/>
          </p:nvSpPr>
          <p:spPr>
            <a:xfrm>
              <a:off x="1211074" y="3275230"/>
              <a:ext cx="3802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/>
                <a:t>R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721EE9D-CD4D-004A-84CA-31C281B024A8}"/>
              </a:ext>
            </a:extLst>
          </p:cNvPr>
          <p:cNvGrpSpPr/>
          <p:nvPr/>
        </p:nvGrpSpPr>
        <p:grpSpPr>
          <a:xfrm>
            <a:off x="1066278" y="2847705"/>
            <a:ext cx="3490678" cy="523220"/>
            <a:chOff x="1066278" y="2873829"/>
            <a:chExt cx="3490678" cy="52322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F034B6D-9F3F-EF42-917A-B59F6EAB30BB}"/>
                </a:ext>
              </a:extLst>
            </p:cNvPr>
            <p:cNvSpPr txBox="1"/>
            <p:nvPr/>
          </p:nvSpPr>
          <p:spPr>
            <a:xfrm>
              <a:off x="2169123" y="2910251"/>
              <a:ext cx="23878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arrival rate of bits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C0CBFD6-32CD-E94E-9190-978FFA7B0691}"/>
                </a:ext>
              </a:extLst>
            </p:cNvPr>
            <p:cNvGrpSpPr/>
            <p:nvPr/>
          </p:nvGrpSpPr>
          <p:grpSpPr>
            <a:xfrm>
              <a:off x="1066278" y="2873829"/>
              <a:ext cx="681588" cy="523220"/>
              <a:chOff x="1066278" y="2873829"/>
              <a:chExt cx="681588" cy="52322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845216-48CA-8A4D-BC7A-8DFDC99E6171}"/>
                  </a:ext>
                </a:extLst>
              </p:cNvPr>
              <p:cNvSpPr txBox="1"/>
              <p:nvPr/>
            </p:nvSpPr>
            <p:spPr>
              <a:xfrm>
                <a:off x="1066278" y="2873829"/>
                <a:ext cx="33534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/>
                  <a:t>L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A53F0E9-8E80-A943-9832-323BDA97F5BF}"/>
                  </a:ext>
                </a:extLst>
              </p:cNvPr>
              <p:cNvSpPr txBox="1"/>
              <p:nvPr/>
            </p:nvSpPr>
            <p:spPr>
              <a:xfrm>
                <a:off x="1378854" y="2873829"/>
                <a:ext cx="3690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/>
                  <a:t>a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3B9835-FBCA-2945-B2FE-6A65F179414A}"/>
                  </a:ext>
                </a:extLst>
              </p:cNvPr>
              <p:cNvSpPr txBox="1"/>
              <p:nvPr/>
            </p:nvSpPr>
            <p:spPr>
              <a:xfrm>
                <a:off x="1278923" y="2909664"/>
                <a:ext cx="2423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.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8A52679-E3D0-7A40-AFD1-ED1F5DDCFEFF}"/>
              </a:ext>
            </a:extLst>
          </p:cNvPr>
          <p:cNvGrpSpPr/>
          <p:nvPr/>
        </p:nvGrpSpPr>
        <p:grpSpPr>
          <a:xfrm>
            <a:off x="1204684" y="2981937"/>
            <a:ext cx="3323775" cy="584775"/>
            <a:chOff x="1204684" y="2981937"/>
            <a:chExt cx="3323775" cy="58477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4B20A77-13F3-3949-9616-C4379DD39AC0}"/>
                </a:ext>
              </a:extLst>
            </p:cNvPr>
            <p:cNvCxnSpPr>
              <a:cxnSpLocks/>
            </p:cNvCxnSpPr>
            <p:nvPr/>
          </p:nvCxnSpPr>
          <p:spPr>
            <a:xfrm>
              <a:off x="2300167" y="3338737"/>
              <a:ext cx="222829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BD9D88F-A0EC-DA4A-90D7-298338304867}"/>
                </a:ext>
              </a:extLst>
            </p:cNvPr>
            <p:cNvCxnSpPr>
              <a:cxnSpLocks/>
            </p:cNvCxnSpPr>
            <p:nvPr/>
          </p:nvCxnSpPr>
          <p:spPr>
            <a:xfrm>
              <a:off x="1204684" y="3342018"/>
              <a:ext cx="34834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5C3780-9436-0E4E-AA3C-69E9505009EA}"/>
                </a:ext>
              </a:extLst>
            </p:cNvPr>
            <p:cNvSpPr txBox="1"/>
            <p:nvPr/>
          </p:nvSpPr>
          <p:spPr>
            <a:xfrm>
              <a:off x="1687802" y="2981937"/>
              <a:ext cx="6386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i="1" dirty="0"/>
                <a:t>: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214578D-0F9A-7D4F-B8DE-DB101BD0AEFD}"/>
              </a:ext>
            </a:extLst>
          </p:cNvPr>
          <p:cNvSpPr txBox="1"/>
          <p:nvPr/>
        </p:nvSpPr>
        <p:spPr>
          <a:xfrm>
            <a:off x="5025350" y="2902857"/>
            <a:ext cx="15826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i="1" dirty="0">
                <a:solidFill>
                  <a:srgbClr val="0000A3"/>
                </a:solidFill>
              </a:rPr>
              <a:t>“traffic </a:t>
            </a:r>
          </a:p>
          <a:p>
            <a:pPr algn="ctr"/>
            <a:r>
              <a:rPr lang="en-US" sz="2800" i="1" dirty="0">
                <a:solidFill>
                  <a:srgbClr val="0000A3"/>
                </a:solidFill>
              </a:rPr>
              <a:t>intensity”</a:t>
            </a:r>
          </a:p>
        </p:txBody>
      </p:sp>
    </p:spTree>
    <p:extLst>
      <p:ext uri="{BB962C8B-B14F-4D97-AF65-F5344CB8AC3E}">
        <p14:creationId xmlns:p14="http://schemas.microsoft.com/office/powerpoint/2010/main" val="399996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ine 38">
            <a:extLst>
              <a:ext uri="{FF2B5EF4-FFF2-40B4-BE49-F238E27FC236}">
                <a16:creationId xmlns:a16="http://schemas.microsoft.com/office/drawing/2014/main" id="{54E266FC-2C53-E845-810D-72800D812F6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1406" y="5366286"/>
            <a:ext cx="469144" cy="31549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Line 105">
            <a:extLst>
              <a:ext uri="{FF2B5EF4-FFF2-40B4-BE49-F238E27FC236}">
                <a16:creationId xmlns:a16="http://schemas.microsoft.com/office/drawing/2014/main" id="{BF1773B1-5019-2B4A-BE6A-B8195D8981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91311" y="5467468"/>
            <a:ext cx="639909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349EA779-C782-D646-A376-27962D2DE8E5}"/>
              </a:ext>
            </a:extLst>
          </p:cNvPr>
          <p:cNvGrpSpPr/>
          <p:nvPr/>
        </p:nvGrpSpPr>
        <p:grpSpPr>
          <a:xfrm>
            <a:off x="3109054" y="5514269"/>
            <a:ext cx="860625" cy="398511"/>
            <a:chOff x="7493876" y="2774731"/>
            <a:chExt cx="1481958" cy="894622"/>
          </a:xfrm>
        </p:grpSpPr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051DA911-6679-5545-AC55-97B68D0A5904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1B387723-AD5A-6B40-86DC-4E06378B6C31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EAEAA504-561F-934C-865A-D764D9D4B585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B39429AE-64BE-C648-B108-3B471FFD1A34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109B151A-13E2-DE44-ACE5-AC68DBD136E0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EF70FD4D-FD10-ED44-BB61-DD85162EEA34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F03C20EC-4A97-134D-9A10-FFE3DDFF03F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" name="Line 106">
            <a:extLst>
              <a:ext uri="{FF2B5EF4-FFF2-40B4-BE49-F238E27FC236}">
                <a16:creationId xmlns:a16="http://schemas.microsoft.com/office/drawing/2014/main" id="{254FEBFF-881B-E94A-B5B4-5A077C547A5D}"/>
              </a:ext>
            </a:extLst>
          </p:cNvPr>
          <p:cNvSpPr>
            <a:spLocks noChangeShapeType="1"/>
          </p:cNvSpPr>
          <p:nvPr/>
        </p:nvSpPr>
        <p:spPr bwMode="auto">
          <a:xfrm>
            <a:off x="4626350" y="5451593"/>
            <a:ext cx="677550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Line 108">
            <a:extLst>
              <a:ext uri="{FF2B5EF4-FFF2-40B4-BE49-F238E27FC236}">
                <a16:creationId xmlns:a16="http://schemas.microsoft.com/office/drawing/2014/main" id="{524659AB-C458-864A-B318-E8190017E7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88223" y="5062655"/>
            <a:ext cx="661222" cy="2730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Line 291">
            <a:extLst>
              <a:ext uri="{FF2B5EF4-FFF2-40B4-BE49-F238E27FC236}">
                <a16:creationId xmlns:a16="http://schemas.microsoft.com/office/drawing/2014/main" id="{EB8F889A-4D2D-1B4E-8BFD-EC217EFF65EB}"/>
              </a:ext>
            </a:extLst>
          </p:cNvPr>
          <p:cNvSpPr>
            <a:spLocks noChangeShapeType="1"/>
          </p:cNvSpPr>
          <p:nvPr/>
        </p:nvSpPr>
        <p:spPr bwMode="auto">
          <a:xfrm>
            <a:off x="4356474" y="5583355"/>
            <a:ext cx="318847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DA77B42D-EF91-9343-B8AA-7F791CA6173D}"/>
              </a:ext>
            </a:extLst>
          </p:cNvPr>
          <p:cNvGrpSpPr/>
          <p:nvPr/>
        </p:nvGrpSpPr>
        <p:grpSpPr>
          <a:xfrm>
            <a:off x="3957067" y="5203592"/>
            <a:ext cx="860625" cy="398511"/>
            <a:chOff x="7493876" y="2774731"/>
            <a:chExt cx="1481958" cy="894622"/>
          </a:xfrm>
        </p:grpSpPr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717B3640-CBA8-9D4D-B10E-118D83758289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3DF87D0C-16B9-0242-9434-F058BACF6AF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875F2C4B-EC99-0546-B8BC-E6ABDA1C57C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7AB43264-5575-584F-8FE6-D1C2C13E1C3E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99D8A414-A25C-5C43-9BC9-95C40A420EC9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B398E537-2A8D-B343-AFFC-0C206FB72B18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8F5B5F4D-A081-8041-8446-B98FF777149C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" name="Line 113">
            <a:extLst>
              <a:ext uri="{FF2B5EF4-FFF2-40B4-BE49-F238E27FC236}">
                <a16:creationId xmlns:a16="http://schemas.microsoft.com/office/drawing/2014/main" id="{EEC03E85-460E-344B-B658-EA55A92713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02660" y="5511918"/>
            <a:ext cx="865759" cy="144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Line 294">
            <a:extLst>
              <a:ext uri="{FF2B5EF4-FFF2-40B4-BE49-F238E27FC236}">
                <a16:creationId xmlns:a16="http://schemas.microsoft.com/office/drawing/2014/main" id="{6AFF4B42-51C0-8447-92BB-FCA57D50B6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97823" y="5773855"/>
            <a:ext cx="487128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CEAC493A-EEEF-7C4F-AA98-1801621812D4}"/>
              </a:ext>
            </a:extLst>
          </p:cNvPr>
          <p:cNvGrpSpPr/>
          <p:nvPr/>
        </p:nvGrpSpPr>
        <p:grpSpPr>
          <a:xfrm>
            <a:off x="4985387" y="5543879"/>
            <a:ext cx="860625" cy="398511"/>
            <a:chOff x="7493876" y="2774731"/>
            <a:chExt cx="1481958" cy="894622"/>
          </a:xfrm>
        </p:grpSpPr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7C772A01-ED51-DF4C-9654-6B6278386C2E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B003DFE7-C366-8140-9629-CD63DF215ED0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5F84292C-45D7-D245-AF05-1049328026B3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672ECA71-4ED1-A742-8D27-C7DD78E8129A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AB422B19-1B67-F744-AB96-3C00EBB25FA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64DBC56A-851B-1045-8E18-0E1AE5828A8E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687D1E8F-A9D2-414E-B37C-C2A41CFCDB2B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sz="4400" dirty="0">
                <a:ea typeface="ＭＳ Ｐゴシック" panose="020B0600070205080204" pitchFamily="34" charset="-128"/>
              </a:rPr>
              <a:t>“Real” Internet delays and routes</a:t>
            </a:r>
            <a:endParaRPr lang="en-US" sz="4400" dirty="0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921D3CC3-7FC4-4346-86E8-F841A7674F2D}"/>
              </a:ext>
            </a:extLst>
          </p:cNvPr>
          <p:cNvSpPr txBox="1">
            <a:spLocks noChangeArrowheads="1"/>
          </p:cNvSpPr>
          <p:nvPr/>
        </p:nvSpPr>
        <p:spPr>
          <a:xfrm>
            <a:off x="980180" y="1324511"/>
            <a:ext cx="10342830" cy="18853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what do “</a:t>
            </a:r>
            <a:r>
              <a:rPr kumimoji="0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real” Internet delay &amp; loss look like? </a:t>
            </a:r>
          </a:p>
          <a:p>
            <a:pPr marL="287338" marR="0" lvl="0" indent="-28733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traceroute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program: provides delay measurement from source to router along end-end Internet path towards destination.  For all </a:t>
            </a:r>
            <a:r>
              <a:rPr kumimoji="0" lang="en-US" alt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alt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:</a:t>
            </a:r>
          </a:p>
        </p:txBody>
      </p:sp>
      <p:sp>
        <p:nvSpPr>
          <p:cNvPr id="23" name="Line 260">
            <a:extLst>
              <a:ext uri="{FF2B5EF4-FFF2-40B4-BE49-F238E27FC236}">
                <a16:creationId xmlns:a16="http://schemas.microsoft.com/office/drawing/2014/main" id="{146ED7EC-5957-5A4D-8C10-71CB9EFF9C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21850" y="5476993"/>
            <a:ext cx="677550" cy="207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Line 261">
            <a:extLst>
              <a:ext uri="{FF2B5EF4-FFF2-40B4-BE49-F238E27FC236}">
                <a16:creationId xmlns:a16="http://schemas.microsoft.com/office/drawing/2014/main" id="{7F082344-D846-A442-8098-3870FBC04E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60060" y="5423018"/>
            <a:ext cx="777191" cy="2778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Line 292">
            <a:extLst>
              <a:ext uri="{FF2B5EF4-FFF2-40B4-BE49-F238E27FC236}">
                <a16:creationId xmlns:a16="http://schemas.microsoft.com/office/drawing/2014/main" id="{F2A2632A-A659-1B45-9C0A-17E3A7312946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0524" y="5170605"/>
            <a:ext cx="318847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Line 295">
            <a:extLst>
              <a:ext uri="{FF2B5EF4-FFF2-40B4-BE49-F238E27FC236}">
                <a16:creationId xmlns:a16="http://schemas.microsoft.com/office/drawing/2014/main" id="{69CE8977-5EAF-2D48-AB87-ABB23202969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4926" y="5277473"/>
            <a:ext cx="8857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Box 300">
            <a:extLst>
              <a:ext uri="{FF2B5EF4-FFF2-40B4-BE49-F238E27FC236}">
                <a16:creationId xmlns:a16="http://schemas.microsoft.com/office/drawing/2014/main" id="{A650D718-81E6-C34A-AA06-669C83840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9161" y="5135680"/>
            <a:ext cx="13971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3 probes</a:t>
            </a:r>
          </a:p>
        </p:txBody>
      </p:sp>
      <p:sp>
        <p:nvSpPr>
          <p:cNvPr id="30" name="Text Box 302">
            <a:extLst>
              <a:ext uri="{FF2B5EF4-FFF2-40B4-BE49-F238E27FC236}">
                <a16:creationId xmlns:a16="http://schemas.microsoft.com/office/drawing/2014/main" id="{8C2F6269-CD63-DC47-AA5A-D6F6AD85E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524" y="5696068"/>
            <a:ext cx="13971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3 probes</a:t>
            </a:r>
          </a:p>
        </p:txBody>
      </p:sp>
      <p:sp>
        <p:nvSpPr>
          <p:cNvPr id="31" name="Text Box 304">
            <a:extLst>
              <a:ext uri="{FF2B5EF4-FFF2-40B4-BE49-F238E27FC236}">
                <a16:creationId xmlns:a16="http://schemas.microsoft.com/office/drawing/2014/main" id="{43A2AD3C-9D79-9140-BB67-1BE3BD426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2700" y="5044156"/>
            <a:ext cx="13971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3 probes</a:t>
            </a:r>
          </a:p>
        </p:txBody>
      </p:sp>
      <p:grpSp>
        <p:nvGrpSpPr>
          <p:cNvPr id="32" name="Group 100">
            <a:extLst>
              <a:ext uri="{FF2B5EF4-FFF2-40B4-BE49-F238E27FC236}">
                <a16:creationId xmlns:a16="http://schemas.microsoft.com/office/drawing/2014/main" id="{1BEC51D1-0886-F14D-B99F-4CA3879860C9}"/>
              </a:ext>
            </a:extLst>
          </p:cNvPr>
          <p:cNvGrpSpPr>
            <a:grpSpLocks/>
          </p:cNvGrpSpPr>
          <p:nvPr/>
        </p:nvGrpSpPr>
        <p:grpSpPr bwMode="auto">
          <a:xfrm>
            <a:off x="1934728" y="5072180"/>
            <a:ext cx="1027081" cy="688975"/>
            <a:chOff x="-44" y="1473"/>
            <a:chExt cx="981" cy="1105"/>
          </a:xfrm>
        </p:grpSpPr>
        <p:pic>
          <p:nvPicPr>
            <p:cNvPr id="33" name="Picture 101" descr="desktop_computer_stylized_medium">
              <a:extLst>
                <a:ext uri="{FF2B5EF4-FFF2-40B4-BE49-F238E27FC236}">
                  <a16:creationId xmlns:a16="http://schemas.microsoft.com/office/drawing/2014/main" id="{C4436358-53EB-1341-B2F7-BBA9BFD86F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Freeform 102">
              <a:extLst>
                <a:ext uri="{FF2B5EF4-FFF2-40B4-BE49-F238E27FC236}">
                  <a16:creationId xmlns:a16="http://schemas.microsoft.com/office/drawing/2014/main" id="{4813CA23-213B-0C4B-B526-D05F84EB965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7" name="Group 103">
            <a:extLst>
              <a:ext uri="{FF2B5EF4-FFF2-40B4-BE49-F238E27FC236}">
                <a16:creationId xmlns:a16="http://schemas.microsoft.com/office/drawing/2014/main" id="{838A2555-9382-2A43-A8D2-3F77BF649C4C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177586" y="5110280"/>
            <a:ext cx="1051754" cy="669925"/>
            <a:chOff x="-44" y="1473"/>
            <a:chExt cx="981" cy="1105"/>
          </a:xfrm>
        </p:grpSpPr>
        <p:pic>
          <p:nvPicPr>
            <p:cNvPr id="42" name="Picture 104" descr="desktop_computer_stylized_medium">
              <a:extLst>
                <a:ext uri="{FF2B5EF4-FFF2-40B4-BE49-F238E27FC236}">
                  <a16:creationId xmlns:a16="http://schemas.microsoft.com/office/drawing/2014/main" id="{99E32CCD-2CED-C441-BCF6-83FBBB7A20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Freeform 105">
              <a:extLst>
                <a:ext uri="{FF2B5EF4-FFF2-40B4-BE49-F238E27FC236}">
                  <a16:creationId xmlns:a16="http://schemas.microsoft.com/office/drawing/2014/main" id="{1DE64A0C-778E-0542-AF02-9D5203B331A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8034 w 356"/>
                <a:gd name="T3" fmla="*/ 1220 h 368"/>
                <a:gd name="T4" fmla="*/ 21394 w 356"/>
                <a:gd name="T5" fmla="*/ 25425 h 368"/>
                <a:gd name="T6" fmla="*/ 4715 w 356"/>
                <a:gd name="T7" fmla="*/ 31797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4" name="Freeform 303">
            <a:extLst>
              <a:ext uri="{FF2B5EF4-FFF2-40B4-BE49-F238E27FC236}">
                <a16:creationId xmlns:a16="http://schemas.microsoft.com/office/drawing/2014/main" id="{D57CFF59-F6AE-0444-8D13-D8E49817EC92}"/>
              </a:ext>
            </a:extLst>
          </p:cNvPr>
          <p:cNvSpPr>
            <a:spLocks/>
          </p:cNvSpPr>
          <p:nvPr/>
        </p:nvSpPr>
        <p:spPr bwMode="auto">
          <a:xfrm>
            <a:off x="2868986" y="5356343"/>
            <a:ext cx="3135331" cy="403225"/>
          </a:xfrm>
          <a:custGeom>
            <a:avLst/>
            <a:gdLst>
              <a:gd name="T0" fmla="*/ 2147483647 w 1416"/>
              <a:gd name="T1" fmla="*/ 2147483647 h 254"/>
              <a:gd name="T2" fmla="*/ 2147483647 w 1416"/>
              <a:gd name="T3" fmla="*/ 2147483647 h 254"/>
              <a:gd name="T4" fmla="*/ 2147483647 w 1416"/>
              <a:gd name="T5" fmla="*/ 2147483647 h 254"/>
              <a:gd name="T6" fmla="*/ 2147483647 w 1416"/>
              <a:gd name="T7" fmla="*/ 2147483647 h 254"/>
              <a:gd name="T8" fmla="*/ 2147483647 w 1416"/>
              <a:gd name="T9" fmla="*/ 2147483647 h 254"/>
              <a:gd name="T10" fmla="*/ 2147483647 w 1416"/>
              <a:gd name="T11" fmla="*/ 2147483647 h 254"/>
              <a:gd name="T12" fmla="*/ 0 w 1416"/>
              <a:gd name="T13" fmla="*/ 2147483647 h 2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16"/>
              <a:gd name="T22" fmla="*/ 0 h 254"/>
              <a:gd name="T23" fmla="*/ 1416 w 1416"/>
              <a:gd name="T24" fmla="*/ 254 h 2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16" h="254">
                <a:moveTo>
                  <a:pt x="76" y="30"/>
                </a:moveTo>
                <a:cubicBezTo>
                  <a:pt x="137" y="11"/>
                  <a:pt x="200" y="170"/>
                  <a:pt x="324" y="170"/>
                </a:cubicBezTo>
                <a:cubicBezTo>
                  <a:pt x="461" y="165"/>
                  <a:pt x="717" y="0"/>
                  <a:pt x="896" y="2"/>
                </a:cubicBezTo>
                <a:cubicBezTo>
                  <a:pt x="1075" y="4"/>
                  <a:pt x="1416" y="122"/>
                  <a:pt x="1400" y="182"/>
                </a:cubicBezTo>
                <a:cubicBezTo>
                  <a:pt x="1384" y="242"/>
                  <a:pt x="1073" y="63"/>
                  <a:pt x="896" y="74"/>
                </a:cubicBezTo>
                <a:cubicBezTo>
                  <a:pt x="719" y="85"/>
                  <a:pt x="489" y="254"/>
                  <a:pt x="340" y="250"/>
                </a:cubicBezTo>
                <a:cubicBezTo>
                  <a:pt x="191" y="246"/>
                  <a:pt x="62" y="32"/>
                  <a:pt x="0" y="5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Freeform 299">
            <a:extLst>
              <a:ext uri="{FF2B5EF4-FFF2-40B4-BE49-F238E27FC236}">
                <a16:creationId xmlns:a16="http://schemas.microsoft.com/office/drawing/2014/main" id="{106F45C5-44D3-EB44-A1DD-18F6304B9226}"/>
              </a:ext>
            </a:extLst>
          </p:cNvPr>
          <p:cNvSpPr>
            <a:spLocks/>
          </p:cNvSpPr>
          <p:nvPr/>
        </p:nvSpPr>
        <p:spPr bwMode="auto">
          <a:xfrm>
            <a:off x="2900736" y="5392855"/>
            <a:ext cx="584553" cy="419100"/>
          </a:xfrm>
          <a:custGeom>
            <a:avLst/>
            <a:gdLst>
              <a:gd name="T0" fmla="*/ 2147483647 w 264"/>
              <a:gd name="T1" fmla="*/ 0 h 264"/>
              <a:gd name="T2" fmla="*/ 2147483647 w 264"/>
              <a:gd name="T3" fmla="*/ 2147483647 h 264"/>
              <a:gd name="T4" fmla="*/ 0 w 264"/>
              <a:gd name="T5" fmla="*/ 2147483647 h 264"/>
              <a:gd name="T6" fmla="*/ 0 60000 65536"/>
              <a:gd name="T7" fmla="*/ 0 60000 65536"/>
              <a:gd name="T8" fmla="*/ 0 60000 65536"/>
              <a:gd name="T9" fmla="*/ 0 w 264"/>
              <a:gd name="T10" fmla="*/ 0 h 264"/>
              <a:gd name="T11" fmla="*/ 264 w 264"/>
              <a:gd name="T12" fmla="*/ 264 h 2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" h="264">
                <a:moveTo>
                  <a:pt x="60" y="0"/>
                </a:moveTo>
                <a:cubicBezTo>
                  <a:pt x="86" y="31"/>
                  <a:pt x="264" y="176"/>
                  <a:pt x="228" y="220"/>
                </a:cubicBezTo>
                <a:cubicBezTo>
                  <a:pt x="192" y="264"/>
                  <a:pt x="60" y="109"/>
                  <a:pt x="0" y="88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Freeform 301">
            <a:extLst>
              <a:ext uri="{FF2B5EF4-FFF2-40B4-BE49-F238E27FC236}">
                <a16:creationId xmlns:a16="http://schemas.microsoft.com/office/drawing/2014/main" id="{B0DADD8E-881D-B14F-BA59-384DC3B918B6}"/>
              </a:ext>
            </a:extLst>
          </p:cNvPr>
          <p:cNvSpPr>
            <a:spLocks/>
          </p:cNvSpPr>
          <p:nvPr/>
        </p:nvSpPr>
        <p:spPr bwMode="auto">
          <a:xfrm>
            <a:off x="2894387" y="5307130"/>
            <a:ext cx="1877656" cy="474663"/>
          </a:xfrm>
          <a:custGeom>
            <a:avLst/>
            <a:gdLst>
              <a:gd name="T0" fmla="*/ 2147483647 w 848"/>
              <a:gd name="T1" fmla="*/ 2147483647 h 299"/>
              <a:gd name="T2" fmla="*/ 2147483647 w 848"/>
              <a:gd name="T3" fmla="*/ 2147483647 h 299"/>
              <a:gd name="T4" fmla="*/ 2147483647 w 848"/>
              <a:gd name="T5" fmla="*/ 2147483647 h 299"/>
              <a:gd name="T6" fmla="*/ 2147483647 w 848"/>
              <a:gd name="T7" fmla="*/ 2147483647 h 299"/>
              <a:gd name="T8" fmla="*/ 0 w 848"/>
              <a:gd name="T9" fmla="*/ 2147483647 h 2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8"/>
              <a:gd name="T16" fmla="*/ 0 h 299"/>
              <a:gd name="T17" fmla="*/ 848 w 848"/>
              <a:gd name="T18" fmla="*/ 299 h 2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8" h="299">
                <a:moveTo>
                  <a:pt x="76" y="76"/>
                </a:moveTo>
                <a:cubicBezTo>
                  <a:pt x="137" y="57"/>
                  <a:pt x="200" y="216"/>
                  <a:pt x="324" y="216"/>
                </a:cubicBezTo>
                <a:cubicBezTo>
                  <a:pt x="448" y="216"/>
                  <a:pt x="792" y="0"/>
                  <a:pt x="820" y="76"/>
                </a:cubicBezTo>
                <a:cubicBezTo>
                  <a:pt x="848" y="152"/>
                  <a:pt x="469" y="245"/>
                  <a:pt x="340" y="296"/>
                </a:cubicBezTo>
                <a:cubicBezTo>
                  <a:pt x="203" y="299"/>
                  <a:pt x="62" y="78"/>
                  <a:pt x="0" y="96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91E1CD52-668E-2940-80F2-B10C4C902272}"/>
              </a:ext>
            </a:extLst>
          </p:cNvPr>
          <p:cNvGrpSpPr/>
          <p:nvPr/>
        </p:nvGrpSpPr>
        <p:grpSpPr>
          <a:xfrm>
            <a:off x="6096000" y="5229664"/>
            <a:ext cx="860625" cy="398511"/>
            <a:chOff x="7493876" y="2774731"/>
            <a:chExt cx="1481958" cy="894622"/>
          </a:xfrm>
        </p:grpSpPr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524447EB-AF2A-A041-9AAF-22AE80BEBBCF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02DFC5C8-0F07-0646-B191-3F36D49C2341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39560971-B62C-2E4C-935A-836B55269213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E2E046A7-F455-5A48-9F2B-58FE95A5E2B2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B411AFE3-7C43-B447-9404-B41B6AD175D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149A557C-1B39-D44A-ABCE-44F29E0A3D12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C47C4949-2773-9643-AB8D-C5F0FC9CD57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0" name="Rectangle 5">
            <a:extLst>
              <a:ext uri="{FF2B5EF4-FFF2-40B4-BE49-F238E27FC236}">
                <a16:creationId xmlns:a16="http://schemas.microsoft.com/office/drawing/2014/main" id="{C45704CB-2C2D-E04A-BF4B-17BB274AE2EB}"/>
              </a:ext>
            </a:extLst>
          </p:cNvPr>
          <p:cNvSpPr txBox="1">
            <a:spLocks noChangeArrowheads="1"/>
          </p:cNvSpPr>
          <p:nvPr/>
        </p:nvSpPr>
        <p:spPr>
          <a:xfrm>
            <a:off x="909932" y="3067365"/>
            <a:ext cx="10342830" cy="17236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sends three packets that will reach router </a:t>
            </a:r>
            <a:r>
              <a:rPr kumimoji="0" lang="en-US" alt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on path towards destination (with time-to-live field value of </a:t>
            </a:r>
            <a:r>
              <a:rPr kumimoji="0" lang="en-US" alt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)</a:t>
            </a:r>
          </a:p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router </a:t>
            </a:r>
            <a:r>
              <a:rPr kumimoji="0" lang="en-US" alt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i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will return packets to sender</a:t>
            </a:r>
          </a:p>
          <a:p>
            <a:pPr marL="682625" marR="0" lvl="1" indent="-22542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sender measures time interval between transmission and reply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rial" panose="020B06040202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63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67" y="291947"/>
            <a:ext cx="10515600" cy="894622"/>
          </a:xfrm>
        </p:spPr>
        <p:txBody>
          <a:bodyPr>
            <a:normAutofit/>
          </a:bodyPr>
          <a:lstStyle/>
          <a:p>
            <a:r>
              <a:rPr lang="en-US" sz="4400" dirty="0">
                <a:ea typeface="ＭＳ Ｐゴシック" panose="020B0600070205080204" pitchFamily="34" charset="-128"/>
              </a:rPr>
              <a:t>Real Internet delays and routes</a:t>
            </a:r>
            <a:endParaRPr lang="en-US" sz="4400" dirty="0"/>
          </a:p>
        </p:txBody>
      </p:sp>
      <p:sp>
        <p:nvSpPr>
          <p:cNvPr id="68" name="Text Box 4">
            <a:extLst>
              <a:ext uri="{FF2B5EF4-FFF2-40B4-BE49-F238E27FC236}">
                <a16:creationId xmlns:a16="http://schemas.microsoft.com/office/drawing/2014/main" id="{7892B7DA-887D-4048-94A0-6C1A0FF21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495" y="2282978"/>
            <a:ext cx="8229600" cy="394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  cs-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gw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(128.119.240.254)  1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  border1-rt-fa5-1-0.gw.umass.edu (128.119.3.145)  1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3 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cht-vbns.gw.umass.edu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(128.119.3.130)  6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5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5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4  jn1-at1-0-0-19.wor.vbns.net (204.147.132.129)  16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11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13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5  jn1-so7-0-0-0.wae.vbns.net (204.147.136.136)  21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18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18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6 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abilene-vbns.abilene.ucaid.edu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(198.32.11.9)  22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18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22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7 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nycm-wash.abilene.ucaid.edu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(198.32.8.46)  22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22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22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  62.40.103.253 (62.40.103.253)  104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109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106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9  de2-1.de1.de.geant.net (62.40.96.129)  109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102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104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10  de.fr1.fr.geant.net (62.40.96.50)  113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121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114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11  renater-gw.fr1.fr.geant.net (62.40.103.54)  112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114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112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12  nio-n2.cssi.renater.fr (193.51.206.13)  111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114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116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13 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nice.cssi.renater.fr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(195.220.98.102)  123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125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124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14  r3t2-nice.cssi.renater.fr (195.220.98.110)  126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126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124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15  eurecom-valbonne.r3t2.ft.net (193.48.50.54)  135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128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133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16  194.214.211.25 (194.214.211.25)  126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128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126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17  * * *</a:t>
            </a: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18  * * *</a:t>
            </a:r>
          </a:p>
          <a:p>
            <a:pPr marL="457200" marR="0" lvl="0" indent="-4572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19 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fantasia.eurecom.fr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(193.55.113.142)  132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128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ms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 136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ms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9" name="Text Box 5">
            <a:extLst>
              <a:ext uri="{FF2B5EF4-FFF2-40B4-BE49-F238E27FC236}">
                <a16:creationId xmlns:a16="http://schemas.microsoft.com/office/drawing/2014/main" id="{6BA8008D-6458-AA4E-BF53-C2EE121DA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133" y="1091177"/>
            <a:ext cx="81930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traceroute: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gaia.cs.umass.edu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to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www.eurecom.fr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9" name="TextBox 1">
            <a:extLst>
              <a:ext uri="{FF2B5EF4-FFF2-40B4-BE49-F238E27FC236}">
                <a16:creationId xmlns:a16="http://schemas.microsoft.com/office/drawing/2014/main" id="{5B7BE9BA-BD29-2540-9F9F-541887F31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770" y="6259665"/>
            <a:ext cx="65293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* Do some traceroutes from exotic countries at </a:t>
            </a:r>
            <a:r>
              <a:rPr kumimoji="0" lang="en-US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www.traceroute.org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86D7C8-597D-9743-AF6B-834300DFF928}"/>
              </a:ext>
            </a:extLst>
          </p:cNvPr>
          <p:cNvGrpSpPr/>
          <p:nvPr/>
        </p:nvGrpSpPr>
        <p:grpSpPr>
          <a:xfrm>
            <a:off x="2464209" y="5464534"/>
            <a:ext cx="7293694" cy="400110"/>
            <a:chOff x="2464209" y="5464534"/>
            <a:chExt cx="7293694" cy="400110"/>
          </a:xfrm>
        </p:grpSpPr>
        <p:sp>
          <p:nvSpPr>
            <p:cNvPr id="76" name="Text Box 12">
              <a:extLst>
                <a:ext uri="{FF2B5EF4-FFF2-40B4-BE49-F238E27FC236}">
                  <a16:creationId xmlns:a16="http://schemas.microsoft.com/office/drawing/2014/main" id="{417C0065-CF59-F04B-A2B4-24B98D2D91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1403" y="5464534"/>
              <a:ext cx="62865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* means no response (probe lost, router not replying)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A2945742-6EAA-EB4A-8286-39E218644B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64209" y="5590849"/>
              <a:ext cx="1007194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17CFBCC-5D80-154D-AFE4-84B6F3DE8CD2}"/>
              </a:ext>
            </a:extLst>
          </p:cNvPr>
          <p:cNvGrpSpPr/>
          <p:nvPr/>
        </p:nvGrpSpPr>
        <p:grpSpPr>
          <a:xfrm>
            <a:off x="1915886" y="1596610"/>
            <a:ext cx="9454526" cy="899847"/>
            <a:chOff x="1915886" y="1596610"/>
            <a:chExt cx="9454526" cy="899847"/>
          </a:xfrm>
        </p:grpSpPr>
        <p:sp>
          <p:nvSpPr>
            <p:cNvPr id="71" name="Text Box 7">
              <a:extLst>
                <a:ext uri="{FF2B5EF4-FFF2-40B4-BE49-F238E27FC236}">
                  <a16:creationId xmlns:a16="http://schemas.microsoft.com/office/drawing/2014/main" id="{7FD28BA9-B712-134B-86AC-CFCC39EB26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33162" y="1596610"/>
              <a:ext cx="5937250" cy="617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3 delay measurements from </a:t>
              </a:r>
            </a:p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gaia.cs.umass.edu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</a:t>
              </a: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 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cs-</a:t>
              </a:r>
              <a:r>
                <a:rPr kumimoji="0" lang="en-US" alt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gw.cs.umass.edu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 </a:t>
              </a: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  <p:sp>
          <p:nvSpPr>
            <p:cNvPr id="72" name="Line 8">
              <a:extLst>
                <a:ext uri="{FF2B5EF4-FFF2-40B4-BE49-F238E27FC236}">
                  <a16:creationId xmlns:a16="http://schemas.microsoft.com/office/drawing/2014/main" id="{F1026D73-2E6E-CF45-8EF3-ADEA186C5F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30508" y="1909915"/>
              <a:ext cx="671512" cy="412750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Line 9">
              <a:extLst>
                <a:ext uri="{FF2B5EF4-FFF2-40B4-BE49-F238E27FC236}">
                  <a16:creationId xmlns:a16="http://schemas.microsoft.com/office/drawing/2014/main" id="{2DB0FD1B-3421-FB44-A67B-6CAF879C89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70258" y="1898803"/>
              <a:ext cx="139700" cy="404812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Line 10">
              <a:extLst>
                <a:ext uri="{FF2B5EF4-FFF2-40B4-BE49-F238E27FC236}">
                  <a16:creationId xmlns:a16="http://schemas.microsoft.com/office/drawing/2014/main" id="{B675A34D-78B1-1642-8329-2219BE4346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105195" y="1908328"/>
              <a:ext cx="366713" cy="390525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56CE76B-0913-694C-A88F-94E62A67C5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02020" y="1908328"/>
              <a:ext cx="512012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80459DB-9FBC-AA43-AD0D-E4EC703C0CD5}"/>
                </a:ext>
              </a:extLst>
            </p:cNvPr>
            <p:cNvSpPr/>
            <p:nvPr/>
          </p:nvSpPr>
          <p:spPr>
            <a:xfrm>
              <a:off x="1915886" y="2307771"/>
              <a:ext cx="638628" cy="188686"/>
            </a:xfrm>
            <a:prstGeom prst="rect">
              <a:avLst/>
            </a:prstGeom>
            <a:solidFill>
              <a:srgbClr val="FFFF00">
                <a:alpha val="3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highlight>
                  <a:srgbClr val="FFFF00"/>
                </a:highlight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048766B-8BD7-5447-A58F-0580BF2517D6}"/>
              </a:ext>
            </a:extLst>
          </p:cNvPr>
          <p:cNvGrpSpPr/>
          <p:nvPr/>
        </p:nvGrpSpPr>
        <p:grpSpPr>
          <a:xfrm>
            <a:off x="1959429" y="2305498"/>
            <a:ext cx="10306229" cy="617861"/>
            <a:chOff x="1959429" y="2305498"/>
            <a:chExt cx="10306229" cy="617861"/>
          </a:xfrm>
        </p:grpSpPr>
        <p:sp>
          <p:nvSpPr>
            <p:cNvPr id="19" name="Text Box 7">
              <a:extLst>
                <a:ext uri="{FF2B5EF4-FFF2-40B4-BE49-F238E27FC236}">
                  <a16:creationId xmlns:a16="http://schemas.microsoft.com/office/drawing/2014/main" id="{3C3101AA-04AC-604D-B1DD-586ADCDA24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79566" y="2305498"/>
              <a:ext cx="4086092" cy="617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3 delay measurements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 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C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border1-rt-fa5-1-0.gw.umass.edu </a:t>
              </a: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endParaRP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0144341-821E-C445-8967-E53F584FFF2F}"/>
                </a:ext>
              </a:extLst>
            </p:cNvPr>
            <p:cNvCxnSpPr/>
            <p:nvPr/>
          </p:nvCxnSpPr>
          <p:spPr>
            <a:xfrm flipH="1">
              <a:off x="8136140" y="2591761"/>
              <a:ext cx="738960" cy="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F7106E5-CEC9-5B4C-9D96-768239ACF3F9}"/>
                </a:ext>
              </a:extLst>
            </p:cNvPr>
            <p:cNvSpPr/>
            <p:nvPr/>
          </p:nvSpPr>
          <p:spPr>
            <a:xfrm>
              <a:off x="1959429" y="2525486"/>
              <a:ext cx="2975428" cy="159657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93B100-C8EC-E14F-A08F-A5227BBD8A75}"/>
              </a:ext>
            </a:extLst>
          </p:cNvPr>
          <p:cNvGrpSpPr/>
          <p:nvPr/>
        </p:nvGrpSpPr>
        <p:grpSpPr>
          <a:xfrm>
            <a:off x="7046686" y="4088438"/>
            <a:ext cx="4427559" cy="617861"/>
            <a:chOff x="7046686" y="4088438"/>
            <a:chExt cx="4427559" cy="61786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769EA44-D208-F546-BC48-10986246EF9A}"/>
                </a:ext>
              </a:extLst>
            </p:cNvPr>
            <p:cNvGrpSpPr/>
            <p:nvPr/>
          </p:nvGrpSpPr>
          <p:grpSpPr>
            <a:xfrm>
              <a:off x="8136140" y="4088438"/>
              <a:ext cx="3338105" cy="617861"/>
              <a:chOff x="8136140" y="4088438"/>
              <a:chExt cx="3338105" cy="617861"/>
            </a:xfrm>
          </p:grpSpPr>
          <p:sp>
            <p:nvSpPr>
              <p:cNvPr id="16" name="Text Box 7">
                <a:extLst>
                  <a:ext uri="{FF2B5EF4-FFF2-40B4-BE49-F238E27FC236}">
                    <a16:creationId xmlns:a16="http://schemas.microsoft.com/office/drawing/2014/main" id="{461E9B9B-D89F-E045-903F-E4B91E6BDA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731045" y="4088438"/>
                <a:ext cx="2743200" cy="617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looks like delays </a:t>
                </a:r>
                <a:r>
                  <a:rPr kumimoji="0" lang="en-US" altLang="en-US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decrease</a:t>
                </a:r>
                <a:r>
                  <a:rPr kumimoji="0" lang="en-US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! Why?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7B545969-F2B6-3640-A5C7-754982F63617}"/>
                  </a:ext>
                </a:extLst>
              </p:cNvPr>
              <p:cNvCxnSpPr/>
              <p:nvPr/>
            </p:nvCxnSpPr>
            <p:spPr>
              <a:xfrm flipH="1">
                <a:off x="8136140" y="4381712"/>
                <a:ext cx="738960" cy="0"/>
              </a:xfrm>
              <a:prstGeom prst="straightConnector1">
                <a:avLst/>
              </a:prstGeom>
              <a:ln w="127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DD5D0FA-CF95-C647-8691-03423CEA1D6E}"/>
                </a:ext>
              </a:extLst>
            </p:cNvPr>
            <p:cNvSpPr/>
            <p:nvPr/>
          </p:nvSpPr>
          <p:spPr>
            <a:xfrm>
              <a:off x="7402286" y="4223657"/>
              <a:ext cx="725714" cy="261257"/>
            </a:xfrm>
            <a:prstGeom prst="rect">
              <a:avLst/>
            </a:prstGeom>
            <a:solidFill>
              <a:srgbClr val="FFFF0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highlight>
                  <a:srgbClr val="FFFF00"/>
                </a:highlight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B422DF4-E50E-8C4F-8EDF-EA4A3399E21E}"/>
                </a:ext>
              </a:extLst>
            </p:cNvPr>
            <p:cNvSpPr/>
            <p:nvPr/>
          </p:nvSpPr>
          <p:spPr>
            <a:xfrm>
              <a:off x="7046686" y="4419600"/>
              <a:ext cx="725714" cy="261257"/>
            </a:xfrm>
            <a:prstGeom prst="rect">
              <a:avLst/>
            </a:prstGeom>
            <a:solidFill>
              <a:srgbClr val="FFFF0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highlight>
                  <a:srgbClr val="FFFF00"/>
                </a:highligh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A6E80E2-2107-5945-8AA3-407451B7E60F}"/>
              </a:ext>
            </a:extLst>
          </p:cNvPr>
          <p:cNvGrpSpPr/>
          <p:nvPr/>
        </p:nvGrpSpPr>
        <p:grpSpPr>
          <a:xfrm>
            <a:off x="1937658" y="3381528"/>
            <a:ext cx="8901587" cy="508300"/>
            <a:chOff x="1937658" y="3381528"/>
            <a:chExt cx="8901587" cy="50830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2BE253E-6EA1-BB4E-8BF0-19C339C404C1}"/>
                </a:ext>
              </a:extLst>
            </p:cNvPr>
            <p:cNvGrpSpPr/>
            <p:nvPr/>
          </p:nvGrpSpPr>
          <p:grpSpPr>
            <a:xfrm>
              <a:off x="1937658" y="3381528"/>
              <a:ext cx="8901587" cy="460375"/>
              <a:chOff x="1937658" y="3381528"/>
              <a:chExt cx="8901587" cy="460375"/>
            </a:xfrm>
          </p:grpSpPr>
          <p:sp>
            <p:nvSpPr>
              <p:cNvPr id="77" name="Freeform 14">
                <a:extLst>
                  <a:ext uri="{FF2B5EF4-FFF2-40B4-BE49-F238E27FC236}">
                    <a16:creationId xmlns:a16="http://schemas.microsoft.com/office/drawing/2014/main" id="{D3347813-BBD3-9B4D-B4C4-CAF563726A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51470" y="3595840"/>
                <a:ext cx="1012825" cy="246063"/>
              </a:xfrm>
              <a:custGeom>
                <a:avLst/>
                <a:gdLst>
                  <a:gd name="T0" fmla="*/ 2147483647 w 638"/>
                  <a:gd name="T1" fmla="*/ 0 h 155"/>
                  <a:gd name="T2" fmla="*/ 2147483647 w 638"/>
                  <a:gd name="T3" fmla="*/ 2147483647 h 155"/>
                  <a:gd name="T4" fmla="*/ 2147483647 w 638"/>
                  <a:gd name="T5" fmla="*/ 2147483647 h 155"/>
                  <a:gd name="T6" fmla="*/ 2147483647 w 638"/>
                  <a:gd name="T7" fmla="*/ 2147483647 h 155"/>
                  <a:gd name="T8" fmla="*/ 0 w 638"/>
                  <a:gd name="T9" fmla="*/ 2147483647 h 1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8"/>
                  <a:gd name="T16" fmla="*/ 0 h 155"/>
                  <a:gd name="T17" fmla="*/ 638 w 638"/>
                  <a:gd name="T18" fmla="*/ 155 h 1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8" h="155">
                    <a:moveTo>
                      <a:pt x="593" y="0"/>
                    </a:moveTo>
                    <a:cubicBezTo>
                      <a:pt x="607" y="9"/>
                      <a:pt x="621" y="18"/>
                      <a:pt x="623" y="38"/>
                    </a:cubicBezTo>
                    <a:cubicBezTo>
                      <a:pt x="625" y="58"/>
                      <a:pt x="638" y="104"/>
                      <a:pt x="608" y="123"/>
                    </a:cubicBezTo>
                    <a:cubicBezTo>
                      <a:pt x="578" y="142"/>
                      <a:pt x="547" y="153"/>
                      <a:pt x="446" y="154"/>
                    </a:cubicBezTo>
                    <a:cubicBezTo>
                      <a:pt x="345" y="155"/>
                      <a:pt x="72" y="133"/>
                      <a:pt x="0" y="130"/>
                    </a:cubicBezTo>
                  </a:path>
                </a:pathLst>
              </a:custGeom>
              <a:noFill/>
              <a:ln w="19050">
                <a:solidFill>
                  <a:srgbClr val="CC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Text Box 15">
                <a:extLst>
                  <a:ext uri="{FF2B5EF4-FFF2-40B4-BE49-F238E27FC236}">
                    <a16:creationId xmlns:a16="http://schemas.microsoft.com/office/drawing/2014/main" id="{36225CEE-E8B5-D342-87EF-CF5AADE63F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96045" y="3381528"/>
                <a:ext cx="274320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C0000"/>
                    </a:solidFill>
                    <a:effectLst/>
                    <a:uLnTx/>
                    <a:uFillTx/>
                    <a:latin typeface="Calibri" panose="020F0502020204030204"/>
                    <a:ea typeface="ＭＳ Ｐゴシック" panose="020B0600070205080204" pitchFamily="34" charset="-128"/>
                    <a:cs typeface="+mn-cs"/>
                  </a:rPr>
                  <a:t>trans-oceanic link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FEDFBE5-9FAF-5841-909F-D0F941024CFF}"/>
                  </a:ext>
                </a:extLst>
              </p:cNvPr>
              <p:cNvSpPr/>
              <p:nvPr/>
            </p:nvSpPr>
            <p:spPr>
              <a:xfrm>
                <a:off x="1937658" y="3519717"/>
                <a:ext cx="2750456" cy="123370"/>
              </a:xfrm>
              <a:prstGeom prst="rect">
                <a:avLst/>
              </a:prstGeom>
              <a:solidFill>
                <a:srgbClr val="FFFF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4AAD3ED-1CE9-2F41-9A86-B86A45BB3764}"/>
                  </a:ext>
                </a:extLst>
              </p:cNvPr>
              <p:cNvSpPr/>
              <p:nvPr/>
            </p:nvSpPr>
            <p:spPr>
              <a:xfrm>
                <a:off x="2002973" y="3686630"/>
                <a:ext cx="1306284" cy="145141"/>
              </a:xfrm>
              <a:prstGeom prst="rect">
                <a:avLst/>
              </a:prstGeom>
              <a:solidFill>
                <a:srgbClr val="FFFF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812C0CA-EC0F-6646-B05E-6CF824061878}"/>
                </a:ext>
              </a:extLst>
            </p:cNvPr>
            <p:cNvSpPr/>
            <p:nvPr/>
          </p:nvSpPr>
          <p:spPr>
            <a:xfrm>
              <a:off x="7315200" y="3468914"/>
              <a:ext cx="667657" cy="203200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6B3651B-4FF4-7D4B-9806-691B5A2E72B0}"/>
                </a:ext>
              </a:extLst>
            </p:cNvPr>
            <p:cNvSpPr/>
            <p:nvPr/>
          </p:nvSpPr>
          <p:spPr>
            <a:xfrm>
              <a:off x="6320972" y="3679371"/>
              <a:ext cx="776514" cy="210457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259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1506</Words>
  <Application>Microsoft Macintosh PowerPoint</Application>
  <PresentationFormat>Widescreen</PresentationFormat>
  <Paragraphs>261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Gill Sans MT</vt:lpstr>
      <vt:lpstr>Times New Roman</vt:lpstr>
      <vt:lpstr>Wingdings</vt:lpstr>
      <vt:lpstr>1_Office Theme</vt:lpstr>
      <vt:lpstr>Introduction</vt:lpstr>
      <vt:lpstr>How do packet delay and loss occur?</vt:lpstr>
      <vt:lpstr>Packet delay: four sources</vt:lpstr>
      <vt:lpstr>Packet delay: four sources</vt:lpstr>
      <vt:lpstr>Caravan analogy</vt:lpstr>
      <vt:lpstr>Caravan analogy</vt:lpstr>
      <vt:lpstr>Packet queueing delay (revisited)</vt:lpstr>
      <vt:lpstr>“Real” Internet delays and routes</vt:lpstr>
      <vt:lpstr>Real Internet delays and routes</vt:lpstr>
      <vt:lpstr>Packet loss</vt:lpstr>
      <vt:lpstr>Throughput</vt:lpstr>
      <vt:lpstr>Throughput</vt:lpstr>
      <vt:lpstr>Throughput: network scenario</vt:lpstr>
      <vt:lpstr>Introduction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James Kurose</dc:creator>
  <cp:lastModifiedBy>James Kurose</cp:lastModifiedBy>
  <cp:revision>12</cp:revision>
  <dcterms:created xsi:type="dcterms:W3CDTF">2020-08-26T01:40:50Z</dcterms:created>
  <dcterms:modified xsi:type="dcterms:W3CDTF">2020-09-08T20:42:01Z</dcterms:modified>
</cp:coreProperties>
</file>