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1191" r:id="rId2"/>
    <p:sldId id="1032" r:id="rId3"/>
    <p:sldId id="1033" r:id="rId4"/>
    <p:sldId id="1034" r:id="rId5"/>
    <p:sldId id="1036" r:id="rId6"/>
    <p:sldId id="1035" r:id="rId7"/>
    <p:sldId id="1037" r:id="rId8"/>
    <p:sldId id="119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20" userDrawn="1">
          <p15:clr>
            <a:srgbClr val="A4A3A4"/>
          </p15:clr>
        </p15:guide>
        <p15:guide id="2" pos="2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A3"/>
    <a:srgbClr val="204482"/>
    <a:srgbClr val="244889"/>
    <a:srgbClr val="2B4E8F"/>
    <a:srgbClr val="355BA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39"/>
    <p:restoredTop sz="95994"/>
  </p:normalViewPr>
  <p:slideViewPr>
    <p:cSldViewPr snapToGrid="0" snapToObjects="1">
      <p:cViewPr varScale="1">
        <p:scale>
          <a:sx n="101" d="100"/>
          <a:sy n="101" d="100"/>
        </p:scale>
        <p:origin x="232" y="432"/>
      </p:cViewPr>
      <p:guideLst>
        <p:guide orient="horz" pos="1320"/>
        <p:guide pos="2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198B6-E1F0-3D42-9153-3C3716E3332B}" type="datetimeFigureOut">
              <a:rPr lang="en-US" smtClean="0"/>
              <a:t>9/8/20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9652C-AA4B-0742-8A0C-371BB86D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56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466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776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204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63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324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195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565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56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5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3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A3"/>
          </a:solidFill>
          <a:latin typeface="+mn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55614" y="1574801"/>
            <a:ext cx="8013829" cy="4978399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Layering, encapsulation, service models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Networks under attack</a:t>
            </a:r>
          </a:p>
          <a:p>
            <a:pPr marL="403225" indent="-285750">
              <a:spcBef>
                <a:spcPts val="8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56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panet2">
            <a:extLst>
              <a:ext uri="{FF2B5EF4-FFF2-40B4-BE49-F238E27FC236}">
                <a16:creationId xmlns:a16="http://schemas.microsoft.com/office/drawing/2014/main" id="{E7F81C40-077A-8344-A0DD-CCE7EDD75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8"/>
          <a:stretch>
            <a:fillRect/>
          </a:stretch>
        </p:blipFill>
        <p:spPr bwMode="auto">
          <a:xfrm>
            <a:off x="9282054" y="4269293"/>
            <a:ext cx="2443026" cy="237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Internet history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774700" y="2095499"/>
            <a:ext cx="4978400" cy="434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1961: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Kleinrock - queueing theory shows effectiveness of packet-switching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1964: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Baran - packet-switching in military nets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1967: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ARPAnet conceived by Advanced Research Projects Agency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1969: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first ARPAnet node operational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2B9E4F-B92F-C246-833A-CE5D8587A03B}"/>
              </a:ext>
            </a:extLst>
          </p:cNvPr>
          <p:cNvSpPr txBox="1">
            <a:spLocks noChangeArrowheads="1"/>
          </p:cNvSpPr>
          <p:nvPr/>
        </p:nvSpPr>
        <p:spPr>
          <a:xfrm>
            <a:off x="6146799" y="2087567"/>
            <a:ext cx="5578281" cy="434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1972: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</a:p>
          <a:p>
            <a:pPr marL="523875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ARPAnet public demo</a:t>
            </a:r>
          </a:p>
          <a:p>
            <a:pPr marL="523875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NCP (Network Control Protocol) first host-host protocol </a:t>
            </a:r>
          </a:p>
          <a:p>
            <a:pPr marL="523875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first e-mail program</a:t>
            </a:r>
          </a:p>
          <a:p>
            <a:pPr marL="523875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ARPAnet has 15 nodes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9C0EBB-BEDB-6E47-9336-6C5042E6E6F8}"/>
              </a:ext>
            </a:extLst>
          </p:cNvPr>
          <p:cNvSpPr/>
          <p:nvPr/>
        </p:nvSpPr>
        <p:spPr>
          <a:xfrm>
            <a:off x="799867" y="1211969"/>
            <a:ext cx="7568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1961-1972: Early packet-switching principles</a:t>
            </a:r>
            <a:endParaRPr kumimoji="0" lang="en-US" altLang="en-US" sz="32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9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Internet history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660400" y="2095499"/>
            <a:ext cx="5283200" cy="434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1970: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ALOHAnet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satellite network in Hawaii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1974: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Cerf and Kahn - architecture for interconnecting networks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1976: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Ethernet at Xerox PARC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late70’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s: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proprietary architectures: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DECnet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, SNA, XNA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1979: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ARPAnet has 200 nodes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9C0EBB-BEDB-6E47-9336-6C5042E6E6F8}"/>
              </a:ext>
            </a:extLst>
          </p:cNvPr>
          <p:cNvSpPr/>
          <p:nvPr/>
        </p:nvSpPr>
        <p:spPr>
          <a:xfrm>
            <a:off x="790785" y="1202606"/>
            <a:ext cx="10064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1972-1980: Internetworking, new and proprietary networks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B01480-39E3-A449-9BF1-26DFD957BB24}"/>
              </a:ext>
            </a:extLst>
          </p:cNvPr>
          <p:cNvGrpSpPr/>
          <p:nvPr/>
        </p:nvGrpSpPr>
        <p:grpSpPr>
          <a:xfrm>
            <a:off x="6851353" y="2147296"/>
            <a:ext cx="4978399" cy="4075895"/>
            <a:chOff x="6851353" y="2147296"/>
            <a:chExt cx="4978399" cy="4075895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608262C8-1FAC-0443-9A02-4D30DF80F9F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879929" y="2320332"/>
              <a:ext cx="4735804" cy="39028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7475" marR="0" lvl="0" indent="127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Cerf and Kahn’</a:t>
              </a: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s internetworking principles:</a:t>
              </a:r>
            </a:p>
            <a:p>
              <a:pPr marL="473075" marR="0" lvl="1" indent="-288925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Arial" panose="020B0604020202020204" pitchFamily="34" charset="0"/>
                  <a:cs typeface="+mn-cs"/>
                </a:rPr>
                <a:t>minimalism, autonomy - no internal changes required to interconnect networks</a:t>
              </a:r>
            </a:p>
            <a:p>
              <a:pPr marL="473075" marR="0" lvl="1" indent="-288925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Arial" panose="020B0604020202020204" pitchFamily="34" charset="0"/>
                  <a:cs typeface="+mn-cs"/>
                </a:rPr>
                <a:t>best-effort service model</a:t>
              </a:r>
            </a:p>
            <a:p>
              <a:pPr marL="473075" marR="0" lvl="1" indent="-288925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Arial" panose="020B0604020202020204" pitchFamily="34" charset="0"/>
                  <a:cs typeface="+mn-cs"/>
                </a:rPr>
                <a:t>stateless routing</a:t>
              </a:r>
            </a:p>
            <a:p>
              <a:pPr marL="473075" marR="0" lvl="1" indent="-288925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Arial" panose="020B0604020202020204" pitchFamily="34" charset="0"/>
                  <a:cs typeface="+mn-cs"/>
                </a:rPr>
                <a:t>decentralized control</a:t>
              </a:r>
            </a:p>
            <a:p>
              <a:pPr marL="117475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define today’</a:t>
              </a: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s Internet architecture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21C6B9B7-113F-CF4E-B965-F2D14958F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1353" y="2147296"/>
              <a:ext cx="4978399" cy="4050304"/>
            </a:xfrm>
            <a:prstGeom prst="rect">
              <a:avLst/>
            </a:prstGeom>
            <a:noFill/>
            <a:ln w="28575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477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Internet history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762000" y="2095499"/>
            <a:ext cx="4978400" cy="434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1983: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deployment of TCP/IP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1982: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smtp e-mail protocol defined 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1983: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DNS defined for name-to-IP-address translation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1985: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ftp protocol defined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1988: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TCP congestion control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2B9E4F-B92F-C246-833A-CE5D8587A03B}"/>
              </a:ext>
            </a:extLst>
          </p:cNvPr>
          <p:cNvSpPr txBox="1">
            <a:spLocks noChangeArrowheads="1"/>
          </p:cNvSpPr>
          <p:nvPr/>
        </p:nvSpPr>
        <p:spPr>
          <a:xfrm>
            <a:off x="6146799" y="2087567"/>
            <a:ext cx="5578281" cy="434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national networks: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CSnet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BITnet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NSFnet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Minitel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100,000 hosts connected to confederation of networks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9C0EBB-BEDB-6E47-9336-6C5042E6E6F8}"/>
              </a:ext>
            </a:extLst>
          </p:cNvPr>
          <p:cNvSpPr/>
          <p:nvPr/>
        </p:nvSpPr>
        <p:spPr>
          <a:xfrm>
            <a:off x="762000" y="1212520"/>
            <a:ext cx="91334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1980-1990: new protocols, a proliferation of networks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143D9156-178D-FA4A-ACEB-4C58A8C32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98" y="3880533"/>
            <a:ext cx="3906331" cy="287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61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Internet history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787167" y="2079634"/>
            <a:ext cx="5578281" cy="4712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early 1990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s: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ARPAnet decommissioned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1991: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NSF lifts restrictions on commercial use of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NSFnet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(decommissioned, 1995)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early 1990s: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Web</a:t>
            </a:r>
          </a:p>
          <a:p>
            <a:pPr marL="569913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hypertext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[Bush 1945, Nelson 1960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s]</a:t>
            </a:r>
          </a:p>
          <a:p>
            <a:pPr marL="569913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HTML, HTTP: Berners-Lee</a:t>
            </a:r>
          </a:p>
          <a:p>
            <a:pPr marL="569913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1994: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Mosaic, later Netscape</a:t>
            </a:r>
          </a:p>
          <a:p>
            <a:pPr marL="569913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late 1990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s: 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commercialization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of the Web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2B9E4F-B92F-C246-833A-CE5D8587A03B}"/>
              </a:ext>
            </a:extLst>
          </p:cNvPr>
          <p:cNvSpPr txBox="1">
            <a:spLocks noChangeArrowheads="1"/>
          </p:cNvSpPr>
          <p:nvPr/>
        </p:nvSpPr>
        <p:spPr>
          <a:xfrm>
            <a:off x="6146799" y="2087567"/>
            <a:ext cx="5578281" cy="434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late 1990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 – 2000s: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more killer apps: instant messaging, P2P file sharing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network security to forefront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est. 50 million host, 100 million+ users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backbone links running at Gbps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9C0EBB-BEDB-6E47-9336-6C5042E6E6F8}"/>
              </a:ext>
            </a:extLst>
          </p:cNvPr>
          <p:cNvSpPr/>
          <p:nvPr/>
        </p:nvSpPr>
        <p:spPr>
          <a:xfrm>
            <a:off x="740579" y="1215136"/>
            <a:ext cx="100589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1990, 2000s: commercialization, the Web, new applications</a:t>
            </a:r>
          </a:p>
        </p:txBody>
      </p:sp>
    </p:spTree>
    <p:extLst>
      <p:ext uri="{BB962C8B-B14F-4D97-AF65-F5344CB8AC3E}">
        <p14:creationId xmlns:p14="http://schemas.microsoft.com/office/powerpoint/2010/main" val="269388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Internet history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820682" y="1913467"/>
            <a:ext cx="11142134" cy="4734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9113" lvl="1" indent="-388938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aggressive deployment of broadband home access (10-100’s Mbps)</a:t>
            </a:r>
          </a:p>
          <a:p>
            <a:pPr marL="473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2008: software-defined</a:t>
            </a:r>
            <a:r>
              <a:rPr kumimoji="0" lang="en-US" alt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networking (SDN)</a:t>
            </a:r>
          </a:p>
          <a:p>
            <a:pPr marL="473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increasing ubiquity of high-speed wireless access: 4G/5G,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WiFi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473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service providers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(Google, FB, Microsoft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) create their own networks</a:t>
            </a:r>
          </a:p>
          <a:p>
            <a:pPr marL="812800" marR="0" lvl="2" indent="-2349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bypass commercial Internet to connect “close” to end user, providing 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“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instantaneous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”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access to social media, search, video content, …</a:t>
            </a:r>
          </a:p>
          <a:p>
            <a:pPr marL="473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enterprises run their services in “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cloud” 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(e.g., Amazon Web Services, Microsoft Azure)</a:t>
            </a:r>
          </a:p>
          <a:p>
            <a:pPr marL="473075" indent="-342900">
              <a:lnSpc>
                <a:spcPct val="100000"/>
              </a:lnSpc>
              <a:spcBef>
                <a:spcPts val="600"/>
              </a:spcBef>
            </a:pPr>
            <a:r>
              <a:rPr lang="en-US" altLang="en-US" dirty="0">
                <a:solidFill>
                  <a:prstClr val="black"/>
                </a:solidFill>
                <a:ea typeface="ＭＳ Ｐゴシック" panose="020B0600070205080204" pitchFamily="34" charset="-128"/>
              </a:rPr>
              <a:t>rise of smartphones: more mobile than fixed devices on Internet </a:t>
            </a:r>
            <a:r>
              <a:rPr lang="en-US" altLang="en-US" sz="18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(2017)</a:t>
            </a:r>
          </a:p>
          <a:p>
            <a:pPr marL="473075" indent="-342900">
              <a:lnSpc>
                <a:spcPct val="100000"/>
              </a:lnSpc>
              <a:spcBef>
                <a:spcPts val="600"/>
              </a:spcBef>
            </a:pPr>
            <a:r>
              <a:rPr lang="en-US" altLang="en-US" dirty="0">
                <a:solidFill>
                  <a:prstClr val="black"/>
                </a:solidFill>
                <a:ea typeface="ＭＳ Ｐゴシック" panose="020B0600070205080204" pitchFamily="34" charset="-128"/>
              </a:rPr>
              <a:t>~18B devices attached to Internet </a:t>
            </a:r>
            <a:r>
              <a:rPr lang="en-US" altLang="en-US" sz="20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(2017)</a:t>
            </a:r>
          </a:p>
          <a:p>
            <a:pPr marL="473075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9C0EBB-BEDB-6E47-9336-6C5042E6E6F8}"/>
              </a:ext>
            </a:extLst>
          </p:cNvPr>
          <p:cNvSpPr/>
          <p:nvPr/>
        </p:nvSpPr>
        <p:spPr>
          <a:xfrm>
            <a:off x="800333" y="1211969"/>
            <a:ext cx="6946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2005-present: </a:t>
            </a:r>
            <a:r>
              <a:rPr lang="en-US" altLang="en-US" sz="3200" i="1" noProof="0" dirty="0">
                <a:solidFill>
                  <a:srgbClr val="C00000"/>
                </a:solidFill>
                <a:latin typeface="Calibri" panose="020F0502020204030204"/>
                <a:ea typeface="ＭＳ Ｐゴシック" panose="020B0600070205080204" pitchFamily="34" charset="-128"/>
              </a:rPr>
              <a:t>scale, SDN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, mobility, cloud</a:t>
            </a:r>
          </a:p>
        </p:txBody>
      </p:sp>
    </p:spTree>
    <p:extLst>
      <p:ext uri="{BB962C8B-B14F-4D97-AF65-F5344CB8AC3E}">
        <p14:creationId xmlns:p14="http://schemas.microsoft.com/office/powerpoint/2010/main" val="391361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Chapter 1: summary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691846" y="1281975"/>
            <a:ext cx="6189609" cy="5219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We’ve covered a “</a:t>
            </a:r>
            <a:r>
              <a:rPr kumimoji="0" lang="en-US" altLang="ja-JP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ton” of material!</a:t>
            </a:r>
          </a:p>
          <a:p>
            <a:pPr marL="473075" marR="0" lvl="0" indent="-355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Internet overview</a:t>
            </a:r>
          </a:p>
          <a:p>
            <a:pPr marL="473075" marR="0" lvl="0" indent="-355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what</a:t>
            </a:r>
            <a:r>
              <a:rPr lang="en-US" altLang="en-US" dirty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34" charset="-128"/>
              </a:rPr>
              <a:t>’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 a protocol?</a:t>
            </a:r>
          </a:p>
          <a:p>
            <a:pPr marL="473075" marR="0" lvl="0" indent="-355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network edge, access network, core</a:t>
            </a:r>
          </a:p>
          <a:p>
            <a:pPr marL="682625" marR="0" lvl="1" indent="-225425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packet-switching versus circuit-switching</a:t>
            </a:r>
          </a:p>
          <a:p>
            <a:pPr marL="682625" marR="0" lvl="1" indent="-225425" algn="l" defTabSz="914400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Internet structure</a:t>
            </a:r>
          </a:p>
          <a:p>
            <a:pPr marL="473075" marR="0" lvl="0" indent="-4064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performance: loss, delay, throughput</a:t>
            </a:r>
          </a:p>
          <a:p>
            <a:pPr marL="473075" marR="0" lvl="0" indent="-4064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layering, service , encapsulation</a:t>
            </a:r>
          </a:p>
          <a:p>
            <a:pPr marL="473075" marR="0" lvl="0" indent="-4064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networks under attack</a:t>
            </a:r>
          </a:p>
          <a:p>
            <a:pPr marL="473075" marR="0" lvl="0" indent="-4064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history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515DDB-81B8-9745-A3D6-9EFD3E80B128}"/>
              </a:ext>
            </a:extLst>
          </p:cNvPr>
          <p:cNvSpPr txBox="1">
            <a:spLocks noChangeArrowheads="1"/>
          </p:cNvSpPr>
          <p:nvPr/>
        </p:nvSpPr>
        <p:spPr>
          <a:xfrm>
            <a:off x="7587563" y="1261110"/>
            <a:ext cx="3994837" cy="3625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You now have: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</a:p>
          <a:p>
            <a:pPr marL="473075" marR="0" lvl="0" indent="-355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context, overview, vocabulary,  “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feel” of networking</a:t>
            </a:r>
          </a:p>
          <a:p>
            <a:pPr marL="473075" marR="0" lvl="0" indent="-355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more depth, detail, 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and fun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 follow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!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67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F16EAD-947A-F745-A3C4-3EFB3BE96F80}"/>
              </a:ext>
            </a:extLst>
          </p:cNvPr>
          <p:cNvGrpSpPr/>
          <p:nvPr/>
        </p:nvGrpSpPr>
        <p:grpSpPr>
          <a:xfrm>
            <a:off x="5108787" y="6105145"/>
            <a:ext cx="6892924" cy="461665"/>
            <a:chOff x="5108787" y="6105145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95F0DE-1176-C941-8748-FA6DBE05DDE2}"/>
                </a:ext>
              </a:extLst>
            </p:cNvPr>
            <p:cNvSpPr txBox="1"/>
            <p:nvPr/>
          </p:nvSpPr>
          <p:spPr>
            <a:xfrm>
              <a:off x="5108787" y="6105145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2020, J.F. Kurose, All Rights Reserved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1996-2020, J.F. Kurose, K.W. Ross, All Rights Reserved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DFF3FB4-0243-904E-82A0-58B31948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28246" y="6178318"/>
              <a:ext cx="125836" cy="16022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ED2D1A-6CC2-5449-8FA1-0BC8EF764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56647" y="6354452"/>
              <a:ext cx="125836" cy="160221"/>
            </a:xfrm>
            <a:prstGeom prst="rect">
              <a:avLst/>
            </a:prstGeom>
          </p:spPr>
        </p:pic>
      </p:grpSp>
      <p:sp>
        <p:nvSpPr>
          <p:cNvPr id="17" name="Rectangle 4">
            <a:extLst>
              <a:ext uri="{FF2B5EF4-FFF2-40B4-BE49-F238E27FC236}">
                <a16:creationId xmlns:a16="http://schemas.microsoft.com/office/drawing/2014/main" id="{B030780F-393B-964F-AC7E-F551AC98E08C}"/>
              </a:ext>
            </a:extLst>
          </p:cNvPr>
          <p:cNvSpPr txBox="1">
            <a:spLocks noChangeArrowheads="1"/>
          </p:cNvSpPr>
          <p:nvPr/>
        </p:nvSpPr>
        <p:spPr>
          <a:xfrm>
            <a:off x="455614" y="1574801"/>
            <a:ext cx="8013829" cy="497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Layering, encapsulation, service models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Networks under attack</a:t>
            </a:r>
          </a:p>
          <a:p>
            <a:pPr marL="403225" indent="-285750">
              <a:spcBef>
                <a:spcPts val="800"/>
              </a:spcBef>
            </a:pPr>
            <a:r>
              <a:rPr lang="en-US" altLang="en-US" sz="3600"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7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6062</TotalTime>
  <Words>709</Words>
  <Application>Microsoft Macintosh PowerPoint</Application>
  <PresentationFormat>Widescreen</PresentationFormat>
  <Paragraphs>115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1_Office Theme</vt:lpstr>
      <vt:lpstr>Introduction</vt:lpstr>
      <vt:lpstr>Internet history</vt:lpstr>
      <vt:lpstr>Internet history</vt:lpstr>
      <vt:lpstr>Internet history</vt:lpstr>
      <vt:lpstr>Internet history</vt:lpstr>
      <vt:lpstr>Internet history</vt:lpstr>
      <vt:lpstr>Chapter 1: summary</vt:lpstr>
      <vt:lpstr>Introduction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James Kurose</dc:creator>
  <cp:lastModifiedBy>James Kurose</cp:lastModifiedBy>
  <cp:revision>72</cp:revision>
  <dcterms:created xsi:type="dcterms:W3CDTF">2020-08-26T01:40:50Z</dcterms:created>
  <dcterms:modified xsi:type="dcterms:W3CDTF">2020-09-08T20:44:17Z</dcterms:modified>
</cp:coreProperties>
</file>