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1003" r:id="rId2"/>
    <p:sldId id="1006" r:id="rId3"/>
    <p:sldId id="997" r:id="rId4"/>
    <p:sldId id="992" r:id="rId5"/>
    <p:sldId id="993" r:id="rId6"/>
    <p:sldId id="1002" r:id="rId7"/>
    <p:sldId id="1000" r:id="rId8"/>
    <p:sldId id="998" r:id="rId9"/>
    <p:sldId id="999" r:id="rId10"/>
    <p:sldId id="1001" r:id="rId11"/>
    <p:sldId id="995" r:id="rId12"/>
    <p:sldId id="994" r:id="rId13"/>
    <p:sldId id="1007" r:id="rId14"/>
    <p:sldId id="957" r:id="rId15"/>
    <p:sldId id="1009" r:id="rId16"/>
    <p:sldId id="964" r:id="rId17"/>
    <p:sldId id="1211" r:id="rId18"/>
    <p:sldId id="1212" r:id="rId19"/>
    <p:sldId id="1207" r:id="rId20"/>
    <p:sldId id="1206" r:id="rId21"/>
    <p:sldId id="962" r:id="rId22"/>
    <p:sldId id="963" r:id="rId23"/>
    <p:sldId id="972" r:id="rId24"/>
    <p:sldId id="968" r:id="rId25"/>
    <p:sldId id="1208" r:id="rId26"/>
    <p:sldId id="967" r:id="rId27"/>
    <p:sldId id="970" r:id="rId28"/>
    <p:sldId id="973" r:id="rId29"/>
    <p:sldId id="975" r:id="rId30"/>
    <p:sldId id="976" r:id="rId31"/>
    <p:sldId id="977" r:id="rId32"/>
    <p:sldId id="978" r:id="rId33"/>
    <p:sldId id="979" r:id="rId34"/>
    <p:sldId id="980" r:id="rId35"/>
    <p:sldId id="981" r:id="rId36"/>
    <p:sldId id="982" r:id="rId37"/>
    <p:sldId id="1204" r:id="rId38"/>
    <p:sldId id="120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7"/>
    <a:srgbClr val="010086"/>
    <a:srgbClr val="010080"/>
    <a:srgbClr val="F1555B"/>
    <a:srgbClr val="0000A8"/>
    <a:srgbClr val="3C6CDF"/>
    <a:srgbClr val="9CDFF9"/>
    <a:srgbClr val="B8C2C9"/>
    <a:srgbClr val="D6DCE0"/>
    <a:srgbClr val="0000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32"/>
    <p:restoredTop sz="85640"/>
  </p:normalViewPr>
  <p:slideViewPr>
    <p:cSldViewPr snapToGrid="0" snapToObjects="1">
      <p:cViewPr varScale="1">
        <p:scale>
          <a:sx n="94" d="100"/>
          <a:sy n="94" d="100"/>
        </p:scale>
        <p:origin x="1016" y="200"/>
      </p:cViewPr>
      <p:guideLst>
        <p:guide orient="horz" pos="96"/>
        <p:guide/>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val>
            <c:numRef>
              <c:f>Sheet1!$B$4:$B$30</c:f>
              <c:numCache>
                <c:formatCode>General</c:formatCode>
                <c:ptCount val="27"/>
                <c:pt idx="0">
                  <c:v>16</c:v>
                </c:pt>
                <c:pt idx="1">
                  <c:v>36</c:v>
                </c:pt>
                <c:pt idx="2">
                  <c:v>70</c:v>
                </c:pt>
                <c:pt idx="3">
                  <c:v>147</c:v>
                </c:pt>
                <c:pt idx="4">
                  <c:v>248</c:v>
                </c:pt>
                <c:pt idx="5">
                  <c:v>361</c:v>
                </c:pt>
                <c:pt idx="6">
                  <c:v>513</c:v>
                </c:pt>
                <c:pt idx="7">
                  <c:v>587</c:v>
                </c:pt>
                <c:pt idx="8">
                  <c:v>719</c:v>
                </c:pt>
                <c:pt idx="9">
                  <c:v>817</c:v>
                </c:pt>
                <c:pt idx="10">
                  <c:v>1018</c:v>
                </c:pt>
                <c:pt idx="11">
                  <c:v>1093</c:v>
                </c:pt>
                <c:pt idx="12">
                  <c:v>1319</c:v>
                </c:pt>
                <c:pt idx="13">
                  <c:v>1574</c:v>
                </c:pt>
                <c:pt idx="14">
                  <c:v>1734</c:v>
                </c:pt>
                <c:pt idx="15">
                  <c:v>1981</c:v>
                </c:pt>
                <c:pt idx="16">
                  <c:v>2174</c:v>
                </c:pt>
                <c:pt idx="17">
                  <c:v>2387</c:v>
                </c:pt>
                <c:pt idx="18">
                  <c:v>2562</c:v>
                </c:pt>
                <c:pt idx="19">
                  <c:v>2750</c:v>
                </c:pt>
                <c:pt idx="20">
                  <c:v>2954</c:v>
                </c:pt>
                <c:pt idx="21">
                  <c:v>3217</c:v>
                </c:pt>
                <c:pt idx="22">
                  <c:v>3444</c:v>
                </c:pt>
                <c:pt idx="23">
                  <c:v>3729</c:v>
                </c:pt>
                <c:pt idx="24">
                  <c:v>4119</c:v>
                </c:pt>
                <c:pt idx="25">
                  <c:v>4585</c:v>
                </c:pt>
                <c:pt idx="26">
                  <c:v>4901</c:v>
                </c:pt>
              </c:numCache>
            </c:numRef>
          </c:val>
          <c:extLst>
            <c:ext xmlns:c16="http://schemas.microsoft.com/office/drawing/2014/chart" uri="{C3380CC4-5D6E-409C-BE32-E72D297353CC}">
              <c16:uniqueId val="{00000000-7BCF-4F4E-B07F-271A822F18F9}"/>
            </c:ext>
          </c:extLst>
        </c:ser>
        <c:dLbls>
          <c:showLegendKey val="0"/>
          <c:showVal val="0"/>
          <c:showCatName val="0"/>
          <c:showSerName val="0"/>
          <c:showPercent val="0"/>
          <c:showBubbleSize val="0"/>
        </c:dLbls>
        <c:gapWidth val="43"/>
        <c:overlap val="-27"/>
        <c:axId val="1976364144"/>
        <c:axId val="2054826720"/>
      </c:barChart>
      <c:catAx>
        <c:axId val="1976364144"/>
        <c:scaling>
          <c:orientation val="minMax"/>
        </c:scaling>
        <c:delete val="1"/>
        <c:axPos val="b"/>
        <c:majorTickMark val="none"/>
        <c:minorTickMark val="none"/>
        <c:tickLblPos val="nextTo"/>
        <c:crossAx val="2054826720"/>
        <c:crosses val="autoZero"/>
        <c:auto val="1"/>
        <c:lblAlgn val="ctr"/>
        <c:lblOffset val="100"/>
        <c:noMultiLvlLbl val="0"/>
      </c:catAx>
      <c:valAx>
        <c:axId val="205482672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97636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53024D-5FCD-D142-BBE1-7B391F60AD88}" type="datetimeFigureOut">
              <a:rPr lang="en-US" smtClean="0"/>
              <a:t>2/14/22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1EEAC-CFEF-9647-876F-EABC6B8338D7}" type="slidenum">
              <a:rPr lang="en-US" smtClean="0"/>
              <a:t>‹#›</a:t>
            </a:fld>
            <a:endParaRPr lang="en-US" dirty="0"/>
          </a:p>
        </p:txBody>
      </p:sp>
    </p:spTree>
    <p:extLst>
      <p:ext uri="{BB962C8B-B14F-4D97-AF65-F5344CB8AC3E}">
        <p14:creationId xmlns:p14="http://schemas.microsoft.com/office/powerpoint/2010/main" val="1675561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quod.lib.umich.edu/j/jep/3336451.0014?rgn=main;view=fulltext"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quod.lib.umich.edu/j/jep/3336451.0014.103?view=text;rgn=main" TargetMode="External"/><Relationship Id="rId5" Type="http://schemas.openxmlformats.org/officeDocument/2006/relationships/hyperlink" Target="https://doi.org/10.3998/3336451.0014.103" TargetMode="External"/><Relationship Id="rId4" Type="http://schemas.openxmlformats.org/officeDocument/2006/relationships/hyperlink" Target="https://quod.lib.umich.edu/j/jep/3336451.0014.1*?rgn=main;view=fulltext"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quod.lib.umich.edu/j/jep/3336451.0014?rgn=main;view=fulltext"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quod.lib.umich.edu/j/jep/3336451.0014.103?view=text;rgn=main" TargetMode="External"/><Relationship Id="rId5" Type="http://schemas.openxmlformats.org/officeDocument/2006/relationships/hyperlink" Target="https://doi.org/10.3998/3336451.0014.103" TargetMode="External"/><Relationship Id="rId4" Type="http://schemas.openxmlformats.org/officeDocument/2006/relationships/hyperlink" Target="https://quod.lib.umich.edu/j/jep/3336451.0014.1*?rgn=main;view=fulltext"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Version History</a:t>
            </a:r>
          </a:p>
          <a:p>
            <a:endParaRPr lang="en-US" dirty="0"/>
          </a:p>
          <a:p>
            <a:r>
              <a:rPr lang="en-US" dirty="0"/>
              <a:t> January 2022</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D91EEAC-CFEF-9647-876F-EABC6B8338D7}" type="slidenum">
              <a:rPr lang="en-US" smtClean="0"/>
              <a:t>1</a:t>
            </a:fld>
            <a:endParaRPr lang="en-US" dirty="0"/>
          </a:p>
        </p:txBody>
      </p:sp>
    </p:spTree>
    <p:extLst>
      <p:ext uri="{BB962C8B-B14F-4D97-AF65-F5344CB8AC3E}">
        <p14:creationId xmlns:p14="http://schemas.microsoft.com/office/powerpoint/2010/main" val="305970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www.aei.org</a:t>
            </a:r>
            <a:r>
              <a:rPr lang="en-US" dirty="0"/>
              <a:t>/research-products/report/broadband-provisions-in-the-infrastructure-investment-and-jobs-act-a-primer/</a:t>
            </a:r>
          </a:p>
        </p:txBody>
      </p:sp>
      <p:sp>
        <p:nvSpPr>
          <p:cNvPr id="4" name="Slide Number Placeholder 3"/>
          <p:cNvSpPr>
            <a:spLocks noGrp="1"/>
          </p:cNvSpPr>
          <p:nvPr>
            <p:ph type="sldNum" sz="quarter" idx="5"/>
          </p:nvPr>
        </p:nvSpPr>
        <p:spPr/>
        <p:txBody>
          <a:bodyPr/>
          <a:lstStyle/>
          <a:p>
            <a:fld id="{3D91EEAC-CFEF-9647-876F-EABC6B8338D7}" type="slidenum">
              <a:rPr lang="en-US" smtClean="0"/>
              <a:t>10</a:t>
            </a:fld>
            <a:endParaRPr lang="en-US" dirty="0"/>
          </a:p>
        </p:txBody>
      </p:sp>
    </p:spTree>
    <p:extLst>
      <p:ext uri="{BB962C8B-B14F-4D97-AF65-F5344CB8AC3E}">
        <p14:creationId xmlns:p14="http://schemas.microsoft.com/office/powerpoint/2010/main" val="308417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1EEAC-CFEF-9647-876F-EABC6B8338D7}" type="slidenum">
              <a:rPr lang="en-US" smtClean="0"/>
              <a:t>11</a:t>
            </a:fld>
            <a:endParaRPr lang="en-US" dirty="0"/>
          </a:p>
        </p:txBody>
      </p:sp>
    </p:spTree>
    <p:extLst>
      <p:ext uri="{BB962C8B-B14F-4D97-AF65-F5344CB8AC3E}">
        <p14:creationId xmlns:p14="http://schemas.microsoft.com/office/powerpoint/2010/main" val="3804873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1EEAC-CFEF-9647-876F-EABC6B8338D7}" type="slidenum">
              <a:rPr lang="en-US" smtClean="0"/>
              <a:t>12</a:t>
            </a:fld>
            <a:endParaRPr lang="en-US" dirty="0"/>
          </a:p>
        </p:txBody>
      </p:sp>
    </p:spTree>
    <p:extLst>
      <p:ext uri="{BB962C8B-B14F-4D97-AF65-F5344CB8AC3E}">
        <p14:creationId xmlns:p14="http://schemas.microsoft.com/office/powerpoint/2010/main" val="3307707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1EEAC-CFEF-9647-876F-EABC6B8338D7}" type="slidenum">
              <a:rPr lang="en-US" smtClean="0"/>
              <a:t>13</a:t>
            </a:fld>
            <a:endParaRPr lang="en-US" dirty="0"/>
          </a:p>
        </p:txBody>
      </p:sp>
    </p:spTree>
    <p:extLst>
      <p:ext uri="{BB962C8B-B14F-4D97-AF65-F5344CB8AC3E}">
        <p14:creationId xmlns:p14="http://schemas.microsoft.com/office/powerpoint/2010/main" val="2652759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1EEAC-CFEF-9647-876F-EABC6B8338D7}" type="slidenum">
              <a:rPr lang="en-US" smtClean="0"/>
              <a:t>14</a:t>
            </a:fld>
            <a:endParaRPr lang="en-US" dirty="0"/>
          </a:p>
        </p:txBody>
      </p:sp>
    </p:spTree>
    <p:extLst>
      <p:ext uri="{BB962C8B-B14F-4D97-AF65-F5344CB8AC3E}">
        <p14:creationId xmlns:p14="http://schemas.microsoft.com/office/powerpoint/2010/main" val="151583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1EEAC-CFEF-9647-876F-EABC6B8338D7}" type="slidenum">
              <a:rPr lang="en-US" smtClean="0"/>
              <a:t>15</a:t>
            </a:fld>
            <a:endParaRPr lang="en-US" dirty="0"/>
          </a:p>
        </p:txBody>
      </p:sp>
    </p:spTree>
    <p:extLst>
      <p:ext uri="{BB962C8B-B14F-4D97-AF65-F5344CB8AC3E}">
        <p14:creationId xmlns:p14="http://schemas.microsoft.com/office/powerpoint/2010/main" val="1186247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505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251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526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492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1EEAC-CFEF-9647-876F-EABC6B8338D7}" type="slidenum">
              <a:rPr lang="en-US" smtClean="0"/>
              <a:t>2</a:t>
            </a:fld>
            <a:endParaRPr lang="en-US" dirty="0"/>
          </a:p>
        </p:txBody>
      </p:sp>
    </p:spTree>
    <p:extLst>
      <p:ext uri="{BB962C8B-B14F-4D97-AF65-F5344CB8AC3E}">
        <p14:creationId xmlns:p14="http://schemas.microsoft.com/office/powerpoint/2010/main" val="2040505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261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397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352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434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from </a:t>
            </a:r>
          </a:p>
          <a:p>
            <a:r>
              <a:rPr lang="en-US" dirty="0"/>
              <a:t>Anthony Ralston and Edwin C. Reilly, ed. Encyclopedia of Computer Science, Third Edition (New York: Van Nostrand Reinhold USA, 1993) </a:t>
            </a:r>
            <a:r>
              <a:rPr lang="en-US" dirty="0" err="1"/>
              <a:t>s.v.</a:t>
            </a:r>
            <a:r>
              <a:rPr lang="en-US" dirty="0"/>
              <a:t> “Standards”</a:t>
            </a:r>
          </a:p>
          <a:p>
            <a:endParaRPr lang="en-US" dirty="0"/>
          </a:p>
          <a:p>
            <a:r>
              <a:rPr lang="en-US" dirty="0"/>
              <a:t>As quoted in </a:t>
            </a:r>
          </a:p>
          <a:p>
            <a:endParaRPr lang="en-US" dirty="0"/>
          </a:p>
          <a:p>
            <a:r>
              <a:rPr lang="en-US" b="1" dirty="0"/>
              <a:t>Why Standardization Efforts Fail</a:t>
            </a:r>
            <a:br>
              <a:rPr lang="en-US" b="1" dirty="0"/>
            </a:br>
            <a:endParaRPr lang="en-US" b="1" dirty="0"/>
          </a:p>
          <a:p>
            <a:r>
              <a:rPr lang="en-US" dirty="0"/>
              <a:t>Carl F. Cargill</a:t>
            </a:r>
          </a:p>
          <a:p>
            <a:r>
              <a:rPr lang="en-US" dirty="0">
                <a:hlinkClick r:id="rId3"/>
              </a:rPr>
              <a:t>Volume 14</a:t>
            </a:r>
            <a:r>
              <a:rPr lang="en-US" dirty="0"/>
              <a:t>, </a:t>
            </a:r>
            <a:r>
              <a:rPr lang="en-US" dirty="0">
                <a:hlinkClick r:id="rId4"/>
              </a:rPr>
              <a:t>Issue 1</a:t>
            </a:r>
            <a:r>
              <a:rPr lang="en-US" dirty="0"/>
              <a:t>: </a:t>
            </a:r>
            <a:r>
              <a:rPr lang="en-US" i="1" dirty="0"/>
              <a:t>Standards</a:t>
            </a:r>
            <a:r>
              <a:rPr lang="en-US" dirty="0"/>
              <a:t>, Summer 2011</a:t>
            </a:r>
          </a:p>
          <a:p>
            <a:r>
              <a:rPr lang="en-US" dirty="0"/>
              <a:t>DOI: </a:t>
            </a:r>
            <a:r>
              <a:rPr lang="en-US" dirty="0">
                <a:hlinkClick r:id="rId5"/>
              </a:rPr>
              <a:t>https://doi.org/10.3998/3336451.0014.103</a:t>
            </a:r>
            <a:endParaRPr lang="en-US" dirty="0"/>
          </a:p>
          <a:p>
            <a:r>
              <a:rPr lang="en-US" dirty="0">
                <a:hlinkClick r:id="rId6"/>
              </a:rPr>
              <a:t>Permissions</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340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from </a:t>
            </a:r>
          </a:p>
          <a:p>
            <a:r>
              <a:rPr lang="en-US" dirty="0"/>
              <a:t>Anthony Ralston and Edwin C. Reilly, ed. Encyclopedia of Computer Science, Third Edition (New York: Van Nostrand Reinhold USA, 1993) </a:t>
            </a:r>
            <a:r>
              <a:rPr lang="en-US" dirty="0" err="1"/>
              <a:t>s.v.</a:t>
            </a:r>
            <a:r>
              <a:rPr lang="en-US" dirty="0"/>
              <a:t> “Standards”</a:t>
            </a:r>
          </a:p>
          <a:p>
            <a:endParaRPr lang="en-US" dirty="0"/>
          </a:p>
          <a:p>
            <a:r>
              <a:rPr lang="en-US" dirty="0"/>
              <a:t>As quoted in </a:t>
            </a:r>
          </a:p>
          <a:p>
            <a:endParaRPr lang="en-US" dirty="0"/>
          </a:p>
          <a:p>
            <a:r>
              <a:rPr lang="en-US" b="1" dirty="0"/>
              <a:t>Why Standardization Efforts Fail</a:t>
            </a:r>
            <a:br>
              <a:rPr lang="en-US" b="1" dirty="0"/>
            </a:br>
            <a:endParaRPr lang="en-US" b="1" dirty="0"/>
          </a:p>
          <a:p>
            <a:r>
              <a:rPr lang="en-US" dirty="0"/>
              <a:t>Carl F. Cargill</a:t>
            </a:r>
          </a:p>
          <a:p>
            <a:r>
              <a:rPr lang="en-US" dirty="0">
                <a:hlinkClick r:id="rId3"/>
              </a:rPr>
              <a:t>Volume 14</a:t>
            </a:r>
            <a:r>
              <a:rPr lang="en-US" dirty="0"/>
              <a:t>, </a:t>
            </a:r>
            <a:r>
              <a:rPr lang="en-US" dirty="0">
                <a:hlinkClick r:id="rId4"/>
              </a:rPr>
              <a:t>Issue 1</a:t>
            </a:r>
            <a:r>
              <a:rPr lang="en-US" dirty="0"/>
              <a:t>: </a:t>
            </a:r>
            <a:r>
              <a:rPr lang="en-US" i="1" dirty="0"/>
              <a:t>Standards</a:t>
            </a:r>
            <a:r>
              <a:rPr lang="en-US" dirty="0"/>
              <a:t>, Summer 2011</a:t>
            </a:r>
          </a:p>
          <a:p>
            <a:r>
              <a:rPr lang="en-US" dirty="0"/>
              <a:t>DOI: </a:t>
            </a:r>
            <a:r>
              <a:rPr lang="en-US" dirty="0">
                <a:hlinkClick r:id="rId5"/>
              </a:rPr>
              <a:t>https://doi.org/10.3998/3336451.0014.103</a:t>
            </a:r>
            <a:endParaRPr lang="en-US" dirty="0"/>
          </a:p>
          <a:p>
            <a:r>
              <a:rPr lang="en-US" dirty="0">
                <a:hlinkClick r:id="rId6"/>
              </a:rPr>
              <a:t>Permissions</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858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961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646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www.qualcomm.com</a:t>
            </a:r>
            <a:r>
              <a:rPr lang="en-US" dirty="0"/>
              <a:t>/news/</a:t>
            </a:r>
            <a:r>
              <a:rPr lang="en-US" dirty="0" err="1"/>
              <a:t>onq</a:t>
            </a:r>
            <a:r>
              <a:rPr lang="en-US" dirty="0"/>
              <a:t>/2017/08/02/understanding-3gpp-starting-basics</a:t>
            </a:r>
          </a:p>
          <a:p>
            <a:r>
              <a:rPr lang="en-US" dirty="0"/>
              <a:t>https://</a:t>
            </a:r>
            <a:r>
              <a:rPr lang="en-US" dirty="0" err="1"/>
              <a:t>webapp.etsi.org</a:t>
            </a:r>
            <a:r>
              <a:rPr lang="en-US" dirty="0"/>
              <a:t>/3gppmembership/</a:t>
            </a:r>
            <a:r>
              <a:rPr lang="en-US" dirty="0" err="1"/>
              <a:t>QueryForm.asp</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481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www.qualcomm.com</a:t>
            </a:r>
            <a:r>
              <a:rPr lang="en-US" dirty="0"/>
              <a:t>/news/</a:t>
            </a:r>
            <a:r>
              <a:rPr lang="en-US" dirty="0" err="1"/>
              <a:t>onq</a:t>
            </a:r>
            <a:r>
              <a:rPr lang="en-US" dirty="0"/>
              <a:t>/2017/08/02/understanding-3gpp-starting-basics</a:t>
            </a:r>
          </a:p>
          <a:p>
            <a:r>
              <a:rPr lang="en-US" dirty="0"/>
              <a:t>https://</a:t>
            </a:r>
            <a:r>
              <a:rPr lang="en-US" dirty="0" err="1"/>
              <a:t>webapp.etsi.org</a:t>
            </a:r>
            <a:r>
              <a:rPr lang="en-US" dirty="0"/>
              <a:t>/3gppmembership/</a:t>
            </a:r>
            <a:r>
              <a:rPr lang="en-US" dirty="0" err="1"/>
              <a:t>QueryForm.asp</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539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1EEAC-CFEF-9647-876F-EABC6B8338D7}" type="slidenum">
              <a:rPr lang="en-US" smtClean="0"/>
              <a:t>3</a:t>
            </a:fld>
            <a:endParaRPr lang="en-US" dirty="0"/>
          </a:p>
        </p:txBody>
      </p:sp>
    </p:spTree>
    <p:extLst>
      <p:ext uri="{BB962C8B-B14F-4D97-AF65-F5344CB8AC3E}">
        <p14:creationId xmlns:p14="http://schemas.microsoft.com/office/powerpoint/2010/main" val="2602817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55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www.qualcomm.com</a:t>
            </a:r>
            <a:r>
              <a:rPr lang="en-US" dirty="0"/>
              <a:t>/news/</a:t>
            </a:r>
            <a:r>
              <a:rPr lang="en-US" dirty="0" err="1"/>
              <a:t>onq</a:t>
            </a:r>
            <a:r>
              <a:rPr lang="en-US" dirty="0"/>
              <a:t>/2017/08/02/understanding-3gpp-starting-basics</a:t>
            </a:r>
          </a:p>
          <a:p>
            <a:r>
              <a:rPr lang="en-US" dirty="0"/>
              <a:t>https://</a:t>
            </a:r>
            <a:r>
              <a:rPr lang="en-US" dirty="0" err="1"/>
              <a:t>webapp.etsi.org</a:t>
            </a:r>
            <a:r>
              <a:rPr lang="en-US" dirty="0"/>
              <a:t>/3gppmembership/</a:t>
            </a:r>
            <a:r>
              <a:rPr lang="en-US" dirty="0" err="1"/>
              <a:t>QueryForm.asp</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044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www.qualcomm.com</a:t>
            </a:r>
            <a:r>
              <a:rPr lang="en-US" dirty="0"/>
              <a:t>/news/</a:t>
            </a:r>
            <a:r>
              <a:rPr lang="en-US" dirty="0" err="1"/>
              <a:t>onq</a:t>
            </a:r>
            <a:r>
              <a:rPr lang="en-US" dirty="0"/>
              <a:t>/2017/08/02/understanding-3gpp-starting-basics</a:t>
            </a:r>
          </a:p>
          <a:p>
            <a:r>
              <a:rPr lang="en-US" dirty="0"/>
              <a:t>https://</a:t>
            </a:r>
            <a:r>
              <a:rPr lang="en-US" dirty="0" err="1"/>
              <a:t>webapp.etsi.org</a:t>
            </a:r>
            <a:r>
              <a:rPr lang="en-US" dirty="0"/>
              <a:t>/3gppmembership/</a:t>
            </a:r>
            <a:r>
              <a:rPr lang="en-US" dirty="0" err="1"/>
              <a:t>QueryForm.asp</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856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551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www.qualcomm.com</a:t>
            </a:r>
            <a:r>
              <a:rPr lang="en-US" dirty="0"/>
              <a:t>/news/</a:t>
            </a:r>
            <a:r>
              <a:rPr lang="en-US" dirty="0" err="1"/>
              <a:t>onq</a:t>
            </a:r>
            <a:r>
              <a:rPr lang="en-US" dirty="0"/>
              <a:t>/2017/08/02/understanding-3gpp-starting-basics</a:t>
            </a:r>
          </a:p>
          <a:p>
            <a:r>
              <a:rPr lang="en-US" dirty="0"/>
              <a:t>https://</a:t>
            </a:r>
            <a:r>
              <a:rPr lang="en-US" dirty="0" err="1"/>
              <a:t>webapp.etsi.org</a:t>
            </a:r>
            <a:r>
              <a:rPr lang="en-US" dirty="0"/>
              <a:t>/3gppmembership/</a:t>
            </a:r>
            <a:r>
              <a:rPr lang="en-US" dirty="0" err="1"/>
              <a:t>QueryForm.asp</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328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www.qualcomm.com</a:t>
            </a:r>
            <a:r>
              <a:rPr lang="en-US" dirty="0"/>
              <a:t>/news/</a:t>
            </a:r>
            <a:r>
              <a:rPr lang="en-US" dirty="0" err="1"/>
              <a:t>onq</a:t>
            </a:r>
            <a:r>
              <a:rPr lang="en-US" dirty="0"/>
              <a:t>/2017/08/02/understanding-3gpp-starting-basics</a:t>
            </a:r>
          </a:p>
          <a:p>
            <a:r>
              <a:rPr lang="en-US" dirty="0"/>
              <a:t>https://</a:t>
            </a:r>
            <a:r>
              <a:rPr lang="en-US" dirty="0" err="1"/>
              <a:t>webapp.etsi.org</a:t>
            </a:r>
            <a:r>
              <a:rPr lang="en-US" dirty="0"/>
              <a:t>/3gppmembership/</a:t>
            </a:r>
            <a:r>
              <a:rPr lang="en-US" dirty="0" err="1"/>
              <a:t>QueryForm.asp</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136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www.qualcomm.com</a:t>
            </a:r>
            <a:r>
              <a:rPr lang="en-US" dirty="0"/>
              <a:t>/news/</a:t>
            </a:r>
            <a:r>
              <a:rPr lang="en-US" dirty="0" err="1"/>
              <a:t>onq</a:t>
            </a:r>
            <a:r>
              <a:rPr lang="en-US" dirty="0"/>
              <a:t>/2017/08/02/understanding-3gpp-starting-basics</a:t>
            </a:r>
          </a:p>
          <a:p>
            <a:r>
              <a:rPr lang="en-US" dirty="0"/>
              <a:t>https://</a:t>
            </a:r>
            <a:r>
              <a:rPr lang="en-US" dirty="0" err="1"/>
              <a:t>webapp.etsi.org</a:t>
            </a:r>
            <a:r>
              <a:rPr lang="en-US" dirty="0"/>
              <a:t>/3gppmembership/</a:t>
            </a:r>
            <a:r>
              <a:rPr lang="en-US" dirty="0" err="1"/>
              <a:t>QueryForm.asp</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483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www.qualcomm.com</a:t>
            </a:r>
            <a:r>
              <a:rPr lang="en-US" dirty="0"/>
              <a:t>/news/</a:t>
            </a:r>
            <a:r>
              <a:rPr lang="en-US" dirty="0" err="1"/>
              <a:t>onq</a:t>
            </a:r>
            <a:r>
              <a:rPr lang="en-US" dirty="0"/>
              <a:t>/2017/08/02/understanding-3gpp-starting-basics</a:t>
            </a:r>
          </a:p>
          <a:p>
            <a:r>
              <a:rPr lang="en-US" dirty="0"/>
              <a:t>https://</a:t>
            </a:r>
            <a:r>
              <a:rPr lang="en-US" dirty="0" err="1"/>
              <a:t>webapp.etsi.org</a:t>
            </a:r>
            <a:r>
              <a:rPr lang="en-US" dirty="0"/>
              <a:t>/3gppmembership/</a:t>
            </a:r>
            <a:r>
              <a:rPr lang="en-US" dirty="0" err="1"/>
              <a:t>QueryForm.asp</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006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1EEAC-CFEF-9647-876F-EABC6B8338D7}" type="slidenum">
              <a:rPr lang="en-US" smtClean="0"/>
              <a:t>38</a:t>
            </a:fld>
            <a:endParaRPr lang="en-US" dirty="0"/>
          </a:p>
        </p:txBody>
      </p:sp>
    </p:spTree>
    <p:extLst>
      <p:ext uri="{BB962C8B-B14F-4D97-AF65-F5344CB8AC3E}">
        <p14:creationId xmlns:p14="http://schemas.microsoft.com/office/powerpoint/2010/main" val="2652759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1EEAC-CFEF-9647-876F-EABC6B8338D7}" type="slidenum">
              <a:rPr lang="en-US" smtClean="0"/>
              <a:t>4</a:t>
            </a:fld>
            <a:endParaRPr lang="en-US" dirty="0"/>
          </a:p>
        </p:txBody>
      </p:sp>
    </p:spTree>
    <p:extLst>
      <p:ext uri="{BB962C8B-B14F-4D97-AF65-F5344CB8AC3E}">
        <p14:creationId xmlns:p14="http://schemas.microsoft.com/office/powerpoint/2010/main" val="3760686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1EEAC-CFEF-9647-876F-EABC6B8338D7}" type="slidenum">
              <a:rPr lang="en-US" smtClean="0"/>
              <a:t>5</a:t>
            </a:fld>
            <a:endParaRPr lang="en-US" dirty="0"/>
          </a:p>
        </p:txBody>
      </p:sp>
    </p:spTree>
    <p:extLst>
      <p:ext uri="{BB962C8B-B14F-4D97-AF65-F5344CB8AC3E}">
        <p14:creationId xmlns:p14="http://schemas.microsoft.com/office/powerpoint/2010/main" val="1216457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1EEAC-CFEF-9647-876F-EABC6B8338D7}" type="slidenum">
              <a:rPr lang="en-US" smtClean="0"/>
              <a:t>6</a:t>
            </a:fld>
            <a:endParaRPr lang="en-US" dirty="0"/>
          </a:p>
        </p:txBody>
      </p:sp>
    </p:spTree>
    <p:extLst>
      <p:ext uri="{BB962C8B-B14F-4D97-AF65-F5344CB8AC3E}">
        <p14:creationId xmlns:p14="http://schemas.microsoft.com/office/powerpoint/2010/main" val="470416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www.pewresearch.org</a:t>
            </a:r>
            <a:r>
              <a:rPr lang="en-US" dirty="0"/>
              <a:t>/internet/2021/06/03/mobile-technology-and-home-broadband-2021/</a:t>
            </a:r>
          </a:p>
        </p:txBody>
      </p:sp>
      <p:sp>
        <p:nvSpPr>
          <p:cNvPr id="4" name="Slide Number Placeholder 3"/>
          <p:cNvSpPr>
            <a:spLocks noGrp="1"/>
          </p:cNvSpPr>
          <p:nvPr>
            <p:ph type="sldNum" sz="quarter" idx="5"/>
          </p:nvPr>
        </p:nvSpPr>
        <p:spPr/>
        <p:txBody>
          <a:bodyPr/>
          <a:lstStyle/>
          <a:p>
            <a:fld id="{3D91EEAC-CFEF-9647-876F-EABC6B8338D7}" type="slidenum">
              <a:rPr lang="en-US" smtClean="0"/>
              <a:t>7</a:t>
            </a:fld>
            <a:endParaRPr lang="en-US" dirty="0"/>
          </a:p>
        </p:txBody>
      </p:sp>
    </p:spTree>
    <p:extLst>
      <p:ext uri="{BB962C8B-B14F-4D97-AF65-F5344CB8AC3E}">
        <p14:creationId xmlns:p14="http://schemas.microsoft.com/office/powerpoint/2010/main" val="2780856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www.census.gov</a:t>
            </a:r>
            <a:r>
              <a:rPr lang="en-US" dirty="0"/>
              <a:t>/programs-surveys/geography/guidance/geo-areas/urban-</a:t>
            </a:r>
            <a:r>
              <a:rPr lang="en-US" dirty="0" err="1"/>
              <a:t>rural.html</a:t>
            </a:r>
            <a:r>
              <a:rPr lang="en-US" dirty="0"/>
              <a:t> defines rural/urban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Graph is from: https://</a:t>
            </a:r>
            <a:r>
              <a:rPr lang="en-US" dirty="0" err="1"/>
              <a:t>www.pewresearch.org</a:t>
            </a:r>
            <a:r>
              <a:rPr lang="en-US" dirty="0"/>
              <a:t>/fact-tank/2021/08/19/some-digital-divides-persist-between-rural-urban-and-suburban-america/</a:t>
            </a:r>
          </a:p>
          <a:p>
            <a:endParaRPr lang="en-US" dirty="0"/>
          </a:p>
        </p:txBody>
      </p:sp>
      <p:sp>
        <p:nvSpPr>
          <p:cNvPr id="4" name="Slide Number Placeholder 3"/>
          <p:cNvSpPr>
            <a:spLocks noGrp="1"/>
          </p:cNvSpPr>
          <p:nvPr>
            <p:ph type="sldNum" sz="quarter" idx="5"/>
          </p:nvPr>
        </p:nvSpPr>
        <p:spPr/>
        <p:txBody>
          <a:bodyPr/>
          <a:lstStyle/>
          <a:p>
            <a:fld id="{3D91EEAC-CFEF-9647-876F-EABC6B8338D7}" type="slidenum">
              <a:rPr lang="en-US" smtClean="0"/>
              <a:t>8</a:t>
            </a:fld>
            <a:endParaRPr lang="en-US" dirty="0"/>
          </a:p>
        </p:txBody>
      </p:sp>
    </p:spTree>
    <p:extLst>
      <p:ext uri="{BB962C8B-B14F-4D97-AF65-F5344CB8AC3E}">
        <p14:creationId xmlns:p14="http://schemas.microsoft.com/office/powerpoint/2010/main" val="163590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Graph is from: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www.dbresearch.com</a:t>
            </a:r>
            <a:r>
              <a:rPr lang="en-US" sz="1200" kern="1200" dirty="0">
                <a:solidFill>
                  <a:schemeClr val="tx1"/>
                </a:solidFill>
                <a:effectLst/>
                <a:latin typeface="+mn-lt"/>
                <a:ea typeface="+mn-ea"/>
                <a:cs typeface="+mn-cs"/>
              </a:rPr>
              <a:t>/PROD/RPS_DE-PROD/PROD0000000000511664/America%27s_Racial_Gap_%26_Big_Tech%27s_Closing_Window.PDF</a:t>
            </a:r>
          </a:p>
        </p:txBody>
      </p:sp>
      <p:sp>
        <p:nvSpPr>
          <p:cNvPr id="4" name="Slide Number Placeholder 3"/>
          <p:cNvSpPr>
            <a:spLocks noGrp="1"/>
          </p:cNvSpPr>
          <p:nvPr>
            <p:ph type="sldNum" sz="quarter" idx="5"/>
          </p:nvPr>
        </p:nvSpPr>
        <p:spPr/>
        <p:txBody>
          <a:bodyPr/>
          <a:lstStyle/>
          <a:p>
            <a:fld id="{3D91EEAC-CFEF-9647-876F-EABC6B8338D7}" type="slidenum">
              <a:rPr lang="en-US" smtClean="0"/>
              <a:t>9</a:t>
            </a:fld>
            <a:endParaRPr lang="en-US" dirty="0"/>
          </a:p>
        </p:txBody>
      </p:sp>
    </p:spTree>
    <p:extLst>
      <p:ext uri="{BB962C8B-B14F-4D97-AF65-F5344CB8AC3E}">
        <p14:creationId xmlns:p14="http://schemas.microsoft.com/office/powerpoint/2010/main" val="1784031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C686-8429-2E40-81FA-5EC9C4AB3C55}"/>
              </a:ext>
            </a:extLst>
          </p:cNvPr>
          <p:cNvSpPr>
            <a:spLocks noGrp="1"/>
          </p:cNvSpPr>
          <p:nvPr>
            <p:ph type="ctrTitle"/>
          </p:nvPr>
        </p:nvSpPr>
        <p:spPr>
          <a:xfrm>
            <a:off x="1524000" y="1122363"/>
            <a:ext cx="9144000" cy="2387600"/>
          </a:xfrm>
        </p:spPr>
        <p:txBody>
          <a:bodyPr anchor="b"/>
          <a:lstStyle>
            <a:lvl1pPr algn="ctr">
              <a:defRPr sz="6000">
                <a:latin typeface="+mj-lt"/>
              </a:defRPr>
            </a:lvl1pPr>
          </a:lstStyle>
          <a:p>
            <a:r>
              <a:rPr lang="en-US" dirty="0"/>
              <a:t>Click to edit Master title style</a:t>
            </a:r>
          </a:p>
        </p:txBody>
      </p:sp>
      <p:sp>
        <p:nvSpPr>
          <p:cNvPr id="3" name="Subtitle 2">
            <a:extLst>
              <a:ext uri="{FF2B5EF4-FFF2-40B4-BE49-F238E27FC236}">
                <a16:creationId xmlns:a16="http://schemas.microsoft.com/office/drawing/2014/main" id="{8CC2C238-9334-5D47-BE46-7DBB933E48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lide Number Placeholder 5">
            <a:extLst>
              <a:ext uri="{FF2B5EF4-FFF2-40B4-BE49-F238E27FC236}">
                <a16:creationId xmlns:a16="http://schemas.microsoft.com/office/drawing/2014/main" id="{F7F1199A-45E4-9E4D-95C0-396A8A9C6FF7}"/>
              </a:ext>
            </a:extLst>
          </p:cNvPr>
          <p:cNvSpPr>
            <a:spLocks noGrp="1"/>
          </p:cNvSpPr>
          <p:nvPr>
            <p:ph type="sldNum" sz="quarter" idx="4"/>
          </p:nvPr>
        </p:nvSpPr>
        <p:spPr>
          <a:xfrm>
            <a:off x="9219616" y="6443089"/>
            <a:ext cx="2743200" cy="365125"/>
          </a:xfrm>
          <a:prstGeom prst="rect">
            <a:avLst/>
          </a:prstGeom>
        </p:spPr>
        <p:txBody>
          <a:bodyPr vert="horz" lIns="91440" tIns="45720" rIns="91440" bIns="45720" rtlCol="0" anchor="ctr"/>
          <a:lstStyle>
            <a:lvl1pPr algn="r">
              <a:defRPr sz="1100">
                <a:solidFill>
                  <a:schemeClr val="bg1">
                    <a:lumMod val="50000"/>
                  </a:schemeClr>
                </a:solidFill>
              </a:defRPr>
            </a:lvl1pPr>
          </a:lstStyle>
          <a:p>
            <a:r>
              <a:rPr lang="en-US" dirty="0"/>
              <a:t>Introduction: 1-</a:t>
            </a:r>
            <a:fld id="{C4204591-24BD-A542-B9D5-F8D8A88D2FEE}" type="slidenum">
              <a:rPr lang="en-US" smtClean="0"/>
              <a:pPr/>
              <a:t>‹#›</a:t>
            </a:fld>
            <a:endParaRPr lang="en-US" dirty="0"/>
          </a:p>
        </p:txBody>
      </p:sp>
    </p:spTree>
    <p:extLst>
      <p:ext uri="{BB962C8B-B14F-4D97-AF65-F5344CB8AC3E}">
        <p14:creationId xmlns:p14="http://schemas.microsoft.com/office/powerpoint/2010/main" val="33936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A2846C-3DC3-2A4C-84E1-3E3C50231FF2}"/>
              </a:ext>
            </a:extLst>
          </p:cNvPr>
          <p:cNvSpPr>
            <a:spLocks noGrp="1"/>
          </p:cNvSpPr>
          <p:nvPr>
            <p:ph idx="1"/>
          </p:nvPr>
        </p:nvSpPr>
        <p:spPr>
          <a:xfrm>
            <a:off x="838200" y="1724027"/>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F32235DD-B99A-7744-92BB-36CB49B43BEC}"/>
              </a:ext>
            </a:extLst>
          </p:cNvPr>
          <p:cNvSpPr>
            <a:spLocks noGrp="1"/>
          </p:cNvSpPr>
          <p:nvPr>
            <p:ph type="title"/>
          </p:nvPr>
        </p:nvSpPr>
        <p:spPr/>
        <p:txBody>
          <a:bodyPr>
            <a:normAutofit/>
          </a:bodyPr>
          <a:lstStyle>
            <a:lvl1pPr>
              <a:defRPr sz="4400">
                <a:latin typeface="+mj-lt"/>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41717D89-2D64-4E49-A8B8-D7B93266073C}"/>
              </a:ext>
            </a:extLst>
          </p:cNvPr>
          <p:cNvSpPr>
            <a:spLocks noGrp="1"/>
          </p:cNvSpPr>
          <p:nvPr>
            <p:ph type="sldNum" sz="quarter" idx="4"/>
          </p:nvPr>
        </p:nvSpPr>
        <p:spPr>
          <a:xfrm>
            <a:off x="9219616" y="6443089"/>
            <a:ext cx="2743200" cy="365125"/>
          </a:xfrm>
          <a:prstGeom prst="rect">
            <a:avLst/>
          </a:prstGeom>
        </p:spPr>
        <p:txBody>
          <a:bodyPr vert="horz" lIns="91440" tIns="45720" rIns="91440" bIns="45720" rtlCol="0" anchor="ctr"/>
          <a:lstStyle>
            <a:lvl1pPr algn="r">
              <a:defRPr sz="1100">
                <a:solidFill>
                  <a:schemeClr val="bg1">
                    <a:lumMod val="50000"/>
                  </a:schemeClr>
                </a:solidFill>
              </a:defRPr>
            </a:lvl1pPr>
          </a:lstStyle>
          <a:p>
            <a:r>
              <a:rPr lang="en-US" dirty="0"/>
              <a:t>Introduction: 1-</a:t>
            </a:r>
            <a:fld id="{C4204591-24BD-A542-B9D5-F8D8A88D2FEE}" type="slidenum">
              <a:rPr lang="en-US" smtClean="0"/>
              <a:pPr/>
              <a:t>‹#›</a:t>
            </a:fld>
            <a:endParaRPr lang="en-US" dirty="0"/>
          </a:p>
        </p:txBody>
      </p:sp>
    </p:spTree>
    <p:extLst>
      <p:ext uri="{BB962C8B-B14F-4D97-AF65-F5344CB8AC3E}">
        <p14:creationId xmlns:p14="http://schemas.microsoft.com/office/powerpoint/2010/main" val="1878446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8D4C-6954-CC4D-A491-4B78BF548F31}"/>
              </a:ext>
            </a:extLst>
          </p:cNvPr>
          <p:cNvSpPr>
            <a:spLocks noGrp="1"/>
          </p:cNvSpPr>
          <p:nvPr>
            <p:ph type="title"/>
          </p:nvPr>
        </p:nvSpPr>
        <p:spPr/>
        <p:txBody>
          <a:bodyPr>
            <a:normAutofit/>
          </a:bodyPr>
          <a:lstStyle>
            <a:lvl1pPr>
              <a:defRPr sz="4400">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3ABE2032-3F11-1945-8A1D-25EC80CF91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DCF1CB-5DBA-8B49-A839-F079E4BF43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E873D4E-4EDA-1349-AB14-5DC995BFCD39}"/>
              </a:ext>
            </a:extLst>
          </p:cNvPr>
          <p:cNvSpPr>
            <a:spLocks noGrp="1"/>
          </p:cNvSpPr>
          <p:nvPr>
            <p:ph type="sldNum" sz="quarter" idx="4"/>
          </p:nvPr>
        </p:nvSpPr>
        <p:spPr>
          <a:xfrm>
            <a:off x="9219616" y="6443089"/>
            <a:ext cx="2743200" cy="365125"/>
          </a:xfrm>
          <a:prstGeom prst="rect">
            <a:avLst/>
          </a:prstGeom>
        </p:spPr>
        <p:txBody>
          <a:bodyPr vert="horz" lIns="91440" tIns="45720" rIns="91440" bIns="45720" rtlCol="0" anchor="ctr"/>
          <a:lstStyle>
            <a:lvl1pPr algn="r">
              <a:defRPr sz="1100">
                <a:solidFill>
                  <a:schemeClr val="bg1">
                    <a:lumMod val="50000"/>
                  </a:schemeClr>
                </a:solidFill>
              </a:defRPr>
            </a:lvl1pPr>
          </a:lstStyle>
          <a:p>
            <a:r>
              <a:rPr lang="en-US" dirty="0"/>
              <a:t>Introduction: 1-</a:t>
            </a:r>
            <a:fld id="{C4204591-24BD-A542-B9D5-F8D8A88D2FEE}" type="slidenum">
              <a:rPr lang="en-US" smtClean="0"/>
              <a:pPr/>
              <a:t>‹#›</a:t>
            </a:fld>
            <a:endParaRPr lang="en-US" dirty="0"/>
          </a:p>
        </p:txBody>
      </p:sp>
    </p:spTree>
    <p:extLst>
      <p:ext uri="{BB962C8B-B14F-4D97-AF65-F5344CB8AC3E}">
        <p14:creationId xmlns:p14="http://schemas.microsoft.com/office/powerpoint/2010/main" val="1273958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B102D-EC4F-B64D-BB0A-3CBBCEE21B6B}"/>
              </a:ext>
            </a:extLst>
          </p:cNvPr>
          <p:cNvSpPr>
            <a:spLocks noGrp="1"/>
          </p:cNvSpPr>
          <p:nvPr>
            <p:ph type="title"/>
          </p:nvPr>
        </p:nvSpPr>
        <p:spPr/>
        <p:txBody>
          <a:bodyPr>
            <a:normAutofit/>
          </a:bodyPr>
          <a:lstStyle>
            <a:lvl1pPr>
              <a:defRPr sz="4400">
                <a:latin typeface="+mj-lt"/>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80DCD8E0-36D6-2D43-9C3A-92DC921E1D78}"/>
              </a:ext>
            </a:extLst>
          </p:cNvPr>
          <p:cNvSpPr>
            <a:spLocks noGrp="1"/>
          </p:cNvSpPr>
          <p:nvPr>
            <p:ph type="sldNum" sz="quarter" idx="4"/>
          </p:nvPr>
        </p:nvSpPr>
        <p:spPr>
          <a:xfrm>
            <a:off x="9219616" y="6443089"/>
            <a:ext cx="2743200" cy="365125"/>
          </a:xfrm>
          <a:prstGeom prst="rect">
            <a:avLst/>
          </a:prstGeom>
        </p:spPr>
        <p:txBody>
          <a:bodyPr vert="horz" lIns="91440" tIns="45720" rIns="91440" bIns="45720" rtlCol="0" anchor="ctr"/>
          <a:lstStyle>
            <a:lvl1pPr algn="r">
              <a:defRPr sz="1100">
                <a:solidFill>
                  <a:schemeClr val="bg1">
                    <a:lumMod val="50000"/>
                  </a:schemeClr>
                </a:solidFill>
              </a:defRPr>
            </a:lvl1pPr>
          </a:lstStyle>
          <a:p>
            <a:r>
              <a:rPr lang="en-US" dirty="0"/>
              <a:t>Introduction: 1-</a:t>
            </a:r>
            <a:fld id="{C4204591-24BD-A542-B9D5-F8D8A88D2FEE}" type="slidenum">
              <a:rPr lang="en-US" smtClean="0"/>
              <a:pPr/>
              <a:t>‹#›</a:t>
            </a:fld>
            <a:endParaRPr lang="en-US" dirty="0"/>
          </a:p>
        </p:txBody>
      </p:sp>
    </p:spTree>
    <p:extLst>
      <p:ext uri="{BB962C8B-B14F-4D97-AF65-F5344CB8AC3E}">
        <p14:creationId xmlns:p14="http://schemas.microsoft.com/office/powerpoint/2010/main" val="37621316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6D5FD2-E0BC-9B4A-8B69-BFD8F956C77B}"/>
              </a:ext>
            </a:extLst>
          </p:cNvPr>
          <p:cNvSpPr>
            <a:spLocks noGrp="1"/>
          </p:cNvSpPr>
          <p:nvPr>
            <p:ph type="title"/>
          </p:nvPr>
        </p:nvSpPr>
        <p:spPr>
          <a:xfrm>
            <a:off x="838200" y="451821"/>
            <a:ext cx="10515600" cy="8946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A987CFD-1EF3-634C-B854-216A26AC23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87C6EBB-9D5E-E84A-9BCA-EA7E05FD1C0C}"/>
              </a:ext>
            </a:extLst>
          </p:cNvPr>
          <p:cNvSpPr>
            <a:spLocks noGrp="1"/>
          </p:cNvSpPr>
          <p:nvPr>
            <p:ph type="sldNum" sz="quarter" idx="4"/>
          </p:nvPr>
        </p:nvSpPr>
        <p:spPr>
          <a:xfrm>
            <a:off x="9219616" y="6443089"/>
            <a:ext cx="2743200" cy="365125"/>
          </a:xfrm>
          <a:prstGeom prst="rect">
            <a:avLst/>
          </a:prstGeom>
        </p:spPr>
        <p:txBody>
          <a:bodyPr vert="horz" lIns="91440" tIns="45720" rIns="91440" bIns="45720" rtlCol="0" anchor="ctr"/>
          <a:lstStyle>
            <a:lvl1pPr algn="r">
              <a:defRPr sz="1100">
                <a:solidFill>
                  <a:schemeClr val="bg1">
                    <a:lumMod val="50000"/>
                  </a:schemeClr>
                </a:solidFill>
              </a:defRPr>
            </a:lvl1pPr>
          </a:lstStyle>
          <a:p>
            <a:r>
              <a:rPr lang="en-US" dirty="0"/>
              <a:t>Introduction: 1-</a:t>
            </a:r>
            <a:fld id="{C4204591-24BD-A542-B9D5-F8D8A88D2FEE}" type="slidenum">
              <a:rPr lang="en-US" smtClean="0"/>
              <a:pPr/>
              <a:t>‹#›</a:t>
            </a:fld>
            <a:endParaRPr lang="en-US" dirty="0"/>
          </a:p>
        </p:txBody>
      </p:sp>
    </p:spTree>
    <p:extLst>
      <p:ext uri="{BB962C8B-B14F-4D97-AF65-F5344CB8AC3E}">
        <p14:creationId xmlns:p14="http://schemas.microsoft.com/office/powerpoint/2010/main" val="2775165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hdr="0" ftr="0" dt="0"/>
  <p:txStyles>
    <p:titleStyle>
      <a:lvl1pPr algn="l" defTabSz="914400" rtl="0" eaLnBrk="1" latinLnBrk="0" hangingPunct="1">
        <a:lnSpc>
          <a:spcPct val="90000"/>
        </a:lnSpc>
        <a:spcBef>
          <a:spcPct val="0"/>
        </a:spcBef>
        <a:buNone/>
        <a:defRPr sz="4000" b="1" kern="1200">
          <a:solidFill>
            <a:srgbClr val="0000A3"/>
          </a:solidFill>
          <a:latin typeface="+mn-lt"/>
          <a:ea typeface="+mj-ea"/>
          <a:cs typeface="+mj-cs"/>
        </a:defRPr>
      </a:lvl1pPr>
    </p:titleStyle>
    <p:body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speedtest.net/"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25.xml"/><Relationship Id="rId16"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7.jp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0.emf"/><Relationship Id="rId4" Type="http://schemas.openxmlformats.org/officeDocument/2006/relationships/image" Target="../media/image49.sv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www.apple.com/"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hyperlink" Target="https://en.wikipedia.org/wiki/Communications_Decency_Act"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6.png"/><Relationship Id="rId18" Type="http://schemas.openxmlformats.org/officeDocument/2006/relationships/image" Target="../media/image77.png"/><Relationship Id="rId3" Type="http://schemas.openxmlformats.org/officeDocument/2006/relationships/image" Target="../media/image15.png"/><Relationship Id="rId21" Type="http://schemas.openxmlformats.org/officeDocument/2006/relationships/image" Target="../media/image80.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20.png"/><Relationship Id="rId2" Type="http://schemas.openxmlformats.org/officeDocument/2006/relationships/notesSlide" Target="../notesSlides/notesSlide37.xml"/><Relationship Id="rId16" Type="http://schemas.openxmlformats.org/officeDocument/2006/relationships/image" Target="../media/image19.png"/><Relationship Id="rId20"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2.png"/><Relationship Id="rId5" Type="http://schemas.openxmlformats.org/officeDocument/2006/relationships/image" Target="../media/image26.png"/><Relationship Id="rId15" Type="http://schemas.openxmlformats.org/officeDocument/2006/relationships/image" Target="../media/image18.png"/><Relationship Id="rId23" Type="http://schemas.openxmlformats.org/officeDocument/2006/relationships/image" Target="../media/image81.png"/><Relationship Id="rId10" Type="http://schemas.openxmlformats.org/officeDocument/2006/relationships/image" Target="../media/image74.png"/><Relationship Id="rId19" Type="http://schemas.openxmlformats.org/officeDocument/2006/relationships/image" Target="../media/image78.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17.png"/><Relationship Id="rId22"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DCEE0D-330E-4D43-9F17-137C918BCB22}"/>
              </a:ext>
            </a:extLst>
          </p:cNvPr>
          <p:cNvGrpSpPr/>
          <p:nvPr/>
        </p:nvGrpSpPr>
        <p:grpSpPr>
          <a:xfrm>
            <a:off x="7981312" y="887185"/>
            <a:ext cx="3981504" cy="6263398"/>
            <a:chOff x="7981312" y="887185"/>
            <a:chExt cx="3981504" cy="6263398"/>
          </a:xfrm>
        </p:grpSpPr>
        <p:sp>
          <p:nvSpPr>
            <p:cNvPr id="9" name="Rectangle 8">
              <a:extLst>
                <a:ext uri="{FF2B5EF4-FFF2-40B4-BE49-F238E27FC236}">
                  <a16:creationId xmlns:a16="http://schemas.microsoft.com/office/drawing/2014/main" id="{DF486BED-0E6D-424B-9246-93E87D8EC128}"/>
                </a:ext>
              </a:extLst>
            </p:cNvPr>
            <p:cNvSpPr>
              <a:spLocks noChangeArrowheads="1"/>
            </p:cNvSpPr>
            <p:nvPr/>
          </p:nvSpPr>
          <p:spPr bwMode="auto">
            <a:xfrm>
              <a:off x="7981312" y="4289908"/>
              <a:ext cx="3981504"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2800" i="1" dirty="0">
                  <a:solidFill>
                    <a:srgbClr val="0000A3"/>
                  </a:solidFill>
                  <a:latin typeface="+mn-lt"/>
                </a:rPr>
                <a:t>Computer Networking: A Top-Down Approach </a:t>
              </a:r>
              <a:br>
                <a:rPr lang="en-US" altLang="en-US" sz="2800" dirty="0">
                  <a:solidFill>
                    <a:srgbClr val="008000"/>
                  </a:solidFill>
                  <a:latin typeface="+mn-lt"/>
                </a:rPr>
              </a:br>
              <a:r>
                <a:rPr lang="en-US" altLang="en-US" sz="1800" dirty="0">
                  <a:latin typeface="+mn-lt"/>
                </a:rPr>
                <a:t>8</a:t>
              </a:r>
              <a:r>
                <a:rPr lang="en-US" altLang="en-US" sz="1800" baseline="30000" dirty="0">
                  <a:latin typeface="+mn-lt"/>
                </a:rPr>
                <a:t>th</a:t>
              </a:r>
              <a:r>
                <a:rPr lang="en-US" altLang="en-US" sz="1800" dirty="0">
                  <a:latin typeface="+mn-lt"/>
                </a:rPr>
                <a:t> edition </a:t>
              </a:r>
              <a:br>
                <a:rPr lang="en-US" altLang="en-US" sz="1800" dirty="0">
                  <a:latin typeface="+mn-lt"/>
                </a:rPr>
              </a:br>
              <a:r>
                <a:rPr lang="en-US" altLang="en-US" sz="1800" dirty="0">
                  <a:latin typeface="+mn-lt"/>
                </a:rPr>
                <a:t>Jim Kurose, Keith Ross</a:t>
              </a:r>
              <a:br>
                <a:rPr lang="en-US" altLang="en-US" sz="1800" dirty="0">
                  <a:latin typeface="+mn-lt"/>
                </a:rPr>
              </a:br>
              <a:r>
                <a:rPr lang="en-US" altLang="en-US" sz="1800" dirty="0">
                  <a:latin typeface="+mn-lt"/>
                </a:rPr>
                <a:t>Pearson, 2020</a:t>
              </a:r>
              <a:endParaRPr lang="en-US" altLang="en-US" sz="2000" dirty="0">
                <a:latin typeface="+mn-lt"/>
              </a:endParaRPr>
            </a:p>
          </p:txBody>
        </p:sp>
        <p:pic>
          <p:nvPicPr>
            <p:cNvPr id="10" name="Picture 9" descr="A picture containing outdoor, water, bridge, building&#10;&#10;Description automatically generated">
              <a:extLst>
                <a:ext uri="{FF2B5EF4-FFF2-40B4-BE49-F238E27FC236}">
                  <a16:creationId xmlns:a16="http://schemas.microsoft.com/office/drawing/2014/main" id="{8FF33017-B1D4-1D43-9BC0-3EC96B262BA1}"/>
                </a:ext>
              </a:extLst>
            </p:cNvPr>
            <p:cNvPicPr>
              <a:picLocks noChangeAspect="1"/>
            </p:cNvPicPr>
            <p:nvPr/>
          </p:nvPicPr>
          <p:blipFill>
            <a:blip r:embed="rId3"/>
            <a:stretch>
              <a:fillRect/>
            </a:stretch>
          </p:blipFill>
          <p:spPr>
            <a:xfrm>
              <a:off x="8135257" y="887185"/>
              <a:ext cx="3040743" cy="3800929"/>
            </a:xfrm>
            <a:prstGeom prst="rect">
              <a:avLst/>
            </a:prstGeom>
          </p:spPr>
        </p:pic>
      </p:grpSp>
      <p:sp>
        <p:nvSpPr>
          <p:cNvPr id="8" name="Title 1">
            <a:extLst>
              <a:ext uri="{FF2B5EF4-FFF2-40B4-BE49-F238E27FC236}">
                <a16:creationId xmlns:a16="http://schemas.microsoft.com/office/drawing/2014/main" id="{D0136FAF-A9DA-704F-8A60-450CC46DFD5B}"/>
              </a:ext>
            </a:extLst>
          </p:cNvPr>
          <p:cNvSpPr>
            <a:spLocks noGrp="1"/>
          </p:cNvSpPr>
          <p:nvPr>
            <p:ph type="title"/>
          </p:nvPr>
        </p:nvSpPr>
        <p:spPr>
          <a:xfrm>
            <a:off x="482867" y="152400"/>
            <a:ext cx="6551791" cy="1650991"/>
          </a:xfrm>
        </p:spPr>
        <p:txBody>
          <a:bodyPr>
            <a:normAutofit/>
          </a:bodyPr>
          <a:lstStyle/>
          <a:p>
            <a:r>
              <a:rPr lang="en-US" altLang="en-US" sz="6000" dirty="0">
                <a:cs typeface="Calibri" panose="020F0502020204030204" pitchFamily="34" charset="0"/>
              </a:rPr>
              <a:t>Introduction</a:t>
            </a:r>
            <a:endParaRPr lang="en-US" sz="6000" dirty="0"/>
          </a:p>
        </p:txBody>
      </p:sp>
      <p:sp>
        <p:nvSpPr>
          <p:cNvPr id="11" name="Rectangle 4">
            <a:extLst>
              <a:ext uri="{FF2B5EF4-FFF2-40B4-BE49-F238E27FC236}">
                <a16:creationId xmlns:a16="http://schemas.microsoft.com/office/drawing/2014/main" id="{EBB29A95-FDBE-E642-938F-7AB245EA7897}"/>
              </a:ext>
            </a:extLst>
          </p:cNvPr>
          <p:cNvSpPr txBox="1">
            <a:spLocks noChangeArrowheads="1"/>
          </p:cNvSpPr>
          <p:nvPr/>
        </p:nvSpPr>
        <p:spPr>
          <a:xfrm>
            <a:off x="397989" y="1582421"/>
            <a:ext cx="7321250" cy="4978399"/>
          </a:xfrm>
          <a:prstGeom prst="rect">
            <a:avLst/>
          </a:prstGeom>
        </p:spPr>
        <p:txBody>
          <a:bodyPr>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3225" indent="-285750">
              <a:spcBef>
                <a:spcPts val="800"/>
              </a:spcBef>
              <a:buClr>
                <a:schemeClr val="bg1">
                  <a:lumMod val="85000"/>
                </a:schemeClr>
              </a:buClr>
            </a:pPr>
            <a:r>
              <a:rPr lang="en-US" altLang="en-US" sz="3200" dirty="0">
                <a:solidFill>
                  <a:schemeClr val="bg1">
                    <a:lumMod val="85000"/>
                  </a:schemeClr>
                </a:solidFill>
                <a:latin typeface="Calibri" panose="020F0502020204030204" pitchFamily="34" charset="0"/>
                <a:cs typeface="Calibri" panose="020F0502020204030204" pitchFamily="34" charset="0"/>
              </a:rPr>
              <a:t>Overview. </a:t>
            </a:r>
            <a:r>
              <a:rPr lang="en-US" altLang="ja-JP" sz="3200" dirty="0">
                <a:solidFill>
                  <a:schemeClr val="bg1">
                    <a:lumMod val="85000"/>
                  </a:schemeClr>
                </a:solidFill>
                <a:latin typeface="Calibri" panose="020F0502020204030204" pitchFamily="34" charset="0"/>
                <a:cs typeface="Calibri" panose="020F0502020204030204" pitchFamily="34" charset="0"/>
              </a:rPr>
              <a:t>the Internet, protocols</a:t>
            </a:r>
          </a:p>
          <a:p>
            <a:pPr marL="403225" indent="-285750">
              <a:spcBef>
                <a:spcPts val="800"/>
              </a:spcBef>
              <a:buClr>
                <a:schemeClr val="bg1">
                  <a:lumMod val="85000"/>
                </a:schemeClr>
              </a:buClr>
            </a:pPr>
            <a:r>
              <a:rPr lang="en-US" altLang="en-US" sz="3200" dirty="0">
                <a:solidFill>
                  <a:schemeClr val="bg1">
                    <a:lumMod val="85000"/>
                  </a:schemeClr>
                </a:solidFill>
                <a:latin typeface="Calibri" panose="020F0502020204030204" pitchFamily="34" charset="0"/>
                <a:cs typeface="Calibri" panose="020F0502020204030204" pitchFamily="34" charset="0"/>
              </a:rPr>
              <a:t>Network edge</a:t>
            </a:r>
          </a:p>
          <a:p>
            <a:pPr marL="403225" indent="-285750">
              <a:spcBef>
                <a:spcPts val="800"/>
              </a:spcBef>
              <a:buClr>
                <a:schemeClr val="bg1">
                  <a:lumMod val="85000"/>
                </a:schemeClr>
              </a:buClr>
            </a:pPr>
            <a:r>
              <a:rPr lang="en-US" altLang="en-US" sz="3200" dirty="0">
                <a:solidFill>
                  <a:schemeClr val="bg1">
                    <a:lumMod val="85000"/>
                  </a:schemeClr>
                </a:solidFill>
                <a:latin typeface="Calibri" panose="020F0502020204030204" pitchFamily="34" charset="0"/>
                <a:cs typeface="Calibri" panose="020F0502020204030204" pitchFamily="34" charset="0"/>
              </a:rPr>
              <a:t>Network core: packet/circuit switching</a:t>
            </a:r>
          </a:p>
          <a:p>
            <a:pPr marL="403225" indent="-285750">
              <a:spcBef>
                <a:spcPts val="800"/>
              </a:spcBef>
              <a:buClr>
                <a:schemeClr val="bg1">
                  <a:lumMod val="85000"/>
                </a:schemeClr>
              </a:buClr>
            </a:pPr>
            <a:r>
              <a:rPr lang="en-US" altLang="en-US" sz="3200" dirty="0">
                <a:solidFill>
                  <a:schemeClr val="bg1">
                    <a:lumMod val="85000"/>
                  </a:schemeClr>
                </a:solidFill>
                <a:latin typeface="Calibri" panose="020F0502020204030204" pitchFamily="34" charset="0"/>
                <a:cs typeface="Calibri" panose="020F0502020204030204" pitchFamily="34" charset="0"/>
              </a:rPr>
              <a:t>Performance: loss, delay, throughput</a:t>
            </a:r>
          </a:p>
          <a:p>
            <a:pPr marL="403225" indent="-285750">
              <a:spcBef>
                <a:spcPts val="800"/>
              </a:spcBef>
              <a:buClr>
                <a:schemeClr val="bg1">
                  <a:lumMod val="85000"/>
                </a:schemeClr>
              </a:buClr>
            </a:pPr>
            <a:r>
              <a:rPr lang="en-US" altLang="en-US" sz="3200" dirty="0">
                <a:solidFill>
                  <a:schemeClr val="bg1">
                    <a:lumMod val="85000"/>
                  </a:schemeClr>
                </a:solidFill>
                <a:latin typeface="Calibri" panose="020F0502020204030204" pitchFamily="34" charset="0"/>
                <a:cs typeface="Calibri" panose="020F0502020204030204" pitchFamily="34" charset="0"/>
              </a:rPr>
              <a:t>Protocol layers, service models</a:t>
            </a:r>
          </a:p>
          <a:p>
            <a:pPr marL="403225" indent="-285750">
              <a:spcBef>
                <a:spcPts val="800"/>
              </a:spcBef>
              <a:buClr>
                <a:schemeClr val="bg1">
                  <a:lumMod val="85000"/>
                </a:schemeClr>
              </a:buClr>
            </a:pPr>
            <a:r>
              <a:rPr lang="en-US" altLang="en-US" sz="3200" dirty="0">
                <a:solidFill>
                  <a:schemeClr val="bg1">
                    <a:lumMod val="85000"/>
                  </a:schemeClr>
                </a:solidFill>
                <a:latin typeface="Calibri" panose="020F0502020204030204" pitchFamily="34" charset="0"/>
                <a:cs typeface="Calibri" panose="020F0502020204030204" pitchFamily="34" charset="0"/>
              </a:rPr>
              <a:t>Security</a:t>
            </a:r>
          </a:p>
          <a:p>
            <a:pPr marL="403225" indent="-285750">
              <a:spcBef>
                <a:spcPts val="800"/>
              </a:spcBef>
              <a:buClr>
                <a:schemeClr val="bg1">
                  <a:lumMod val="85000"/>
                </a:schemeClr>
              </a:buClr>
            </a:pPr>
            <a:r>
              <a:rPr lang="en-US" altLang="en-US" sz="3200" dirty="0">
                <a:solidFill>
                  <a:schemeClr val="bg1">
                    <a:lumMod val="85000"/>
                  </a:schemeClr>
                </a:solidFill>
                <a:latin typeface="Calibri" panose="020F0502020204030204" pitchFamily="34" charset="0"/>
                <a:cs typeface="Calibri" panose="020F0502020204030204" pitchFamily="34" charset="0"/>
              </a:rPr>
              <a:t>History</a:t>
            </a:r>
          </a:p>
          <a:p>
            <a:pPr marL="403225" indent="-285750">
              <a:spcBef>
                <a:spcPts val="800"/>
              </a:spcBef>
              <a:buClr>
                <a:schemeClr val="bg1">
                  <a:lumMod val="85000"/>
                </a:schemeClr>
              </a:buClr>
            </a:pPr>
            <a:r>
              <a:rPr lang="en-US" altLang="en-US" sz="3600" dirty="0">
                <a:latin typeface="Calibri" panose="020F0502020204030204" pitchFamily="34" charset="0"/>
                <a:cs typeface="Calibri" panose="020F0502020204030204" pitchFamily="34" charset="0"/>
              </a:rPr>
              <a:t>Supplemental: who </a:t>
            </a:r>
            <a:r>
              <a:rPr lang="en-US" altLang="en-US" sz="3600" i="1" dirty="0">
                <a:latin typeface="Calibri" panose="020F0502020204030204" pitchFamily="34" charset="0"/>
                <a:cs typeface="Calibri" panose="020F0502020204030204" pitchFamily="34" charset="0"/>
              </a:rPr>
              <a:t>uses</a:t>
            </a:r>
            <a:r>
              <a:rPr lang="en-US" altLang="en-US" sz="3600" dirty="0">
                <a:latin typeface="Calibri" panose="020F0502020204030204" pitchFamily="34" charset="0"/>
                <a:cs typeface="Calibri" panose="020F0502020204030204" pitchFamily="34" charset="0"/>
              </a:rPr>
              <a:t> the Internet?</a:t>
            </a:r>
          </a:p>
        </p:txBody>
      </p:sp>
      <p:sp>
        <p:nvSpPr>
          <p:cNvPr id="5" name="Rectangle 4">
            <a:extLst>
              <a:ext uri="{FF2B5EF4-FFF2-40B4-BE49-F238E27FC236}">
                <a16:creationId xmlns:a16="http://schemas.microsoft.com/office/drawing/2014/main" id="{B9217427-5FBE-3345-B067-F599CFD5B357}"/>
              </a:ext>
            </a:extLst>
          </p:cNvPr>
          <p:cNvSpPr/>
          <p:nvPr/>
        </p:nvSpPr>
        <p:spPr>
          <a:xfrm>
            <a:off x="532237" y="1515291"/>
            <a:ext cx="7236823" cy="5023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22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9F7B72-56A7-4F4D-AE86-30DF6B84EE61}"/>
              </a:ext>
            </a:extLst>
          </p:cNvPr>
          <p:cNvSpPr>
            <a:spLocks noGrp="1"/>
          </p:cNvSpPr>
          <p:nvPr>
            <p:ph idx="1"/>
          </p:nvPr>
        </p:nvSpPr>
        <p:spPr>
          <a:xfrm>
            <a:off x="4880437" y="1433897"/>
            <a:ext cx="7147249" cy="5022006"/>
          </a:xfrm>
        </p:spPr>
        <p:txBody>
          <a:bodyPr>
            <a:normAutofit/>
          </a:bodyPr>
          <a:lstStyle/>
          <a:p>
            <a:r>
              <a:rPr lang="en-US" b="1" dirty="0">
                <a:solidFill>
                  <a:srgbClr val="C00000"/>
                </a:solidFill>
              </a:rPr>
              <a:t>Broadband Equity, Access, and Deployment</a:t>
            </a:r>
            <a:r>
              <a:rPr lang="en-US" dirty="0">
                <a:solidFill>
                  <a:srgbClr val="C00000"/>
                </a:solidFill>
              </a:rPr>
              <a:t>.  </a:t>
            </a:r>
            <a:r>
              <a:rPr lang="en-US" sz="2400" dirty="0"/>
              <a:t>$42.5B in grants to states to expand broadband deployment in underserved areas</a:t>
            </a:r>
          </a:p>
          <a:p>
            <a:r>
              <a:rPr lang="en-US" b="1" dirty="0">
                <a:solidFill>
                  <a:srgbClr val="C00000"/>
                </a:solidFill>
              </a:rPr>
              <a:t>Affordable Connectivity Fund</a:t>
            </a:r>
            <a:r>
              <a:rPr lang="en-US" dirty="0">
                <a:solidFill>
                  <a:srgbClr val="C00000"/>
                </a:solidFill>
              </a:rPr>
              <a:t>. </a:t>
            </a:r>
            <a:r>
              <a:rPr lang="en-US" sz="2400" dirty="0"/>
              <a:t>$14.2B. Up to $30/month reimbursement per household for broadband access cost</a:t>
            </a:r>
          </a:p>
          <a:p>
            <a:r>
              <a:rPr lang="en-US" b="1" dirty="0">
                <a:solidFill>
                  <a:srgbClr val="C00000"/>
                </a:solidFill>
              </a:rPr>
              <a:t>Digital Equity. </a:t>
            </a:r>
            <a:r>
              <a:rPr lang="en-US" sz="2400" dirty="0"/>
              <a:t>$2.75B to ensure “individuals and communities have the IT capacity that is needed for full participations in the society and economy of the US.”</a:t>
            </a:r>
            <a:endParaRPr lang="en-US" dirty="0"/>
          </a:p>
          <a:p>
            <a:r>
              <a:rPr lang="en-US" b="1" dirty="0">
                <a:solidFill>
                  <a:srgbClr val="C00000"/>
                </a:solidFill>
              </a:rPr>
              <a:t>Tribal Broadband </a:t>
            </a:r>
            <a:r>
              <a:rPr lang="en-US" dirty="0"/>
              <a:t>Connectivity Program. $2B</a:t>
            </a:r>
          </a:p>
          <a:p>
            <a:r>
              <a:rPr lang="en-US" b="1" dirty="0">
                <a:solidFill>
                  <a:srgbClr val="C00000"/>
                </a:solidFill>
              </a:rPr>
              <a:t>Rural Utilities </a:t>
            </a:r>
            <a:r>
              <a:rPr lang="en-US" dirty="0" err="1"/>
              <a:t>ServiceReConnect</a:t>
            </a:r>
            <a:r>
              <a:rPr lang="en-US" dirty="0"/>
              <a:t>.</a:t>
            </a:r>
            <a:r>
              <a:rPr lang="en-US" b="1" dirty="0">
                <a:solidFill>
                  <a:srgbClr val="C00000"/>
                </a:solidFill>
              </a:rPr>
              <a:t>  </a:t>
            </a:r>
            <a:r>
              <a:rPr lang="en-US" dirty="0"/>
              <a:t>$2B</a:t>
            </a:r>
          </a:p>
        </p:txBody>
      </p:sp>
      <p:sp>
        <p:nvSpPr>
          <p:cNvPr id="2" name="Title 1">
            <a:extLst>
              <a:ext uri="{FF2B5EF4-FFF2-40B4-BE49-F238E27FC236}">
                <a16:creationId xmlns:a16="http://schemas.microsoft.com/office/drawing/2014/main" id="{DE2DEA3D-BD08-E74E-83D0-2458A789840F}"/>
              </a:ext>
            </a:extLst>
          </p:cNvPr>
          <p:cNvSpPr>
            <a:spLocks noGrp="1"/>
          </p:cNvSpPr>
          <p:nvPr>
            <p:ph type="title"/>
          </p:nvPr>
        </p:nvSpPr>
        <p:spPr>
          <a:xfrm>
            <a:off x="505113" y="223308"/>
            <a:ext cx="11216951" cy="1190367"/>
          </a:xfrm>
        </p:spPr>
        <p:txBody>
          <a:bodyPr>
            <a:normAutofit/>
          </a:bodyPr>
          <a:lstStyle/>
          <a:p>
            <a:r>
              <a:rPr lang="en-US" dirty="0"/>
              <a:t>2021 US Infrastructure Investment and Jobs Act</a:t>
            </a:r>
            <a:endParaRPr lang="en-US" b="0" dirty="0"/>
          </a:p>
        </p:txBody>
      </p:sp>
      <p:pic>
        <p:nvPicPr>
          <p:cNvPr id="6" name="Picture 5">
            <a:extLst>
              <a:ext uri="{FF2B5EF4-FFF2-40B4-BE49-F238E27FC236}">
                <a16:creationId xmlns:a16="http://schemas.microsoft.com/office/drawing/2014/main" id="{93715B50-DCD0-194D-99F2-C6A59210CD9A}"/>
              </a:ext>
            </a:extLst>
          </p:cNvPr>
          <p:cNvPicPr>
            <a:picLocks noChangeAspect="1"/>
          </p:cNvPicPr>
          <p:nvPr/>
        </p:nvPicPr>
        <p:blipFill>
          <a:blip r:embed="rId3"/>
          <a:stretch>
            <a:fillRect/>
          </a:stretch>
        </p:blipFill>
        <p:spPr>
          <a:xfrm>
            <a:off x="360222" y="1665745"/>
            <a:ext cx="4627487" cy="3337575"/>
          </a:xfrm>
          <a:prstGeom prst="rect">
            <a:avLst/>
          </a:prstGeom>
        </p:spPr>
      </p:pic>
      <p:sp>
        <p:nvSpPr>
          <p:cNvPr id="7" name="TextBox 6">
            <a:extLst>
              <a:ext uri="{FF2B5EF4-FFF2-40B4-BE49-F238E27FC236}">
                <a16:creationId xmlns:a16="http://schemas.microsoft.com/office/drawing/2014/main" id="{4985C69F-62E6-CF43-BC07-194DBA1BC1BD}"/>
              </a:ext>
            </a:extLst>
          </p:cNvPr>
          <p:cNvSpPr txBox="1"/>
          <p:nvPr/>
        </p:nvSpPr>
        <p:spPr>
          <a:xfrm>
            <a:off x="500331" y="5055078"/>
            <a:ext cx="3674853" cy="1015663"/>
          </a:xfrm>
          <a:prstGeom prst="rect">
            <a:avLst/>
          </a:prstGeom>
          <a:noFill/>
        </p:spPr>
        <p:txBody>
          <a:bodyPr wrap="square" rtlCol="0">
            <a:spAutoFit/>
          </a:bodyPr>
          <a:lstStyle/>
          <a:p>
            <a:pPr algn="ctr"/>
            <a:r>
              <a:rPr lang="en-US" sz="2000" i="1" dirty="0">
                <a:solidFill>
                  <a:srgbClr val="C00000"/>
                </a:solidFill>
              </a:rPr>
              <a:t>$65B investment in broadband </a:t>
            </a:r>
            <a:r>
              <a:rPr lang="en-US" sz="2000" dirty="0"/>
              <a:t>(of  $550B in total infrastructure investments, over 10 years)</a:t>
            </a:r>
          </a:p>
        </p:txBody>
      </p:sp>
    </p:spTree>
    <p:extLst>
      <p:ext uri="{BB962C8B-B14F-4D97-AF65-F5344CB8AC3E}">
        <p14:creationId xmlns:p14="http://schemas.microsoft.com/office/powerpoint/2010/main" val="346939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A76614-7835-F642-B886-C0F3519BFFB1}"/>
              </a:ext>
            </a:extLst>
          </p:cNvPr>
          <p:cNvSpPr>
            <a:spLocks noGrp="1"/>
          </p:cNvSpPr>
          <p:nvPr>
            <p:ph type="title"/>
          </p:nvPr>
        </p:nvSpPr>
        <p:spPr>
          <a:xfrm>
            <a:off x="679174" y="292795"/>
            <a:ext cx="10515600" cy="894622"/>
          </a:xfrm>
        </p:spPr>
        <p:txBody>
          <a:bodyPr>
            <a:normAutofit/>
          </a:bodyPr>
          <a:lstStyle/>
          <a:p>
            <a:r>
              <a:rPr lang="en-US" dirty="0"/>
              <a:t>Using the Internet</a:t>
            </a:r>
          </a:p>
        </p:txBody>
      </p:sp>
      <p:sp>
        <p:nvSpPr>
          <p:cNvPr id="4" name="TextBox 3">
            <a:extLst>
              <a:ext uri="{FF2B5EF4-FFF2-40B4-BE49-F238E27FC236}">
                <a16:creationId xmlns:a16="http://schemas.microsoft.com/office/drawing/2014/main" id="{916AD176-5182-E647-980F-2305F2DD5059}"/>
              </a:ext>
            </a:extLst>
          </p:cNvPr>
          <p:cNvSpPr txBox="1"/>
          <p:nvPr/>
        </p:nvSpPr>
        <p:spPr>
          <a:xfrm>
            <a:off x="636104" y="6142383"/>
            <a:ext cx="8540928" cy="369332"/>
          </a:xfrm>
          <a:prstGeom prst="rect">
            <a:avLst/>
          </a:prstGeom>
          <a:noFill/>
        </p:spPr>
        <p:txBody>
          <a:bodyPr wrap="none" rtlCol="0">
            <a:spAutoFit/>
          </a:bodyPr>
          <a:lstStyle/>
          <a:p>
            <a:r>
              <a:rPr lang="en-US" dirty="0"/>
              <a:t>Jan. 2021,  Source: https://</a:t>
            </a:r>
            <a:r>
              <a:rPr lang="en-US" dirty="0" err="1"/>
              <a:t>datareportal.com</a:t>
            </a:r>
            <a:r>
              <a:rPr lang="en-US" dirty="0"/>
              <a:t>/reports/digital-2021-global-overview-report</a:t>
            </a:r>
          </a:p>
        </p:txBody>
      </p:sp>
      <p:pic>
        <p:nvPicPr>
          <p:cNvPr id="10" name="Picture 9">
            <a:extLst>
              <a:ext uri="{FF2B5EF4-FFF2-40B4-BE49-F238E27FC236}">
                <a16:creationId xmlns:a16="http://schemas.microsoft.com/office/drawing/2014/main" id="{1417E1A2-F414-6D4E-9C56-DB24FCEE359E}"/>
              </a:ext>
            </a:extLst>
          </p:cNvPr>
          <p:cNvPicPr>
            <a:picLocks noChangeAspect="1"/>
          </p:cNvPicPr>
          <p:nvPr/>
        </p:nvPicPr>
        <p:blipFill>
          <a:blip r:embed="rId3"/>
          <a:stretch>
            <a:fillRect/>
          </a:stretch>
        </p:blipFill>
        <p:spPr>
          <a:xfrm>
            <a:off x="723072" y="1368563"/>
            <a:ext cx="10706100" cy="4279900"/>
          </a:xfrm>
          <a:prstGeom prst="rect">
            <a:avLst/>
          </a:prstGeom>
        </p:spPr>
      </p:pic>
      <p:sp>
        <p:nvSpPr>
          <p:cNvPr id="13" name="TextBox 12">
            <a:extLst>
              <a:ext uri="{FF2B5EF4-FFF2-40B4-BE49-F238E27FC236}">
                <a16:creationId xmlns:a16="http://schemas.microsoft.com/office/drawing/2014/main" id="{66BB5920-6831-9347-BE1E-73D6C090B4D7}"/>
              </a:ext>
            </a:extLst>
          </p:cNvPr>
          <p:cNvSpPr txBox="1"/>
          <p:nvPr/>
        </p:nvSpPr>
        <p:spPr>
          <a:xfrm>
            <a:off x="7155138" y="4790660"/>
            <a:ext cx="4135714" cy="707886"/>
          </a:xfrm>
          <a:prstGeom prst="rect">
            <a:avLst/>
          </a:prstGeom>
          <a:noFill/>
        </p:spPr>
        <p:txBody>
          <a:bodyPr wrap="square" rtlCol="0">
            <a:spAutoFit/>
          </a:bodyPr>
          <a:lstStyle/>
          <a:p>
            <a:pPr algn="r"/>
            <a:r>
              <a:rPr lang="en-US" sz="2000" dirty="0">
                <a:solidFill>
                  <a:schemeClr val="bg1"/>
                </a:solidFill>
              </a:rPr>
              <a:t>Primary reasons why global Internet users aged 16 to 64 use the Internet</a:t>
            </a:r>
          </a:p>
        </p:txBody>
      </p:sp>
    </p:spTree>
    <p:extLst>
      <p:ext uri="{BB962C8B-B14F-4D97-AF65-F5344CB8AC3E}">
        <p14:creationId xmlns:p14="http://schemas.microsoft.com/office/powerpoint/2010/main" val="1647137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B96C76-2481-C544-9AFE-5D79A6D82782}"/>
              </a:ext>
            </a:extLst>
          </p:cNvPr>
          <p:cNvPicPr>
            <a:picLocks noChangeAspect="1"/>
          </p:cNvPicPr>
          <p:nvPr/>
        </p:nvPicPr>
        <p:blipFill>
          <a:blip r:embed="rId3"/>
          <a:stretch>
            <a:fillRect/>
          </a:stretch>
        </p:blipFill>
        <p:spPr>
          <a:xfrm>
            <a:off x="730250" y="1257300"/>
            <a:ext cx="10731500" cy="4343400"/>
          </a:xfrm>
          <a:prstGeom prst="rect">
            <a:avLst/>
          </a:prstGeom>
        </p:spPr>
      </p:pic>
      <p:sp>
        <p:nvSpPr>
          <p:cNvPr id="6" name="Title 5">
            <a:extLst>
              <a:ext uri="{FF2B5EF4-FFF2-40B4-BE49-F238E27FC236}">
                <a16:creationId xmlns:a16="http://schemas.microsoft.com/office/drawing/2014/main" id="{57A76614-7835-F642-B886-C0F3519BFFB1}"/>
              </a:ext>
            </a:extLst>
          </p:cNvPr>
          <p:cNvSpPr>
            <a:spLocks noGrp="1"/>
          </p:cNvSpPr>
          <p:nvPr>
            <p:ph type="title"/>
          </p:nvPr>
        </p:nvSpPr>
        <p:spPr>
          <a:xfrm>
            <a:off x="679174" y="292795"/>
            <a:ext cx="10515600" cy="894622"/>
          </a:xfrm>
        </p:spPr>
        <p:txBody>
          <a:bodyPr>
            <a:normAutofit/>
          </a:bodyPr>
          <a:lstStyle/>
          <a:p>
            <a:r>
              <a:rPr lang="en-US" dirty="0"/>
              <a:t>Average mobile download access rates</a:t>
            </a:r>
          </a:p>
        </p:txBody>
      </p:sp>
      <p:sp>
        <p:nvSpPr>
          <p:cNvPr id="4" name="TextBox 3">
            <a:extLst>
              <a:ext uri="{FF2B5EF4-FFF2-40B4-BE49-F238E27FC236}">
                <a16:creationId xmlns:a16="http://schemas.microsoft.com/office/drawing/2014/main" id="{916AD176-5182-E647-980F-2305F2DD5059}"/>
              </a:ext>
            </a:extLst>
          </p:cNvPr>
          <p:cNvSpPr txBox="1"/>
          <p:nvPr/>
        </p:nvSpPr>
        <p:spPr>
          <a:xfrm>
            <a:off x="636104" y="6142383"/>
            <a:ext cx="8540928" cy="369332"/>
          </a:xfrm>
          <a:prstGeom prst="rect">
            <a:avLst/>
          </a:prstGeom>
          <a:noFill/>
        </p:spPr>
        <p:txBody>
          <a:bodyPr wrap="none" rtlCol="0">
            <a:spAutoFit/>
          </a:bodyPr>
          <a:lstStyle/>
          <a:p>
            <a:r>
              <a:rPr lang="en-US" dirty="0"/>
              <a:t>Jan. 2021,  Source: https://</a:t>
            </a:r>
            <a:r>
              <a:rPr lang="en-US" dirty="0" err="1"/>
              <a:t>datareportal.com</a:t>
            </a:r>
            <a:r>
              <a:rPr lang="en-US" dirty="0"/>
              <a:t>/reports/digital-2021-global-overview-report</a:t>
            </a:r>
          </a:p>
        </p:txBody>
      </p:sp>
      <p:sp>
        <p:nvSpPr>
          <p:cNvPr id="7" name="TextBox 6">
            <a:extLst>
              <a:ext uri="{FF2B5EF4-FFF2-40B4-BE49-F238E27FC236}">
                <a16:creationId xmlns:a16="http://schemas.microsoft.com/office/drawing/2014/main" id="{72B4BBEB-A73C-284C-9E9B-15D9FED5B7EA}"/>
              </a:ext>
            </a:extLst>
          </p:cNvPr>
          <p:cNvSpPr txBox="1"/>
          <p:nvPr/>
        </p:nvSpPr>
        <p:spPr>
          <a:xfrm>
            <a:off x="6241775" y="1490870"/>
            <a:ext cx="4799604" cy="830997"/>
          </a:xfrm>
          <a:prstGeom prst="rect">
            <a:avLst/>
          </a:prstGeom>
          <a:noFill/>
        </p:spPr>
        <p:txBody>
          <a:bodyPr wrap="square" rtlCol="0">
            <a:spAutoFit/>
          </a:bodyPr>
          <a:lstStyle/>
          <a:p>
            <a:pPr algn="r"/>
            <a:r>
              <a:rPr lang="en-US" sz="2400" dirty="0">
                <a:solidFill>
                  <a:schemeClr val="bg1"/>
                </a:solidFill>
              </a:rPr>
              <a:t>Average mobile Internet download speed (in Mbps), by country</a:t>
            </a:r>
          </a:p>
        </p:txBody>
      </p:sp>
      <p:sp>
        <p:nvSpPr>
          <p:cNvPr id="8" name="TextBox 7">
            <a:extLst>
              <a:ext uri="{FF2B5EF4-FFF2-40B4-BE49-F238E27FC236}">
                <a16:creationId xmlns:a16="http://schemas.microsoft.com/office/drawing/2014/main" id="{36B5283F-6FA2-0547-8D72-4716F013C06F}"/>
              </a:ext>
            </a:extLst>
          </p:cNvPr>
          <p:cNvSpPr txBox="1"/>
          <p:nvPr/>
        </p:nvSpPr>
        <p:spPr>
          <a:xfrm>
            <a:off x="3955774" y="2623931"/>
            <a:ext cx="1695016" cy="400110"/>
          </a:xfrm>
          <a:prstGeom prst="rect">
            <a:avLst/>
          </a:prstGeom>
          <a:noFill/>
        </p:spPr>
        <p:txBody>
          <a:bodyPr wrap="none" rtlCol="0">
            <a:spAutoFit/>
          </a:bodyPr>
          <a:lstStyle/>
          <a:p>
            <a:r>
              <a:rPr lang="en-US" sz="2000" dirty="0">
                <a:solidFill>
                  <a:schemeClr val="bg1"/>
                </a:solidFill>
              </a:rPr>
              <a:t>US: 67.3 Mbps</a:t>
            </a:r>
          </a:p>
        </p:txBody>
      </p:sp>
      <p:sp>
        <p:nvSpPr>
          <p:cNvPr id="9" name="TextBox 8">
            <a:extLst>
              <a:ext uri="{FF2B5EF4-FFF2-40B4-BE49-F238E27FC236}">
                <a16:creationId xmlns:a16="http://schemas.microsoft.com/office/drawing/2014/main" id="{A38A8619-38DC-4746-8E1D-01512F728C6D}"/>
              </a:ext>
            </a:extLst>
          </p:cNvPr>
          <p:cNvSpPr txBox="1"/>
          <p:nvPr/>
        </p:nvSpPr>
        <p:spPr>
          <a:xfrm>
            <a:off x="1842053" y="1325217"/>
            <a:ext cx="1974708" cy="400110"/>
          </a:xfrm>
          <a:prstGeom prst="rect">
            <a:avLst/>
          </a:prstGeom>
          <a:noFill/>
        </p:spPr>
        <p:txBody>
          <a:bodyPr wrap="none" rtlCol="0">
            <a:spAutoFit/>
          </a:bodyPr>
          <a:lstStyle/>
          <a:p>
            <a:r>
              <a:rPr lang="en-US" sz="2000" dirty="0">
                <a:solidFill>
                  <a:schemeClr val="bg1"/>
                </a:solidFill>
              </a:rPr>
              <a:t>UAE: 177.5 Mbps</a:t>
            </a:r>
          </a:p>
        </p:txBody>
      </p:sp>
      <p:cxnSp>
        <p:nvCxnSpPr>
          <p:cNvPr id="11" name="Straight Arrow Connector 10">
            <a:extLst>
              <a:ext uri="{FF2B5EF4-FFF2-40B4-BE49-F238E27FC236}">
                <a16:creationId xmlns:a16="http://schemas.microsoft.com/office/drawing/2014/main" id="{342F19F3-1D73-3446-88E7-127EABF359C8}"/>
              </a:ext>
            </a:extLst>
          </p:cNvPr>
          <p:cNvCxnSpPr/>
          <p:nvPr/>
        </p:nvCxnSpPr>
        <p:spPr>
          <a:xfrm>
            <a:off x="3975652" y="2743201"/>
            <a:ext cx="0" cy="516834"/>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3B22393-9FD6-4B4D-A949-39825277D05E}"/>
              </a:ext>
            </a:extLst>
          </p:cNvPr>
          <p:cNvCxnSpPr>
            <a:cxnSpLocks/>
          </p:cNvCxnSpPr>
          <p:nvPr/>
        </p:nvCxnSpPr>
        <p:spPr>
          <a:xfrm flipH="1">
            <a:off x="1232452" y="1504123"/>
            <a:ext cx="58972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357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455730" y="337222"/>
            <a:ext cx="6410405" cy="894622"/>
          </a:xfrm>
        </p:spPr>
        <p:txBody>
          <a:bodyPr>
            <a:noAutofit/>
          </a:bodyPr>
          <a:lstStyle/>
          <a:p>
            <a:pPr algn="ctr"/>
            <a:r>
              <a:rPr lang="en-US" dirty="0">
                <a:latin typeface="+mj-lt"/>
                <a:cs typeface="Calibri" panose="020F0502020204030204" pitchFamily="34" charset="0"/>
              </a:rPr>
              <a:t>“Who </a:t>
            </a:r>
            <a:r>
              <a:rPr lang="en-US" i="1" dirty="0">
                <a:latin typeface="+mj-lt"/>
                <a:cs typeface="Calibri" panose="020F0502020204030204" pitchFamily="34" charset="0"/>
              </a:rPr>
              <a:t>uses </a:t>
            </a:r>
            <a:r>
              <a:rPr lang="en-US" dirty="0">
                <a:latin typeface="+mj-lt"/>
                <a:cs typeface="Calibri" panose="020F0502020204030204" pitchFamily="34" charset="0"/>
              </a:rPr>
              <a:t>the Internet?”</a:t>
            </a:r>
            <a:endParaRPr lang="en-US" dirty="0">
              <a:latin typeface="+mj-lt"/>
            </a:endParaRPr>
          </a:p>
        </p:txBody>
      </p:sp>
      <p:sp>
        <p:nvSpPr>
          <p:cNvPr id="3" name="TextBox 2">
            <a:extLst>
              <a:ext uri="{FF2B5EF4-FFF2-40B4-BE49-F238E27FC236}">
                <a16:creationId xmlns:a16="http://schemas.microsoft.com/office/drawing/2014/main" id="{A579E797-AAB1-5546-A594-F6FB08C479E0}"/>
              </a:ext>
            </a:extLst>
          </p:cNvPr>
          <p:cNvSpPr txBox="1"/>
          <p:nvPr/>
        </p:nvSpPr>
        <p:spPr>
          <a:xfrm>
            <a:off x="939193" y="1315927"/>
            <a:ext cx="7393924" cy="4893647"/>
          </a:xfrm>
          <a:prstGeom prst="rect">
            <a:avLst/>
          </a:prstGeom>
          <a:noFill/>
        </p:spPr>
        <p:txBody>
          <a:bodyPr wrap="square" rtlCol="0">
            <a:spAutoFit/>
          </a:bodyPr>
          <a:lstStyle/>
          <a:p>
            <a:r>
              <a:rPr lang="en-US" sz="3200" dirty="0">
                <a:solidFill>
                  <a:srgbClr val="C00000"/>
                </a:solidFill>
              </a:rPr>
              <a:t>Questions to consider:</a:t>
            </a:r>
          </a:p>
          <a:p>
            <a:pPr marL="412750" indent="-276225">
              <a:buClr>
                <a:srgbClr val="010080"/>
              </a:buClr>
              <a:buFont typeface="Wingdings" pitchFamily="2" charset="2"/>
              <a:buChar char="§"/>
            </a:pPr>
            <a:r>
              <a:rPr lang="en-US" sz="2800" dirty="0"/>
              <a:t>Go to </a:t>
            </a:r>
            <a:r>
              <a:rPr lang="en-US" sz="2800" dirty="0">
                <a:hlinkClick r:id="rId3"/>
              </a:rPr>
              <a:t>https://www.speedtest.net/</a:t>
            </a:r>
            <a:r>
              <a:rPr lang="en-US" sz="2800" dirty="0"/>
              <a:t> to measure your Internet access download speed.  Try it from different places/devices if you can.</a:t>
            </a:r>
          </a:p>
          <a:p>
            <a:pPr marL="412750" indent="-276225">
              <a:buClr>
                <a:srgbClr val="010080"/>
              </a:buClr>
              <a:buFont typeface="Wingdings" pitchFamily="2" charset="2"/>
              <a:buChar char="§"/>
            </a:pPr>
            <a:r>
              <a:rPr lang="en-US" sz="2800" dirty="0"/>
              <a:t>If somebody were to turn off the internet, what would you miss most?</a:t>
            </a:r>
          </a:p>
          <a:p>
            <a:pPr marL="412750" indent="-276225">
              <a:buClr>
                <a:srgbClr val="010080"/>
              </a:buClr>
              <a:buFont typeface="Wingdings" pitchFamily="2" charset="2"/>
              <a:buChar char="§"/>
            </a:pPr>
            <a:r>
              <a:rPr lang="en-US" sz="2800" dirty="0"/>
              <a:t>How does Internet use change around the world?</a:t>
            </a:r>
          </a:p>
          <a:p>
            <a:pPr marL="412750" indent="-276225">
              <a:buClr>
                <a:srgbClr val="010080"/>
              </a:buClr>
              <a:buFont typeface="Wingdings" pitchFamily="2" charset="2"/>
              <a:buChar char="§"/>
            </a:pPr>
            <a:r>
              <a:rPr lang="en-US" sz="2800" dirty="0"/>
              <a:t>How much choice do you/your family have for home connectivity, among ISPs?  How does the amount of choice vary by country?  </a:t>
            </a:r>
          </a:p>
        </p:txBody>
      </p:sp>
      <p:pic>
        <p:nvPicPr>
          <p:cNvPr id="4" name="Picture 3">
            <a:extLst>
              <a:ext uri="{FF2B5EF4-FFF2-40B4-BE49-F238E27FC236}">
                <a16:creationId xmlns:a16="http://schemas.microsoft.com/office/drawing/2014/main" id="{370B660B-6A4E-9740-BEC0-50A83D309B02}"/>
              </a:ext>
            </a:extLst>
          </p:cNvPr>
          <p:cNvPicPr>
            <a:picLocks noChangeAspect="1"/>
          </p:cNvPicPr>
          <p:nvPr/>
        </p:nvPicPr>
        <p:blipFill>
          <a:blip r:embed="rId4"/>
          <a:stretch>
            <a:fillRect/>
          </a:stretch>
        </p:blipFill>
        <p:spPr>
          <a:xfrm>
            <a:off x="8985739" y="778901"/>
            <a:ext cx="2226212" cy="5245090"/>
          </a:xfrm>
          <a:prstGeom prst="rect">
            <a:avLst/>
          </a:prstGeom>
        </p:spPr>
      </p:pic>
    </p:spTree>
    <p:extLst>
      <p:ext uri="{BB962C8B-B14F-4D97-AF65-F5344CB8AC3E}">
        <p14:creationId xmlns:p14="http://schemas.microsoft.com/office/powerpoint/2010/main" val="1062535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Rectangle 921">
            <a:extLst>
              <a:ext uri="{FF2B5EF4-FFF2-40B4-BE49-F238E27FC236}">
                <a16:creationId xmlns:a16="http://schemas.microsoft.com/office/drawing/2014/main" id="{7E01D747-D807-C647-A676-2BFCBF417CD6}"/>
              </a:ext>
            </a:extLst>
          </p:cNvPr>
          <p:cNvSpPr/>
          <p:nvPr/>
        </p:nvSpPr>
        <p:spPr>
          <a:xfrm>
            <a:off x="0" y="0"/>
            <a:ext cx="12192000" cy="849086"/>
          </a:xfrm>
          <a:prstGeom prst="rect">
            <a:avLst/>
          </a:prstGeom>
          <a:solidFill>
            <a:srgbClr val="F7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Rectangle 920">
            <a:extLst>
              <a:ext uri="{FF2B5EF4-FFF2-40B4-BE49-F238E27FC236}">
                <a16:creationId xmlns:a16="http://schemas.microsoft.com/office/drawing/2014/main" id="{CFDFC044-A8F6-2A4E-BD98-90760814CF9A}"/>
              </a:ext>
            </a:extLst>
          </p:cNvPr>
          <p:cNvSpPr/>
          <p:nvPr/>
        </p:nvSpPr>
        <p:spPr>
          <a:xfrm>
            <a:off x="6927" y="-4763"/>
            <a:ext cx="2507673" cy="6816436"/>
          </a:xfrm>
          <a:prstGeom prst="rect">
            <a:avLst/>
          </a:prstGeom>
          <a:solidFill>
            <a:srgbClr val="F7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Rectangle 609">
            <a:extLst>
              <a:ext uri="{FF2B5EF4-FFF2-40B4-BE49-F238E27FC236}">
                <a16:creationId xmlns:a16="http://schemas.microsoft.com/office/drawing/2014/main" id="{A662443B-AB5A-1045-9F9B-3138FCAF726F}"/>
              </a:ext>
            </a:extLst>
          </p:cNvPr>
          <p:cNvSpPr/>
          <p:nvPr/>
        </p:nvSpPr>
        <p:spPr>
          <a:xfrm>
            <a:off x="9684327" y="0"/>
            <a:ext cx="2507673" cy="6816436"/>
          </a:xfrm>
          <a:prstGeom prst="rect">
            <a:avLst/>
          </a:prstGeom>
          <a:solidFill>
            <a:srgbClr val="F7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410E6CA-526E-FC47-A34D-F080395D48D2}"/>
              </a:ext>
            </a:extLst>
          </p:cNvPr>
          <p:cNvSpPr/>
          <p:nvPr/>
        </p:nvSpPr>
        <p:spPr>
          <a:xfrm>
            <a:off x="0" y="6008914"/>
            <a:ext cx="12192000" cy="849086"/>
          </a:xfrm>
          <a:prstGeom prst="rect">
            <a:avLst/>
          </a:prstGeom>
          <a:solidFill>
            <a:srgbClr val="F7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15137AEB-4133-BB48-80FD-B0DF47970D6A}"/>
              </a:ext>
            </a:extLst>
          </p:cNvPr>
          <p:cNvPicPr>
            <a:picLocks noChangeAspect="1"/>
          </p:cNvPicPr>
          <p:nvPr/>
        </p:nvPicPr>
        <p:blipFill>
          <a:blip r:embed="rId3"/>
          <a:stretch>
            <a:fillRect/>
          </a:stretch>
        </p:blipFill>
        <p:spPr>
          <a:xfrm>
            <a:off x="814387" y="753664"/>
            <a:ext cx="10384971" cy="6104336"/>
          </a:xfrm>
          <a:prstGeom prst="rect">
            <a:avLst/>
          </a:prstGeom>
        </p:spPr>
      </p:pic>
      <p:sp>
        <p:nvSpPr>
          <p:cNvPr id="21" name="Freeform 427">
            <a:extLst>
              <a:ext uri="{FF2B5EF4-FFF2-40B4-BE49-F238E27FC236}">
                <a16:creationId xmlns:a16="http://schemas.microsoft.com/office/drawing/2014/main" id="{3F97D486-CCD5-C043-940C-EC1740EC7BA0}"/>
              </a:ext>
            </a:extLst>
          </p:cNvPr>
          <p:cNvSpPr>
            <a:spLocks/>
          </p:cNvSpPr>
          <p:nvPr/>
        </p:nvSpPr>
        <p:spPr bwMode="auto">
          <a:xfrm>
            <a:off x="2054065" y="569620"/>
            <a:ext cx="6488667" cy="2770617"/>
          </a:xfrm>
          <a:custGeom>
            <a:avLst/>
            <a:gdLst>
              <a:gd name="T0" fmla="*/ 2147483646 w 1940"/>
              <a:gd name="T1" fmla="*/ 2147483646 h 1049"/>
              <a:gd name="T2" fmla="*/ 2147483646 w 1940"/>
              <a:gd name="T3" fmla="*/ 2147483646 h 1049"/>
              <a:gd name="T4" fmla="*/ 2147483646 w 1940"/>
              <a:gd name="T5" fmla="*/ 2147483646 h 1049"/>
              <a:gd name="T6" fmla="*/ 2147483646 w 1940"/>
              <a:gd name="T7" fmla="*/ 2147483646 h 1049"/>
              <a:gd name="T8" fmla="*/ 2147483646 w 1940"/>
              <a:gd name="T9" fmla="*/ 2147483646 h 1049"/>
              <a:gd name="T10" fmla="*/ 2147483646 w 1940"/>
              <a:gd name="T11" fmla="*/ 2147483646 h 1049"/>
              <a:gd name="T12" fmla="*/ 2147483646 w 1940"/>
              <a:gd name="T13" fmla="*/ 2147483646 h 1049"/>
              <a:gd name="T14" fmla="*/ 2147483646 w 1940"/>
              <a:gd name="T15" fmla="*/ 2147483646 h 1049"/>
              <a:gd name="T16" fmla="*/ 2147483646 w 1940"/>
              <a:gd name="T17" fmla="*/ 2147483646 h 1049"/>
              <a:gd name="T18" fmla="*/ 2147483646 w 1940"/>
              <a:gd name="T19" fmla="*/ 2147483646 h 1049"/>
              <a:gd name="T20" fmla="*/ 2147483646 w 1940"/>
              <a:gd name="T21" fmla="*/ 2147483646 h 1049"/>
              <a:gd name="T22" fmla="*/ 2147483646 w 1940"/>
              <a:gd name="T23" fmla="*/ 2147483646 h 1049"/>
              <a:gd name="T24" fmla="*/ 2147483646 w 1940"/>
              <a:gd name="T25" fmla="*/ 2147483646 h 1049"/>
              <a:gd name="T26" fmla="*/ 2147483646 w 1940"/>
              <a:gd name="T27" fmla="*/ 2147483646 h 1049"/>
              <a:gd name="T28" fmla="*/ 2147483646 w 1940"/>
              <a:gd name="T29" fmla="*/ 2147483646 h 1049"/>
              <a:gd name="T30" fmla="*/ 2147483646 w 1940"/>
              <a:gd name="T31" fmla="*/ 2147483646 h 10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40"/>
              <a:gd name="T49" fmla="*/ 0 h 1049"/>
              <a:gd name="T50" fmla="*/ 1940 w 1940"/>
              <a:gd name="T51" fmla="*/ 1049 h 1049"/>
              <a:gd name="connsiteX0" fmla="*/ 5149 w 10173"/>
              <a:gd name="connsiteY0" fmla="*/ 181 h 11247"/>
              <a:gd name="connsiteX1" fmla="*/ 4134 w 10173"/>
              <a:gd name="connsiteY1" fmla="*/ 1125 h 11247"/>
              <a:gd name="connsiteX2" fmla="*/ 2757 w 10173"/>
              <a:gd name="connsiteY2" fmla="*/ 581 h 11247"/>
              <a:gd name="connsiteX3" fmla="*/ 1056 w 10173"/>
              <a:gd name="connsiteY3" fmla="*/ 896 h 11247"/>
              <a:gd name="connsiteX4" fmla="*/ 314 w 10173"/>
              <a:gd name="connsiteY4" fmla="*/ 3641 h 11247"/>
              <a:gd name="connsiteX5" fmla="*/ 608 w 10173"/>
              <a:gd name="connsiteY5" fmla="*/ 6110 h 11247"/>
              <a:gd name="connsiteX6" fmla="*/ 116 w 10173"/>
              <a:gd name="connsiteY6" fmla="*/ 11211 h 11247"/>
              <a:gd name="connsiteX7" fmla="*/ 3170 w 10173"/>
              <a:gd name="connsiteY7" fmla="*/ 8446 h 11247"/>
              <a:gd name="connsiteX8" fmla="*/ 5376 w 10173"/>
              <a:gd name="connsiteY8" fmla="*/ 9599 h 11247"/>
              <a:gd name="connsiteX9" fmla="*/ 7629 w 10173"/>
              <a:gd name="connsiteY9" fmla="*/ 9761 h 11247"/>
              <a:gd name="connsiteX10" fmla="*/ 9206 w 10173"/>
              <a:gd name="connsiteY10" fmla="*/ 8579 h 11247"/>
              <a:gd name="connsiteX11" fmla="*/ 10154 w 10173"/>
              <a:gd name="connsiteY11" fmla="*/ 6739 h 11247"/>
              <a:gd name="connsiteX12" fmla="*/ 9721 w 10173"/>
              <a:gd name="connsiteY12" fmla="*/ 2326 h 11247"/>
              <a:gd name="connsiteX13" fmla="*/ 8314 w 10173"/>
              <a:gd name="connsiteY13" fmla="*/ 1020 h 11247"/>
              <a:gd name="connsiteX14" fmla="*/ 6752 w 10173"/>
              <a:gd name="connsiteY14" fmla="*/ 76 h 11247"/>
              <a:gd name="connsiteX15" fmla="*/ 5149 w 10173"/>
              <a:gd name="connsiteY15" fmla="*/ 181 h 11247"/>
              <a:gd name="connsiteX0" fmla="*/ 5139 w 10163"/>
              <a:gd name="connsiteY0" fmla="*/ 181 h 11533"/>
              <a:gd name="connsiteX1" fmla="*/ 4124 w 10163"/>
              <a:gd name="connsiteY1" fmla="*/ 1125 h 11533"/>
              <a:gd name="connsiteX2" fmla="*/ 2747 w 10163"/>
              <a:gd name="connsiteY2" fmla="*/ 581 h 11533"/>
              <a:gd name="connsiteX3" fmla="*/ 1046 w 10163"/>
              <a:gd name="connsiteY3" fmla="*/ 896 h 11533"/>
              <a:gd name="connsiteX4" fmla="*/ 304 w 10163"/>
              <a:gd name="connsiteY4" fmla="*/ 3641 h 11533"/>
              <a:gd name="connsiteX5" fmla="*/ 598 w 10163"/>
              <a:gd name="connsiteY5" fmla="*/ 6110 h 11533"/>
              <a:gd name="connsiteX6" fmla="*/ 106 w 10163"/>
              <a:gd name="connsiteY6" fmla="*/ 11211 h 11533"/>
              <a:gd name="connsiteX7" fmla="*/ 3001 w 10163"/>
              <a:gd name="connsiteY7" fmla="*/ 10854 h 11533"/>
              <a:gd name="connsiteX8" fmla="*/ 5366 w 10163"/>
              <a:gd name="connsiteY8" fmla="*/ 9599 h 11533"/>
              <a:gd name="connsiteX9" fmla="*/ 7619 w 10163"/>
              <a:gd name="connsiteY9" fmla="*/ 9761 h 11533"/>
              <a:gd name="connsiteX10" fmla="*/ 9196 w 10163"/>
              <a:gd name="connsiteY10" fmla="*/ 8579 h 11533"/>
              <a:gd name="connsiteX11" fmla="*/ 10144 w 10163"/>
              <a:gd name="connsiteY11" fmla="*/ 6739 h 11533"/>
              <a:gd name="connsiteX12" fmla="*/ 9711 w 10163"/>
              <a:gd name="connsiteY12" fmla="*/ 2326 h 11533"/>
              <a:gd name="connsiteX13" fmla="*/ 8304 w 10163"/>
              <a:gd name="connsiteY13" fmla="*/ 1020 h 11533"/>
              <a:gd name="connsiteX14" fmla="*/ 6742 w 10163"/>
              <a:gd name="connsiteY14" fmla="*/ 76 h 11533"/>
              <a:gd name="connsiteX15" fmla="*/ 5139 w 10163"/>
              <a:gd name="connsiteY15" fmla="*/ 181 h 11533"/>
              <a:gd name="connsiteX0" fmla="*/ 5139 w 10163"/>
              <a:gd name="connsiteY0" fmla="*/ 181 h 11674"/>
              <a:gd name="connsiteX1" fmla="*/ 4124 w 10163"/>
              <a:gd name="connsiteY1" fmla="*/ 1125 h 11674"/>
              <a:gd name="connsiteX2" fmla="*/ 2747 w 10163"/>
              <a:gd name="connsiteY2" fmla="*/ 581 h 11674"/>
              <a:gd name="connsiteX3" fmla="*/ 1046 w 10163"/>
              <a:gd name="connsiteY3" fmla="*/ 896 h 11674"/>
              <a:gd name="connsiteX4" fmla="*/ 304 w 10163"/>
              <a:gd name="connsiteY4" fmla="*/ 3641 h 11674"/>
              <a:gd name="connsiteX5" fmla="*/ 598 w 10163"/>
              <a:gd name="connsiteY5" fmla="*/ 6110 h 11674"/>
              <a:gd name="connsiteX6" fmla="*/ 106 w 10163"/>
              <a:gd name="connsiteY6" fmla="*/ 11211 h 11674"/>
              <a:gd name="connsiteX7" fmla="*/ 3001 w 10163"/>
              <a:gd name="connsiteY7" fmla="*/ 10854 h 11674"/>
              <a:gd name="connsiteX8" fmla="*/ 5366 w 10163"/>
              <a:gd name="connsiteY8" fmla="*/ 9599 h 11674"/>
              <a:gd name="connsiteX9" fmla="*/ 7619 w 10163"/>
              <a:gd name="connsiteY9" fmla="*/ 9761 h 11674"/>
              <a:gd name="connsiteX10" fmla="*/ 9196 w 10163"/>
              <a:gd name="connsiteY10" fmla="*/ 8579 h 11674"/>
              <a:gd name="connsiteX11" fmla="*/ 10144 w 10163"/>
              <a:gd name="connsiteY11" fmla="*/ 6739 h 11674"/>
              <a:gd name="connsiteX12" fmla="*/ 9711 w 10163"/>
              <a:gd name="connsiteY12" fmla="*/ 2326 h 11674"/>
              <a:gd name="connsiteX13" fmla="*/ 8304 w 10163"/>
              <a:gd name="connsiteY13" fmla="*/ 1020 h 11674"/>
              <a:gd name="connsiteX14" fmla="*/ 6742 w 10163"/>
              <a:gd name="connsiteY14" fmla="*/ 76 h 11674"/>
              <a:gd name="connsiteX15" fmla="*/ 5139 w 10163"/>
              <a:gd name="connsiteY15" fmla="*/ 181 h 1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63" h="11674">
                <a:moveTo>
                  <a:pt x="5139" y="181"/>
                </a:moveTo>
                <a:cubicBezTo>
                  <a:pt x="4701" y="362"/>
                  <a:pt x="4521" y="1058"/>
                  <a:pt x="4124" y="1125"/>
                </a:cubicBezTo>
                <a:cubicBezTo>
                  <a:pt x="3727" y="1191"/>
                  <a:pt x="3258" y="619"/>
                  <a:pt x="2747" y="581"/>
                </a:cubicBezTo>
                <a:cubicBezTo>
                  <a:pt x="2237" y="543"/>
                  <a:pt x="1454" y="391"/>
                  <a:pt x="1046" y="896"/>
                </a:cubicBezTo>
                <a:cubicBezTo>
                  <a:pt x="639" y="1401"/>
                  <a:pt x="376" y="2774"/>
                  <a:pt x="304" y="3641"/>
                </a:cubicBezTo>
                <a:cubicBezTo>
                  <a:pt x="232" y="4509"/>
                  <a:pt x="631" y="4848"/>
                  <a:pt x="598" y="6110"/>
                </a:cubicBezTo>
                <a:cubicBezTo>
                  <a:pt x="565" y="7372"/>
                  <a:pt x="-294" y="10420"/>
                  <a:pt x="106" y="11211"/>
                </a:cubicBezTo>
                <a:cubicBezTo>
                  <a:pt x="506" y="12002"/>
                  <a:pt x="2522" y="11712"/>
                  <a:pt x="3001" y="10854"/>
                </a:cubicBezTo>
                <a:cubicBezTo>
                  <a:pt x="3480" y="9996"/>
                  <a:pt x="4596" y="9781"/>
                  <a:pt x="5366" y="9599"/>
                </a:cubicBezTo>
                <a:cubicBezTo>
                  <a:pt x="6136" y="9417"/>
                  <a:pt x="6979" y="9933"/>
                  <a:pt x="7619" y="9761"/>
                </a:cubicBezTo>
                <a:cubicBezTo>
                  <a:pt x="8258" y="9580"/>
                  <a:pt x="8773" y="9085"/>
                  <a:pt x="9196" y="8579"/>
                </a:cubicBezTo>
                <a:cubicBezTo>
                  <a:pt x="9619" y="8084"/>
                  <a:pt x="10057" y="7788"/>
                  <a:pt x="10144" y="6739"/>
                </a:cubicBezTo>
                <a:cubicBezTo>
                  <a:pt x="10232" y="5691"/>
                  <a:pt x="10016" y="3270"/>
                  <a:pt x="9711" y="2326"/>
                </a:cubicBezTo>
                <a:cubicBezTo>
                  <a:pt x="9407" y="1372"/>
                  <a:pt x="8799" y="1392"/>
                  <a:pt x="8304" y="1020"/>
                </a:cubicBezTo>
                <a:cubicBezTo>
                  <a:pt x="7809" y="657"/>
                  <a:pt x="7268" y="219"/>
                  <a:pt x="6742" y="76"/>
                </a:cubicBezTo>
                <a:cubicBezTo>
                  <a:pt x="6217" y="-67"/>
                  <a:pt x="5577" y="9"/>
                  <a:pt x="5139" y="181"/>
                </a:cubicBezTo>
                <a:close/>
              </a:path>
            </a:pathLst>
          </a:custGeom>
          <a:solidFill>
            <a:srgbClr val="9CDFF9"/>
          </a:solidFill>
          <a:ln>
            <a:noFill/>
          </a:ln>
        </p:spPr>
        <p:txBody>
          <a:bodyPr/>
          <a:lstStyle/>
          <a:p>
            <a:endParaRPr lang="en-US" dirty="0"/>
          </a:p>
        </p:txBody>
      </p:sp>
      <p:sp>
        <p:nvSpPr>
          <p:cNvPr id="69" name="Text Box 580">
            <a:extLst>
              <a:ext uri="{FF2B5EF4-FFF2-40B4-BE49-F238E27FC236}">
                <a16:creationId xmlns:a16="http://schemas.microsoft.com/office/drawing/2014/main" id="{9AC056F8-729E-D344-BD7D-917810217933}"/>
              </a:ext>
            </a:extLst>
          </p:cNvPr>
          <p:cNvSpPr txBox="1">
            <a:spLocks noChangeArrowheads="1"/>
          </p:cNvSpPr>
          <p:nvPr/>
        </p:nvSpPr>
        <p:spPr bwMode="auto">
          <a:xfrm>
            <a:off x="2620722" y="4323286"/>
            <a:ext cx="1955646" cy="26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80000"/>
              </a:lnSpc>
              <a:spcBef>
                <a:spcPct val="0"/>
              </a:spcBef>
              <a:buClrTx/>
              <a:buSzTx/>
              <a:buFontTx/>
              <a:buNone/>
            </a:pPr>
            <a:r>
              <a:rPr lang="en-US" altLang="en-US" sz="1400" dirty="0">
                <a:solidFill>
                  <a:schemeClr val="bg1"/>
                </a:solidFill>
                <a:latin typeface="+mn-lt"/>
              </a:rPr>
              <a:t>home network</a:t>
            </a:r>
          </a:p>
        </p:txBody>
      </p:sp>
      <p:grpSp>
        <p:nvGrpSpPr>
          <p:cNvPr id="612" name="Group 418">
            <a:extLst>
              <a:ext uri="{FF2B5EF4-FFF2-40B4-BE49-F238E27FC236}">
                <a16:creationId xmlns:a16="http://schemas.microsoft.com/office/drawing/2014/main" id="{D7C4C200-FFED-B843-98DD-BE1DFCDAC2BA}"/>
              </a:ext>
            </a:extLst>
          </p:cNvPr>
          <p:cNvGrpSpPr>
            <a:grpSpLocks/>
          </p:cNvGrpSpPr>
          <p:nvPr/>
        </p:nvGrpSpPr>
        <p:grpSpPr bwMode="auto">
          <a:xfrm>
            <a:off x="2437248" y="3365981"/>
            <a:ext cx="1458912" cy="933450"/>
            <a:chOff x="2889" y="1631"/>
            <a:chExt cx="980" cy="743"/>
          </a:xfrm>
        </p:grpSpPr>
        <p:sp>
          <p:nvSpPr>
            <p:cNvPr id="806" name="Rectangle 419">
              <a:extLst>
                <a:ext uri="{FF2B5EF4-FFF2-40B4-BE49-F238E27FC236}">
                  <a16:creationId xmlns:a16="http://schemas.microsoft.com/office/drawing/2014/main" id="{39B2E37B-3B6A-0045-8305-B595D3F1951D}"/>
                </a:ext>
              </a:extLst>
            </p:cNvPr>
            <p:cNvSpPr>
              <a:spLocks noChangeArrowheads="1"/>
            </p:cNvSpPr>
            <p:nvPr/>
          </p:nvSpPr>
          <p:spPr bwMode="auto">
            <a:xfrm>
              <a:off x="3046" y="1841"/>
              <a:ext cx="663" cy="533"/>
            </a:xfrm>
            <a:prstGeom prst="rect">
              <a:avLst/>
            </a:prstGeom>
            <a:solidFill>
              <a:srgbClr val="9CDF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807" name="AutoShape 420">
              <a:extLst>
                <a:ext uri="{FF2B5EF4-FFF2-40B4-BE49-F238E27FC236}">
                  <a16:creationId xmlns:a16="http://schemas.microsoft.com/office/drawing/2014/main" id="{4FF7C367-9D24-BD40-8C08-F13E757C75A2}"/>
                </a:ext>
              </a:extLst>
            </p:cNvPr>
            <p:cNvSpPr>
              <a:spLocks noChangeArrowheads="1"/>
            </p:cNvSpPr>
            <p:nvPr/>
          </p:nvSpPr>
          <p:spPr bwMode="auto">
            <a:xfrm>
              <a:off x="2889" y="1631"/>
              <a:ext cx="980" cy="253"/>
            </a:xfrm>
            <a:prstGeom prst="triangle">
              <a:avLst>
                <a:gd name="adj" fmla="val 50000"/>
              </a:avLst>
            </a:prstGeom>
            <a:solidFill>
              <a:srgbClr val="9CDF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gn="ctr">
                <a:lnSpc>
                  <a:spcPct val="100000"/>
                </a:lnSpc>
                <a:spcBef>
                  <a:spcPct val="0"/>
                </a:spcBef>
                <a:buClrTx/>
                <a:buSzTx/>
                <a:buFontTx/>
                <a:buNone/>
              </a:pPr>
              <a:endParaRPr lang="en-US" altLang="en-US" sz="2400" dirty="0">
                <a:solidFill>
                  <a:srgbClr val="00CCFF"/>
                </a:solidFill>
                <a:latin typeface="Arial" panose="020B0604020202020204" pitchFamily="34" charset="0"/>
              </a:endParaRPr>
            </a:p>
          </p:txBody>
        </p:sp>
      </p:grpSp>
      <p:sp>
        <p:nvSpPr>
          <p:cNvPr id="613" name="Line 443">
            <a:extLst>
              <a:ext uri="{FF2B5EF4-FFF2-40B4-BE49-F238E27FC236}">
                <a16:creationId xmlns:a16="http://schemas.microsoft.com/office/drawing/2014/main" id="{3B16D40E-6995-1548-A875-B42791A1F40E}"/>
              </a:ext>
            </a:extLst>
          </p:cNvPr>
          <p:cNvSpPr>
            <a:spLocks noChangeShapeType="1"/>
          </p:cNvSpPr>
          <p:nvPr/>
        </p:nvSpPr>
        <p:spPr bwMode="auto">
          <a:xfrm>
            <a:off x="3479676" y="3906700"/>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4" name="Line 449">
            <a:extLst>
              <a:ext uri="{FF2B5EF4-FFF2-40B4-BE49-F238E27FC236}">
                <a16:creationId xmlns:a16="http://schemas.microsoft.com/office/drawing/2014/main" id="{20D12CE1-593D-DC41-AD27-FAB8A032F8EB}"/>
              </a:ext>
            </a:extLst>
          </p:cNvPr>
          <p:cNvSpPr>
            <a:spLocks noChangeShapeType="1"/>
          </p:cNvSpPr>
          <p:nvPr/>
        </p:nvSpPr>
        <p:spPr bwMode="auto">
          <a:xfrm flipV="1">
            <a:off x="3089151" y="4117837"/>
            <a:ext cx="168275"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631" name="Picture 778" descr="antenna_radiation_stylized">
            <a:extLst>
              <a:ext uri="{FF2B5EF4-FFF2-40B4-BE49-F238E27FC236}">
                <a16:creationId xmlns:a16="http://schemas.microsoft.com/office/drawing/2014/main" id="{BAC6DDCA-76F5-4B4B-AB45-F58AEDDD15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4136" y="3890660"/>
            <a:ext cx="506412" cy="10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 name="Picture 1115" descr="antenna_stylized">
            <a:extLst>
              <a:ext uri="{FF2B5EF4-FFF2-40B4-BE49-F238E27FC236}">
                <a16:creationId xmlns:a16="http://schemas.microsoft.com/office/drawing/2014/main" id="{E14A28D0-7DB3-5048-B583-7CACAAAA43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414" y="3528057"/>
            <a:ext cx="347997" cy="16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3" name="Picture 1116" descr="laptop_keyboard">
            <a:extLst>
              <a:ext uri="{FF2B5EF4-FFF2-40B4-BE49-F238E27FC236}">
                <a16:creationId xmlns:a16="http://schemas.microsoft.com/office/drawing/2014/main" id="{CA5D3056-5218-0940-B01D-6F528C35F0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9064" flipH="1">
            <a:off x="2717271" y="3714126"/>
            <a:ext cx="286699" cy="11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 name="Freeform 1117">
            <a:extLst>
              <a:ext uri="{FF2B5EF4-FFF2-40B4-BE49-F238E27FC236}">
                <a16:creationId xmlns:a16="http://schemas.microsoft.com/office/drawing/2014/main" id="{8A09A65A-B910-C740-97A7-E7041A3C52BB}"/>
              </a:ext>
            </a:extLst>
          </p:cNvPr>
          <p:cNvSpPr>
            <a:spLocks/>
          </p:cNvSpPr>
          <p:nvPr/>
        </p:nvSpPr>
        <p:spPr bwMode="auto">
          <a:xfrm>
            <a:off x="2812284" y="3598216"/>
            <a:ext cx="230764" cy="155883"/>
          </a:xfrm>
          <a:custGeom>
            <a:avLst/>
            <a:gdLst>
              <a:gd name="T0" fmla="*/ 143665061 w 2982"/>
              <a:gd name="T1" fmla="*/ 0 h 2442"/>
              <a:gd name="T2" fmla="*/ 0 w 2982"/>
              <a:gd name="T3" fmla="*/ 66329557 h 2442"/>
              <a:gd name="T4" fmla="*/ 573719931 w 2982"/>
              <a:gd name="T5" fmla="*/ 82975142 h 2442"/>
              <a:gd name="T6" fmla="*/ 717384993 w 2982"/>
              <a:gd name="T7" fmla="*/ 16645585 h 2442"/>
              <a:gd name="T8" fmla="*/ 143665061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endParaRPr lang="en-US" dirty="0"/>
          </a:p>
        </p:txBody>
      </p:sp>
      <p:pic>
        <p:nvPicPr>
          <p:cNvPr id="635" name="Picture 1118" descr="screen">
            <a:extLst>
              <a:ext uri="{FF2B5EF4-FFF2-40B4-BE49-F238E27FC236}">
                <a16:creationId xmlns:a16="http://schemas.microsoft.com/office/drawing/2014/main" id="{3D026226-FE3B-5749-84CB-658A3CA8A9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3650" y="3602225"/>
            <a:ext cx="209692" cy="14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 name="Freeform 1119">
            <a:extLst>
              <a:ext uri="{FF2B5EF4-FFF2-40B4-BE49-F238E27FC236}">
                <a16:creationId xmlns:a16="http://schemas.microsoft.com/office/drawing/2014/main" id="{4E774207-AED1-C943-BBE2-32424AE83BE3}"/>
              </a:ext>
            </a:extLst>
          </p:cNvPr>
          <p:cNvSpPr>
            <a:spLocks/>
          </p:cNvSpPr>
          <p:nvPr/>
        </p:nvSpPr>
        <p:spPr bwMode="auto">
          <a:xfrm>
            <a:off x="2854299" y="3593618"/>
            <a:ext cx="195517" cy="29007"/>
          </a:xfrm>
          <a:custGeom>
            <a:avLst/>
            <a:gdLst>
              <a:gd name="T0" fmla="*/ 35620212 w 2528"/>
              <a:gd name="T1" fmla="*/ 0 h 455"/>
              <a:gd name="T2" fmla="*/ 608343257 w 2528"/>
              <a:gd name="T3" fmla="*/ 16582250 h 455"/>
              <a:gd name="T4" fmla="*/ 572256449 w 2528"/>
              <a:gd name="T5" fmla="*/ 16582250 h 455"/>
              <a:gd name="T6" fmla="*/ 0 w 2528"/>
              <a:gd name="T7" fmla="*/ 16582250 h 455"/>
              <a:gd name="T8" fmla="*/ 35620212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37" name="Freeform 1120">
            <a:extLst>
              <a:ext uri="{FF2B5EF4-FFF2-40B4-BE49-F238E27FC236}">
                <a16:creationId xmlns:a16="http://schemas.microsoft.com/office/drawing/2014/main" id="{70AA3330-3B29-854E-A981-2C8F1D52E4D9}"/>
              </a:ext>
            </a:extLst>
          </p:cNvPr>
          <p:cNvSpPr>
            <a:spLocks/>
          </p:cNvSpPr>
          <p:nvPr/>
        </p:nvSpPr>
        <p:spPr bwMode="auto">
          <a:xfrm>
            <a:off x="2810241" y="3593382"/>
            <a:ext cx="54275" cy="120745"/>
          </a:xfrm>
          <a:custGeom>
            <a:avLst/>
            <a:gdLst>
              <a:gd name="T0" fmla="*/ 142804406 w 702"/>
              <a:gd name="T1" fmla="*/ 0 h 1893"/>
              <a:gd name="T2" fmla="*/ 0 w 702"/>
              <a:gd name="T3" fmla="*/ 66174575 h 1893"/>
              <a:gd name="T4" fmla="*/ 35584530 w 702"/>
              <a:gd name="T5" fmla="*/ 66174575 h 1893"/>
              <a:gd name="T6" fmla="*/ 178855222 w 702"/>
              <a:gd name="T7" fmla="*/ 16607700 h 1893"/>
              <a:gd name="T8" fmla="*/ 142804406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38" name="Freeform 1121">
            <a:extLst>
              <a:ext uri="{FF2B5EF4-FFF2-40B4-BE49-F238E27FC236}">
                <a16:creationId xmlns:a16="http://schemas.microsoft.com/office/drawing/2014/main" id="{434BD460-BC51-7C45-A373-1E5B20A64235}"/>
              </a:ext>
            </a:extLst>
          </p:cNvPr>
          <p:cNvSpPr>
            <a:spLocks/>
          </p:cNvSpPr>
          <p:nvPr/>
        </p:nvSpPr>
        <p:spPr bwMode="auto">
          <a:xfrm>
            <a:off x="2989922" y="3614960"/>
            <a:ext cx="58489" cy="139375"/>
          </a:xfrm>
          <a:custGeom>
            <a:avLst/>
            <a:gdLst>
              <a:gd name="T0" fmla="*/ 179213623 w 756"/>
              <a:gd name="T1" fmla="*/ 0 h 2184"/>
              <a:gd name="T2" fmla="*/ 35656008 w 756"/>
              <a:gd name="T3" fmla="*/ 82904513 h 2184"/>
              <a:gd name="T4" fmla="*/ 0 w 756"/>
              <a:gd name="T5" fmla="*/ 82904513 h 2184"/>
              <a:gd name="T6" fmla="*/ 143090785 w 756"/>
              <a:gd name="T7" fmla="*/ 16632211 h 2184"/>
              <a:gd name="T8" fmla="*/ 179213623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39" name="Freeform 1122">
            <a:extLst>
              <a:ext uri="{FF2B5EF4-FFF2-40B4-BE49-F238E27FC236}">
                <a16:creationId xmlns:a16="http://schemas.microsoft.com/office/drawing/2014/main" id="{BD6EEFD3-9ECB-6E46-9420-42A6B966D390}"/>
              </a:ext>
            </a:extLst>
          </p:cNvPr>
          <p:cNvSpPr>
            <a:spLocks/>
          </p:cNvSpPr>
          <p:nvPr/>
        </p:nvSpPr>
        <p:spPr bwMode="auto">
          <a:xfrm>
            <a:off x="2809602" y="3707995"/>
            <a:ext cx="214545" cy="47048"/>
          </a:xfrm>
          <a:custGeom>
            <a:avLst/>
            <a:gdLst>
              <a:gd name="T0" fmla="*/ 35658648 w 2773"/>
              <a:gd name="T1" fmla="*/ 0 h 738"/>
              <a:gd name="T2" fmla="*/ 0 w 2773"/>
              <a:gd name="T3" fmla="*/ 16581742 h 738"/>
              <a:gd name="T4" fmla="*/ 573357470 w 2773"/>
              <a:gd name="T5" fmla="*/ 33163485 h 738"/>
              <a:gd name="T6" fmla="*/ 573357470 w 2773"/>
              <a:gd name="T7" fmla="*/ 16581742 h 738"/>
              <a:gd name="T8" fmla="*/ 35658648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 name="Freeform 1123">
            <a:extLst>
              <a:ext uri="{FF2B5EF4-FFF2-40B4-BE49-F238E27FC236}">
                <a16:creationId xmlns:a16="http://schemas.microsoft.com/office/drawing/2014/main" id="{C11C2C4C-F997-FC4C-8282-F0FA56CFC910}"/>
              </a:ext>
            </a:extLst>
          </p:cNvPr>
          <p:cNvSpPr>
            <a:spLocks/>
          </p:cNvSpPr>
          <p:nvPr/>
        </p:nvSpPr>
        <p:spPr bwMode="auto">
          <a:xfrm>
            <a:off x="2996435" y="3616139"/>
            <a:ext cx="54786" cy="139965"/>
          </a:xfrm>
          <a:custGeom>
            <a:avLst/>
            <a:gdLst>
              <a:gd name="T0" fmla="*/ 656550006 w 637"/>
              <a:gd name="T1" fmla="*/ 0 h 1659"/>
              <a:gd name="T2" fmla="*/ 656550006 w 637"/>
              <a:gd name="T3" fmla="*/ 0 h 1659"/>
              <a:gd name="T4" fmla="*/ 54716163 w 637"/>
              <a:gd name="T5" fmla="*/ 2147483646 h 1659"/>
              <a:gd name="T6" fmla="*/ 0 w 637"/>
              <a:gd name="T7" fmla="*/ 2147483646 h 1659"/>
              <a:gd name="T8" fmla="*/ 656550006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 name="Freeform 1124">
            <a:extLst>
              <a:ext uri="{FF2B5EF4-FFF2-40B4-BE49-F238E27FC236}">
                <a16:creationId xmlns:a16="http://schemas.microsoft.com/office/drawing/2014/main" id="{FEBF0A1A-2F15-7A45-964F-E51DB912FC89}"/>
              </a:ext>
            </a:extLst>
          </p:cNvPr>
          <p:cNvSpPr>
            <a:spLocks/>
          </p:cNvSpPr>
          <p:nvPr/>
        </p:nvSpPr>
        <p:spPr bwMode="auto">
          <a:xfrm>
            <a:off x="2809858" y="3714244"/>
            <a:ext cx="190792" cy="46458"/>
          </a:xfrm>
          <a:custGeom>
            <a:avLst/>
            <a:gdLst>
              <a:gd name="T0" fmla="*/ 0 w 2216"/>
              <a:gd name="T1" fmla="*/ 0 h 550"/>
              <a:gd name="T2" fmla="*/ 54884212 w 2216"/>
              <a:gd name="T3" fmla="*/ 101852492 h 550"/>
              <a:gd name="T4" fmla="*/ 2147483646 w 2216"/>
              <a:gd name="T5" fmla="*/ 1017940055 h 550"/>
              <a:gd name="T6" fmla="*/ 2147483646 w 2216"/>
              <a:gd name="T7" fmla="*/ 865464562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642" name="Group 1125">
            <a:extLst>
              <a:ext uri="{FF2B5EF4-FFF2-40B4-BE49-F238E27FC236}">
                <a16:creationId xmlns:a16="http://schemas.microsoft.com/office/drawing/2014/main" id="{9932909C-2E99-CC46-9C1B-D6B41A3133B0}"/>
              </a:ext>
            </a:extLst>
          </p:cNvPr>
          <p:cNvGrpSpPr>
            <a:grpSpLocks/>
          </p:cNvGrpSpPr>
          <p:nvPr/>
        </p:nvGrpSpPr>
        <p:grpSpPr bwMode="auto">
          <a:xfrm>
            <a:off x="2806665" y="3763886"/>
            <a:ext cx="64747" cy="27592"/>
            <a:chOff x="1740" y="2642"/>
            <a:chExt cx="752" cy="327"/>
          </a:xfrm>
        </p:grpSpPr>
        <p:sp>
          <p:nvSpPr>
            <p:cNvPr id="788" name="Freeform 1126">
              <a:extLst>
                <a:ext uri="{FF2B5EF4-FFF2-40B4-BE49-F238E27FC236}">
                  <a16:creationId xmlns:a16="http://schemas.microsoft.com/office/drawing/2014/main" id="{F6F12566-1E4E-4549-ABA0-E20A4AAD03AF}"/>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98" name="Freeform 1127">
              <a:extLst>
                <a:ext uri="{FF2B5EF4-FFF2-40B4-BE49-F238E27FC236}">
                  <a16:creationId xmlns:a16="http://schemas.microsoft.com/office/drawing/2014/main" id="{5FB1C840-DF9B-C842-B411-35382B769BA9}"/>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99" name="Freeform 1128">
              <a:extLst>
                <a:ext uri="{FF2B5EF4-FFF2-40B4-BE49-F238E27FC236}">
                  <a16:creationId xmlns:a16="http://schemas.microsoft.com/office/drawing/2014/main" id="{93C9F516-8821-9A44-AE48-01195987B29A}"/>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02" name="Freeform 1129">
              <a:extLst>
                <a:ext uri="{FF2B5EF4-FFF2-40B4-BE49-F238E27FC236}">
                  <a16:creationId xmlns:a16="http://schemas.microsoft.com/office/drawing/2014/main" id="{CFC3AAA4-A1C4-8E44-A00E-8FDE9CC72CA3}"/>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04" name="Freeform 1130">
              <a:extLst>
                <a:ext uri="{FF2B5EF4-FFF2-40B4-BE49-F238E27FC236}">
                  <a16:creationId xmlns:a16="http://schemas.microsoft.com/office/drawing/2014/main" id="{B18DA143-2EF5-A641-8911-29882D565958}"/>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05" name="Freeform 1131">
              <a:extLst>
                <a:ext uri="{FF2B5EF4-FFF2-40B4-BE49-F238E27FC236}">
                  <a16:creationId xmlns:a16="http://schemas.microsoft.com/office/drawing/2014/main" id="{FE116250-2655-3E4B-B5D1-58812E8A2C54}"/>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643" name="Freeform 1132">
            <a:extLst>
              <a:ext uri="{FF2B5EF4-FFF2-40B4-BE49-F238E27FC236}">
                <a16:creationId xmlns:a16="http://schemas.microsoft.com/office/drawing/2014/main" id="{AC75F149-230C-4D45-9B36-D83D75E1C797}"/>
              </a:ext>
            </a:extLst>
          </p:cNvPr>
          <p:cNvSpPr>
            <a:spLocks/>
          </p:cNvSpPr>
          <p:nvPr/>
        </p:nvSpPr>
        <p:spPr bwMode="auto">
          <a:xfrm>
            <a:off x="2917513" y="3768013"/>
            <a:ext cx="78411" cy="60608"/>
          </a:xfrm>
          <a:custGeom>
            <a:avLst/>
            <a:gdLst>
              <a:gd name="T0" fmla="*/ 39250883 w 990"/>
              <a:gd name="T1" fmla="*/ 342828616 h 792"/>
              <a:gd name="T2" fmla="*/ 354255671 w 990"/>
              <a:gd name="T3" fmla="*/ 0 h 792"/>
              <a:gd name="T4" fmla="*/ 354255671 w 990"/>
              <a:gd name="T5" fmla="*/ 34504242 h 792"/>
              <a:gd name="T6" fmla="*/ 0 w 990"/>
              <a:gd name="T7" fmla="*/ 342828616 h 792"/>
              <a:gd name="T8" fmla="*/ 39250883 w 990"/>
              <a:gd name="T9" fmla="*/ 342828616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4" name="Freeform 1133">
            <a:extLst>
              <a:ext uri="{FF2B5EF4-FFF2-40B4-BE49-F238E27FC236}">
                <a16:creationId xmlns:a16="http://schemas.microsoft.com/office/drawing/2014/main" id="{E72BA8BA-A753-A246-880D-DBCD27EAEC56}"/>
              </a:ext>
            </a:extLst>
          </p:cNvPr>
          <p:cNvSpPr>
            <a:spLocks/>
          </p:cNvSpPr>
          <p:nvPr/>
        </p:nvSpPr>
        <p:spPr bwMode="auto">
          <a:xfrm>
            <a:off x="2717399" y="3772848"/>
            <a:ext cx="200625" cy="55302"/>
          </a:xfrm>
          <a:custGeom>
            <a:avLst/>
            <a:gdLst>
              <a:gd name="T0" fmla="*/ 39302216 w 2532"/>
              <a:gd name="T1" fmla="*/ 0 h 723"/>
              <a:gd name="T2" fmla="*/ 39302216 w 2532"/>
              <a:gd name="T3" fmla="*/ 0 h 723"/>
              <a:gd name="T4" fmla="*/ 867084690 w 2532"/>
              <a:gd name="T5" fmla="*/ 307891170 h 723"/>
              <a:gd name="T6" fmla="*/ 867084690 w 2532"/>
              <a:gd name="T7" fmla="*/ 342351506 h 723"/>
              <a:gd name="T8" fmla="*/ 0 w 2532"/>
              <a:gd name="T9" fmla="*/ 34009889 h 723"/>
              <a:gd name="T10" fmla="*/ 39302216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5" name="Freeform 1134">
            <a:extLst>
              <a:ext uri="{FF2B5EF4-FFF2-40B4-BE49-F238E27FC236}">
                <a16:creationId xmlns:a16="http://schemas.microsoft.com/office/drawing/2014/main" id="{158A7088-E98A-3D48-AB6E-6B8420F4858A}"/>
              </a:ext>
            </a:extLst>
          </p:cNvPr>
          <p:cNvSpPr>
            <a:spLocks/>
          </p:cNvSpPr>
          <p:nvPr/>
        </p:nvSpPr>
        <p:spPr bwMode="auto">
          <a:xfrm>
            <a:off x="2717527" y="3762707"/>
            <a:ext cx="2171" cy="11202"/>
          </a:xfrm>
          <a:custGeom>
            <a:avLst/>
            <a:gdLst>
              <a:gd name="T0" fmla="*/ 48903362 w 26"/>
              <a:gd name="T1" fmla="*/ 33634500 h 147"/>
              <a:gd name="T2" fmla="*/ 48903362 w 26"/>
              <a:gd name="T3" fmla="*/ 67263209 h 147"/>
              <a:gd name="T4" fmla="*/ 0 w 26"/>
              <a:gd name="T5" fmla="*/ 67263209 h 147"/>
              <a:gd name="T6" fmla="*/ 48903362 w 26"/>
              <a:gd name="T7" fmla="*/ 0 h 147"/>
              <a:gd name="T8" fmla="*/ 48903362 w 26"/>
              <a:gd name="T9" fmla="*/ 33634500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6" name="Freeform 1135">
            <a:extLst>
              <a:ext uri="{FF2B5EF4-FFF2-40B4-BE49-F238E27FC236}">
                <a16:creationId xmlns:a16="http://schemas.microsoft.com/office/drawing/2014/main" id="{E2DCEAAD-C6D2-B140-B23B-BBB50421FC36}"/>
              </a:ext>
            </a:extLst>
          </p:cNvPr>
          <p:cNvSpPr>
            <a:spLocks/>
          </p:cNvSpPr>
          <p:nvPr/>
        </p:nvSpPr>
        <p:spPr bwMode="auto">
          <a:xfrm>
            <a:off x="2717654" y="3717074"/>
            <a:ext cx="93225" cy="46340"/>
          </a:xfrm>
          <a:custGeom>
            <a:avLst/>
            <a:gdLst>
              <a:gd name="T0" fmla="*/ 395043791 w 1176"/>
              <a:gd name="T1" fmla="*/ 0 h 606"/>
              <a:gd name="T2" fmla="*/ 0 w 1176"/>
              <a:gd name="T3" fmla="*/ 273654982 h 606"/>
              <a:gd name="T4" fmla="*/ 39357994 w 1176"/>
              <a:gd name="T5" fmla="*/ 273654982 h 606"/>
              <a:gd name="T6" fmla="*/ 395043791 w 1176"/>
              <a:gd name="T7" fmla="*/ 33985420 h 606"/>
              <a:gd name="T8" fmla="*/ 395043791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7" name="Freeform 1136">
            <a:extLst>
              <a:ext uri="{FF2B5EF4-FFF2-40B4-BE49-F238E27FC236}">
                <a16:creationId xmlns:a16="http://schemas.microsoft.com/office/drawing/2014/main" id="{E57AE964-30DD-BC42-856B-5F20FDE89E21}"/>
              </a:ext>
            </a:extLst>
          </p:cNvPr>
          <p:cNvSpPr>
            <a:spLocks/>
          </p:cNvSpPr>
          <p:nvPr/>
        </p:nvSpPr>
        <p:spPr bwMode="auto">
          <a:xfrm>
            <a:off x="2723912" y="3765066"/>
            <a:ext cx="190281" cy="53180"/>
          </a:xfrm>
          <a:custGeom>
            <a:avLst/>
            <a:gdLst>
              <a:gd name="T0" fmla="*/ 31829833 w 2532"/>
              <a:gd name="T1" fmla="*/ 0 h 723"/>
              <a:gd name="T2" fmla="*/ 31829833 w 2532"/>
              <a:gd name="T3" fmla="*/ 0 h 723"/>
              <a:gd name="T4" fmla="*/ 382827787 w 2532"/>
              <a:gd name="T5" fmla="*/ 175498781 h 723"/>
              <a:gd name="T6" fmla="*/ 382827787 w 2532"/>
              <a:gd name="T7" fmla="*/ 175498781 h 723"/>
              <a:gd name="T8" fmla="*/ 0 w 2532"/>
              <a:gd name="T9" fmla="*/ 29448186 h 723"/>
              <a:gd name="T10" fmla="*/ 31829833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8" name="Freeform 1137">
            <a:extLst>
              <a:ext uri="{FF2B5EF4-FFF2-40B4-BE49-F238E27FC236}">
                <a16:creationId xmlns:a16="http://schemas.microsoft.com/office/drawing/2014/main" id="{E3A490A1-936D-074C-A15A-CCE089F2AA35}"/>
              </a:ext>
            </a:extLst>
          </p:cNvPr>
          <p:cNvSpPr>
            <a:spLocks/>
          </p:cNvSpPr>
          <p:nvPr/>
        </p:nvSpPr>
        <p:spPr bwMode="auto">
          <a:xfrm flipV="1">
            <a:off x="2913938" y="3761292"/>
            <a:ext cx="77645" cy="55066"/>
          </a:xfrm>
          <a:custGeom>
            <a:avLst/>
            <a:gdLst>
              <a:gd name="T0" fmla="*/ 0 w 2532"/>
              <a:gd name="T1" fmla="*/ 0 h 723"/>
              <a:gd name="T2" fmla="*/ 0 w 2532"/>
              <a:gd name="T3" fmla="*/ 0 h 723"/>
              <a:gd name="T4" fmla="*/ 0 w 2532"/>
              <a:gd name="T5" fmla="*/ 302641137 h 723"/>
              <a:gd name="T6" fmla="*/ 0 w 2532"/>
              <a:gd name="T7" fmla="*/ 302641137 h 723"/>
              <a:gd name="T8" fmla="*/ 0 w 2532"/>
              <a:gd name="T9" fmla="*/ 33575256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649" name="Group 1139">
            <a:extLst>
              <a:ext uri="{FF2B5EF4-FFF2-40B4-BE49-F238E27FC236}">
                <a16:creationId xmlns:a16="http://schemas.microsoft.com/office/drawing/2014/main" id="{8AD6808D-66BF-9048-94DD-1DC9F606D036}"/>
              </a:ext>
            </a:extLst>
          </p:cNvPr>
          <p:cNvGrpSpPr>
            <a:grpSpLocks/>
          </p:cNvGrpSpPr>
          <p:nvPr/>
        </p:nvGrpSpPr>
        <p:grpSpPr bwMode="auto">
          <a:xfrm flipH="1">
            <a:off x="3306277" y="3640265"/>
            <a:ext cx="359261" cy="342045"/>
            <a:chOff x="2839" y="3501"/>
            <a:chExt cx="755" cy="803"/>
          </a:xfrm>
        </p:grpSpPr>
        <p:pic>
          <p:nvPicPr>
            <p:cNvPr id="732" name="Picture 1140" descr="desktop_computer_stylized_medium">
              <a:extLst>
                <a:ext uri="{FF2B5EF4-FFF2-40B4-BE49-F238E27FC236}">
                  <a16:creationId xmlns:a16="http://schemas.microsoft.com/office/drawing/2014/main" id="{303F826C-98B8-8B43-BD57-BFCFAAA598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4" name="Freeform 1141">
              <a:extLst>
                <a:ext uri="{FF2B5EF4-FFF2-40B4-BE49-F238E27FC236}">
                  <a16:creationId xmlns:a16="http://schemas.microsoft.com/office/drawing/2014/main" id="{1526B139-C3E3-2A4D-86F3-AF4B096B97A5}"/>
                </a:ext>
              </a:extLst>
            </p:cNvPr>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dirty="0"/>
            </a:p>
          </p:txBody>
        </p:sp>
      </p:grpSp>
      <p:pic>
        <p:nvPicPr>
          <p:cNvPr id="650" name="Picture 571" descr="fridge2.png">
            <a:extLst>
              <a:ext uri="{FF2B5EF4-FFF2-40B4-BE49-F238E27FC236}">
                <a16:creationId xmlns:a16="http://schemas.microsoft.com/office/drawing/2014/main" id="{E9A4FFD7-8C34-0440-9671-6D249D1052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10095" y="3493934"/>
            <a:ext cx="189578" cy="33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1" name="Picture 1115" descr="antenna_stylized">
            <a:extLst>
              <a:ext uri="{FF2B5EF4-FFF2-40B4-BE49-F238E27FC236}">
                <a16:creationId xmlns:a16="http://schemas.microsoft.com/office/drawing/2014/main" id="{7F3BEF0E-D717-6147-A297-D6B4598654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0331" y="3434341"/>
            <a:ext cx="347997" cy="16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2" name="Picture 777" descr="access_point_stylized_small">
            <a:extLst>
              <a:ext uri="{FF2B5EF4-FFF2-40B4-BE49-F238E27FC236}">
                <a16:creationId xmlns:a16="http://schemas.microsoft.com/office/drawing/2014/main" id="{B60CD3F8-1E62-A04C-A459-964D7A394F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5780" y="3938629"/>
            <a:ext cx="370169" cy="30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9A177D4-9FD3-1E43-B76E-62560BEC7124}"/>
              </a:ext>
            </a:extLst>
          </p:cNvPr>
          <p:cNvSpPr txBox="1"/>
          <p:nvPr/>
        </p:nvSpPr>
        <p:spPr>
          <a:xfrm>
            <a:off x="2841625" y="907652"/>
            <a:ext cx="2727606" cy="523220"/>
          </a:xfrm>
          <a:prstGeom prst="rect">
            <a:avLst/>
          </a:prstGeom>
          <a:noFill/>
        </p:spPr>
        <p:txBody>
          <a:bodyPr wrap="none" rtlCol="0">
            <a:spAutoFit/>
          </a:bodyPr>
          <a:lstStyle/>
          <a:p>
            <a:r>
              <a:rPr lang="en-US" sz="2800" dirty="0"/>
              <a:t>Comcast network</a:t>
            </a:r>
          </a:p>
        </p:txBody>
      </p:sp>
      <p:sp>
        <p:nvSpPr>
          <p:cNvPr id="911" name="Freeform 209">
            <a:extLst>
              <a:ext uri="{FF2B5EF4-FFF2-40B4-BE49-F238E27FC236}">
                <a16:creationId xmlns:a16="http://schemas.microsoft.com/office/drawing/2014/main" id="{F33C0DC4-5F46-8A4C-9C69-1741744EFF87}"/>
              </a:ext>
            </a:extLst>
          </p:cNvPr>
          <p:cNvSpPr>
            <a:spLocks/>
          </p:cNvSpPr>
          <p:nvPr/>
        </p:nvSpPr>
        <p:spPr bwMode="auto">
          <a:xfrm>
            <a:off x="3278557" y="2667070"/>
            <a:ext cx="88549" cy="1441563"/>
          </a:xfrm>
          <a:custGeom>
            <a:avLst/>
            <a:gdLst>
              <a:gd name="T0" fmla="*/ 0 w 80"/>
              <a:gd name="T1" fmla="*/ 2147483647 h 300"/>
              <a:gd name="T2" fmla="*/ 2147483647 w 80"/>
              <a:gd name="T3" fmla="*/ 2147483647 h 300"/>
              <a:gd name="T4" fmla="*/ 2147483647 w 80"/>
              <a:gd name="T5" fmla="*/ 0 h 300"/>
              <a:gd name="T6" fmla="*/ 0 60000 65536"/>
              <a:gd name="T7" fmla="*/ 0 60000 65536"/>
              <a:gd name="T8" fmla="*/ 0 60000 65536"/>
              <a:gd name="T9" fmla="*/ 0 w 80"/>
              <a:gd name="T10" fmla="*/ 0 h 300"/>
              <a:gd name="T11" fmla="*/ 80 w 80"/>
              <a:gd name="T12" fmla="*/ 300 h 300"/>
            </a:gdLst>
            <a:ahLst/>
            <a:cxnLst>
              <a:cxn ang="T6">
                <a:pos x="T0" y="T1"/>
              </a:cxn>
              <a:cxn ang="T7">
                <a:pos x="T2" y="T3"/>
              </a:cxn>
              <a:cxn ang="T8">
                <a:pos x="T4" y="T5"/>
              </a:cxn>
            </a:cxnLst>
            <a:rect l="T9" t="T10" r="T11" b="T12"/>
            <a:pathLst>
              <a:path w="80" h="300">
                <a:moveTo>
                  <a:pt x="0" y="300"/>
                </a:moveTo>
                <a:lnTo>
                  <a:pt x="80" y="300"/>
                </a:lnTo>
                <a:lnTo>
                  <a:pt x="8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54" name="Group 653">
            <a:extLst>
              <a:ext uri="{FF2B5EF4-FFF2-40B4-BE49-F238E27FC236}">
                <a16:creationId xmlns:a16="http://schemas.microsoft.com/office/drawing/2014/main" id="{6BBACF02-6F2E-A64E-B85E-680813C2D6EE}"/>
              </a:ext>
            </a:extLst>
          </p:cNvPr>
          <p:cNvGrpSpPr/>
          <p:nvPr/>
        </p:nvGrpSpPr>
        <p:grpSpPr>
          <a:xfrm>
            <a:off x="3281968" y="4042724"/>
            <a:ext cx="354986" cy="175668"/>
            <a:chOff x="7493876" y="2774731"/>
            <a:chExt cx="1481958" cy="894622"/>
          </a:xfrm>
        </p:grpSpPr>
        <p:sp>
          <p:nvSpPr>
            <p:cNvPr id="656" name="Freeform 655">
              <a:extLst>
                <a:ext uri="{FF2B5EF4-FFF2-40B4-BE49-F238E27FC236}">
                  <a16:creationId xmlns:a16="http://schemas.microsoft.com/office/drawing/2014/main" id="{C87E1ECF-8843-884A-82E2-B2872BC0D780}"/>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59" name="Oval 658">
              <a:extLst>
                <a:ext uri="{FF2B5EF4-FFF2-40B4-BE49-F238E27FC236}">
                  <a16:creationId xmlns:a16="http://schemas.microsoft.com/office/drawing/2014/main" id="{496DFC0B-A704-8A4A-8EA5-23E170278EBA}"/>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660" name="Group 659">
              <a:extLst>
                <a:ext uri="{FF2B5EF4-FFF2-40B4-BE49-F238E27FC236}">
                  <a16:creationId xmlns:a16="http://schemas.microsoft.com/office/drawing/2014/main" id="{7C113F78-A404-1441-AE86-570310099205}"/>
                </a:ext>
              </a:extLst>
            </p:cNvPr>
            <p:cNvGrpSpPr/>
            <p:nvPr/>
          </p:nvGrpSpPr>
          <p:grpSpPr>
            <a:xfrm>
              <a:off x="7713663" y="2848339"/>
              <a:ext cx="1042107" cy="425543"/>
              <a:chOff x="7786941" y="2884917"/>
              <a:chExt cx="897649" cy="353919"/>
            </a:xfrm>
          </p:grpSpPr>
          <p:sp>
            <p:nvSpPr>
              <p:cNvPr id="661" name="Freeform 660">
                <a:extLst>
                  <a:ext uri="{FF2B5EF4-FFF2-40B4-BE49-F238E27FC236}">
                    <a16:creationId xmlns:a16="http://schemas.microsoft.com/office/drawing/2014/main" id="{015205F1-1418-5A40-821D-47324EF23DDD}"/>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2" name="Freeform 661">
                <a:extLst>
                  <a:ext uri="{FF2B5EF4-FFF2-40B4-BE49-F238E27FC236}">
                    <a16:creationId xmlns:a16="http://schemas.microsoft.com/office/drawing/2014/main" id="{61E701F8-6CF7-1449-A165-EE88F747912F}"/>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3" name="Freeform 662">
                <a:extLst>
                  <a:ext uri="{FF2B5EF4-FFF2-40B4-BE49-F238E27FC236}">
                    <a16:creationId xmlns:a16="http://schemas.microsoft.com/office/drawing/2014/main" id="{A289B899-56A2-EE49-873F-B2C89D12EA4E}"/>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1" name="Freeform 730">
                <a:extLst>
                  <a:ext uri="{FF2B5EF4-FFF2-40B4-BE49-F238E27FC236}">
                    <a16:creationId xmlns:a16="http://schemas.microsoft.com/office/drawing/2014/main" id="{D029A75B-4205-B741-A356-252281870307}"/>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5" name="Group 34">
            <a:extLst>
              <a:ext uri="{FF2B5EF4-FFF2-40B4-BE49-F238E27FC236}">
                <a16:creationId xmlns:a16="http://schemas.microsoft.com/office/drawing/2014/main" id="{61DFE8EF-19CC-5640-868D-FA4D535EA876}"/>
              </a:ext>
            </a:extLst>
          </p:cNvPr>
          <p:cNvGrpSpPr/>
          <p:nvPr/>
        </p:nvGrpSpPr>
        <p:grpSpPr>
          <a:xfrm>
            <a:off x="7986712" y="1220389"/>
            <a:ext cx="676274" cy="823219"/>
            <a:chOff x="7986712" y="1220389"/>
            <a:chExt cx="676274" cy="823219"/>
          </a:xfrm>
        </p:grpSpPr>
        <p:grpSp>
          <p:nvGrpSpPr>
            <p:cNvPr id="72" name="Group 983">
              <a:extLst>
                <a:ext uri="{FF2B5EF4-FFF2-40B4-BE49-F238E27FC236}">
                  <a16:creationId xmlns:a16="http://schemas.microsoft.com/office/drawing/2014/main" id="{105B6396-94AE-3641-98AD-7B23024BF303}"/>
                </a:ext>
              </a:extLst>
            </p:cNvPr>
            <p:cNvGrpSpPr>
              <a:grpSpLocks/>
            </p:cNvGrpSpPr>
            <p:nvPr/>
          </p:nvGrpSpPr>
          <p:grpSpPr bwMode="auto">
            <a:xfrm>
              <a:off x="8267261" y="1220389"/>
              <a:ext cx="395725" cy="823219"/>
              <a:chOff x="4140" y="429"/>
              <a:chExt cx="1425" cy="2396"/>
            </a:xfrm>
          </p:grpSpPr>
          <p:sp>
            <p:nvSpPr>
              <p:cNvPr id="175" name="Freeform 984">
                <a:extLst>
                  <a:ext uri="{FF2B5EF4-FFF2-40B4-BE49-F238E27FC236}">
                    <a16:creationId xmlns:a16="http://schemas.microsoft.com/office/drawing/2014/main" id="{69921432-2526-D74B-B1B3-EF4990D573EA}"/>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 name="Rectangle 985">
                <a:extLst>
                  <a:ext uri="{FF2B5EF4-FFF2-40B4-BE49-F238E27FC236}">
                    <a16:creationId xmlns:a16="http://schemas.microsoft.com/office/drawing/2014/main" id="{372674DE-08A1-7340-A835-CB738EF1A644}"/>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177" name="Freeform 986">
                <a:extLst>
                  <a:ext uri="{FF2B5EF4-FFF2-40B4-BE49-F238E27FC236}">
                    <a16:creationId xmlns:a16="http://schemas.microsoft.com/office/drawing/2014/main" id="{210AB56E-8E3A-464C-BA90-E5EE13DE14AA}"/>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8" name="Freeform 987">
                <a:extLst>
                  <a:ext uri="{FF2B5EF4-FFF2-40B4-BE49-F238E27FC236}">
                    <a16:creationId xmlns:a16="http://schemas.microsoft.com/office/drawing/2014/main" id="{4B6304D8-37E4-9743-9663-D2140A3373CD}"/>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9" name="Rectangle 988">
                <a:extLst>
                  <a:ext uri="{FF2B5EF4-FFF2-40B4-BE49-F238E27FC236}">
                    <a16:creationId xmlns:a16="http://schemas.microsoft.com/office/drawing/2014/main" id="{01DA0D94-4858-4748-835A-0A295C76DA10}"/>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grpSp>
            <p:nvGrpSpPr>
              <p:cNvPr id="180" name="Group 989">
                <a:extLst>
                  <a:ext uri="{FF2B5EF4-FFF2-40B4-BE49-F238E27FC236}">
                    <a16:creationId xmlns:a16="http://schemas.microsoft.com/office/drawing/2014/main" id="{653C7E87-1F7F-B94B-970F-8043BE6AD494}"/>
                  </a:ext>
                </a:extLst>
              </p:cNvPr>
              <p:cNvGrpSpPr>
                <a:grpSpLocks/>
              </p:cNvGrpSpPr>
              <p:nvPr/>
            </p:nvGrpSpPr>
            <p:grpSpPr bwMode="auto">
              <a:xfrm>
                <a:off x="4749" y="668"/>
                <a:ext cx="581" cy="145"/>
                <a:chOff x="614" y="2568"/>
                <a:chExt cx="725" cy="139"/>
              </a:xfrm>
            </p:grpSpPr>
            <p:sp>
              <p:nvSpPr>
                <p:cNvPr id="205" name="AutoShape 990">
                  <a:extLst>
                    <a:ext uri="{FF2B5EF4-FFF2-40B4-BE49-F238E27FC236}">
                      <a16:creationId xmlns:a16="http://schemas.microsoft.com/office/drawing/2014/main" id="{9E8BF054-B12E-C746-9DCC-FFC0FBE11704}"/>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206" name="AutoShape 991">
                  <a:extLst>
                    <a:ext uri="{FF2B5EF4-FFF2-40B4-BE49-F238E27FC236}">
                      <a16:creationId xmlns:a16="http://schemas.microsoft.com/office/drawing/2014/main" id="{60A26098-3AC3-5F48-AF12-0376133BA22E}"/>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grpSp>
          <p:sp>
            <p:nvSpPr>
              <p:cNvPr id="181" name="Rectangle 992">
                <a:extLst>
                  <a:ext uri="{FF2B5EF4-FFF2-40B4-BE49-F238E27FC236}">
                    <a16:creationId xmlns:a16="http://schemas.microsoft.com/office/drawing/2014/main" id="{AB0AE9A0-AEC6-B542-BAA1-AD6A9E2574EA}"/>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grpSp>
            <p:nvGrpSpPr>
              <p:cNvPr id="182" name="Group 993">
                <a:extLst>
                  <a:ext uri="{FF2B5EF4-FFF2-40B4-BE49-F238E27FC236}">
                    <a16:creationId xmlns:a16="http://schemas.microsoft.com/office/drawing/2014/main" id="{2E23BBDE-93A3-014A-8AD9-509F2B133316}"/>
                  </a:ext>
                </a:extLst>
              </p:cNvPr>
              <p:cNvGrpSpPr>
                <a:grpSpLocks/>
              </p:cNvGrpSpPr>
              <p:nvPr/>
            </p:nvGrpSpPr>
            <p:grpSpPr bwMode="auto">
              <a:xfrm>
                <a:off x="4747" y="994"/>
                <a:ext cx="581" cy="134"/>
                <a:chOff x="614" y="2568"/>
                <a:chExt cx="725" cy="139"/>
              </a:xfrm>
            </p:grpSpPr>
            <p:sp>
              <p:nvSpPr>
                <p:cNvPr id="203" name="AutoShape 994">
                  <a:extLst>
                    <a:ext uri="{FF2B5EF4-FFF2-40B4-BE49-F238E27FC236}">
                      <a16:creationId xmlns:a16="http://schemas.microsoft.com/office/drawing/2014/main" id="{CF10A6D2-6E36-BA46-8AB3-2A153E9ECE0D}"/>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204" name="AutoShape 995">
                  <a:extLst>
                    <a:ext uri="{FF2B5EF4-FFF2-40B4-BE49-F238E27FC236}">
                      <a16:creationId xmlns:a16="http://schemas.microsoft.com/office/drawing/2014/main" id="{964D14B2-2639-5A46-B2D5-48A8B0C3199B}"/>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grpSp>
          <p:sp>
            <p:nvSpPr>
              <p:cNvPr id="183" name="Rectangle 996">
                <a:extLst>
                  <a:ext uri="{FF2B5EF4-FFF2-40B4-BE49-F238E27FC236}">
                    <a16:creationId xmlns:a16="http://schemas.microsoft.com/office/drawing/2014/main" id="{426E7337-36DD-B64A-88F7-00D5A742F9A0}"/>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184" name="Rectangle 997">
                <a:extLst>
                  <a:ext uri="{FF2B5EF4-FFF2-40B4-BE49-F238E27FC236}">
                    <a16:creationId xmlns:a16="http://schemas.microsoft.com/office/drawing/2014/main" id="{BE4D7353-7D2D-9F42-8A6A-65BAA6259C09}"/>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grpSp>
            <p:nvGrpSpPr>
              <p:cNvPr id="185" name="Group 998">
                <a:extLst>
                  <a:ext uri="{FF2B5EF4-FFF2-40B4-BE49-F238E27FC236}">
                    <a16:creationId xmlns:a16="http://schemas.microsoft.com/office/drawing/2014/main" id="{10644FFB-BF70-614B-94F5-58CB99D12E0E}"/>
                  </a:ext>
                </a:extLst>
              </p:cNvPr>
              <p:cNvGrpSpPr>
                <a:grpSpLocks/>
              </p:cNvGrpSpPr>
              <p:nvPr/>
            </p:nvGrpSpPr>
            <p:grpSpPr bwMode="auto">
              <a:xfrm>
                <a:off x="4735" y="1627"/>
                <a:ext cx="582" cy="151"/>
                <a:chOff x="614" y="2568"/>
                <a:chExt cx="725" cy="139"/>
              </a:xfrm>
            </p:grpSpPr>
            <p:sp>
              <p:nvSpPr>
                <p:cNvPr id="201" name="AutoShape 999">
                  <a:extLst>
                    <a:ext uri="{FF2B5EF4-FFF2-40B4-BE49-F238E27FC236}">
                      <a16:creationId xmlns:a16="http://schemas.microsoft.com/office/drawing/2014/main" id="{2EEDFBCE-8402-0442-A96B-A6412C51C661}"/>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202" name="AutoShape 1000">
                  <a:extLst>
                    <a:ext uri="{FF2B5EF4-FFF2-40B4-BE49-F238E27FC236}">
                      <a16:creationId xmlns:a16="http://schemas.microsoft.com/office/drawing/2014/main" id="{5BBF678C-8365-374C-8592-2F4010918330}"/>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grpSp>
          <p:sp>
            <p:nvSpPr>
              <p:cNvPr id="186" name="Freeform 1001">
                <a:extLst>
                  <a:ext uri="{FF2B5EF4-FFF2-40B4-BE49-F238E27FC236}">
                    <a16:creationId xmlns:a16="http://schemas.microsoft.com/office/drawing/2014/main" id="{43320BBC-6D3F-CE4C-AE57-EE45F3319F3F}"/>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187" name="Group 1002">
                <a:extLst>
                  <a:ext uri="{FF2B5EF4-FFF2-40B4-BE49-F238E27FC236}">
                    <a16:creationId xmlns:a16="http://schemas.microsoft.com/office/drawing/2014/main" id="{4ED748C4-471F-B74E-9328-2437DB94B8F7}"/>
                  </a:ext>
                </a:extLst>
              </p:cNvPr>
              <p:cNvGrpSpPr>
                <a:grpSpLocks/>
              </p:cNvGrpSpPr>
              <p:nvPr/>
            </p:nvGrpSpPr>
            <p:grpSpPr bwMode="auto">
              <a:xfrm>
                <a:off x="4739" y="1327"/>
                <a:ext cx="582" cy="139"/>
                <a:chOff x="614" y="2568"/>
                <a:chExt cx="725" cy="139"/>
              </a:xfrm>
            </p:grpSpPr>
            <p:sp>
              <p:nvSpPr>
                <p:cNvPr id="199" name="AutoShape 1003">
                  <a:extLst>
                    <a:ext uri="{FF2B5EF4-FFF2-40B4-BE49-F238E27FC236}">
                      <a16:creationId xmlns:a16="http://schemas.microsoft.com/office/drawing/2014/main" id="{DE163CA4-FABE-9B4C-973B-7160FB0CA87A}"/>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200" name="AutoShape 1004">
                  <a:extLst>
                    <a:ext uri="{FF2B5EF4-FFF2-40B4-BE49-F238E27FC236}">
                      <a16:creationId xmlns:a16="http://schemas.microsoft.com/office/drawing/2014/main" id="{D50A283A-2FFB-A24F-A406-2910EEA8C430}"/>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grpSp>
          <p:sp>
            <p:nvSpPr>
              <p:cNvPr id="188" name="Rectangle 1005">
                <a:extLst>
                  <a:ext uri="{FF2B5EF4-FFF2-40B4-BE49-F238E27FC236}">
                    <a16:creationId xmlns:a16="http://schemas.microsoft.com/office/drawing/2014/main" id="{42659E43-E287-8942-BD23-94141CB4BE81}"/>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189" name="Freeform 1006">
                <a:extLst>
                  <a:ext uri="{FF2B5EF4-FFF2-40B4-BE49-F238E27FC236}">
                    <a16:creationId xmlns:a16="http://schemas.microsoft.com/office/drawing/2014/main" id="{48DEF8E3-26E3-0E48-88EA-BAB435AE5150}"/>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0" name="Freeform 1007">
                <a:extLst>
                  <a:ext uri="{FF2B5EF4-FFF2-40B4-BE49-F238E27FC236}">
                    <a16:creationId xmlns:a16="http://schemas.microsoft.com/office/drawing/2014/main" id="{7869EB64-11F6-624E-9B28-6986DD9D076F}"/>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1" name="Oval 1008">
                <a:extLst>
                  <a:ext uri="{FF2B5EF4-FFF2-40B4-BE49-F238E27FC236}">
                    <a16:creationId xmlns:a16="http://schemas.microsoft.com/office/drawing/2014/main" id="{322E0F0C-40A1-7E43-B9BC-A271C6411EAF}"/>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192" name="Freeform 1009">
                <a:extLst>
                  <a:ext uri="{FF2B5EF4-FFF2-40B4-BE49-F238E27FC236}">
                    <a16:creationId xmlns:a16="http://schemas.microsoft.com/office/drawing/2014/main" id="{2C34A91D-8DF1-DE40-8F88-B7AB2BE630CE}"/>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3" name="AutoShape 1010">
                <a:extLst>
                  <a:ext uri="{FF2B5EF4-FFF2-40B4-BE49-F238E27FC236}">
                    <a16:creationId xmlns:a16="http://schemas.microsoft.com/office/drawing/2014/main" id="{C10585A3-5046-F44C-A720-1B5360D1A1E0}"/>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194" name="AutoShape 1011">
                <a:extLst>
                  <a:ext uri="{FF2B5EF4-FFF2-40B4-BE49-F238E27FC236}">
                    <a16:creationId xmlns:a16="http://schemas.microsoft.com/office/drawing/2014/main" id="{0F1CC371-A8A5-1146-9D54-06BA5783B279}"/>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195" name="Oval 1012">
                <a:extLst>
                  <a:ext uri="{FF2B5EF4-FFF2-40B4-BE49-F238E27FC236}">
                    <a16:creationId xmlns:a16="http://schemas.microsoft.com/office/drawing/2014/main" id="{165ACFDB-EB0A-EF4A-A53B-E952BF38B28E}"/>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196" name="Oval 1013">
                <a:extLst>
                  <a:ext uri="{FF2B5EF4-FFF2-40B4-BE49-F238E27FC236}">
                    <a16:creationId xmlns:a16="http://schemas.microsoft.com/office/drawing/2014/main" id="{8E1C86F1-E8A5-AB43-9FBE-05329F11F8D9}"/>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gn="ctr" eaLnBrk="1" hangingPunct="1">
                  <a:lnSpc>
                    <a:spcPct val="100000"/>
                  </a:lnSpc>
                  <a:spcBef>
                    <a:spcPct val="0"/>
                  </a:spcBef>
                  <a:buClrTx/>
                  <a:buSzTx/>
                  <a:buFontTx/>
                  <a:buNone/>
                </a:pPr>
                <a:endParaRPr lang="en-US" altLang="en-US" sz="1800" dirty="0">
                  <a:solidFill>
                    <a:srgbClr val="FF0000"/>
                  </a:solidFill>
                  <a:latin typeface="Arial" panose="020B0604020202020204" pitchFamily="34" charset="0"/>
                </a:endParaRPr>
              </a:p>
            </p:txBody>
          </p:sp>
          <p:sp>
            <p:nvSpPr>
              <p:cNvPr id="197" name="Oval 1014">
                <a:extLst>
                  <a:ext uri="{FF2B5EF4-FFF2-40B4-BE49-F238E27FC236}">
                    <a16:creationId xmlns:a16="http://schemas.microsoft.com/office/drawing/2014/main" id="{0C189499-8A09-3E4B-B216-1DBC5D3CDC71}"/>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198" name="Rectangle 1015">
                <a:extLst>
                  <a:ext uri="{FF2B5EF4-FFF2-40B4-BE49-F238E27FC236}">
                    <a16:creationId xmlns:a16="http://schemas.microsoft.com/office/drawing/2014/main" id="{F801E0C5-03DC-4947-89BB-24F841D73CA1}"/>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grpSp>
        <p:sp>
          <p:nvSpPr>
            <p:cNvPr id="931" name="Line 169">
              <a:extLst>
                <a:ext uri="{FF2B5EF4-FFF2-40B4-BE49-F238E27FC236}">
                  <a16:creationId xmlns:a16="http://schemas.microsoft.com/office/drawing/2014/main" id="{0EAD485A-3AB8-2E4A-B5EF-4135DD950308}"/>
                </a:ext>
              </a:extLst>
            </p:cNvPr>
            <p:cNvSpPr>
              <a:spLocks noChangeShapeType="1"/>
            </p:cNvSpPr>
            <p:nvPr/>
          </p:nvSpPr>
          <p:spPr bwMode="auto">
            <a:xfrm>
              <a:off x="7986712" y="1771650"/>
              <a:ext cx="304923" cy="10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FA0265F2-23B1-5045-ADF9-830D003B1670}"/>
              </a:ext>
            </a:extLst>
          </p:cNvPr>
          <p:cNvGrpSpPr/>
          <p:nvPr/>
        </p:nvGrpSpPr>
        <p:grpSpPr>
          <a:xfrm>
            <a:off x="2785271" y="1769663"/>
            <a:ext cx="3085358" cy="1256286"/>
            <a:chOff x="2785271" y="1769663"/>
            <a:chExt cx="3085358" cy="1256286"/>
          </a:xfrm>
        </p:grpSpPr>
        <p:grpSp>
          <p:nvGrpSpPr>
            <p:cNvPr id="809" name="Group 117">
              <a:extLst>
                <a:ext uri="{FF2B5EF4-FFF2-40B4-BE49-F238E27FC236}">
                  <a16:creationId xmlns:a16="http://schemas.microsoft.com/office/drawing/2014/main" id="{9A6939F4-EC08-AC4B-9F3D-610147D66CA9}"/>
                </a:ext>
              </a:extLst>
            </p:cNvPr>
            <p:cNvGrpSpPr>
              <a:grpSpLocks/>
            </p:cNvGrpSpPr>
            <p:nvPr/>
          </p:nvGrpSpPr>
          <p:grpSpPr bwMode="auto">
            <a:xfrm>
              <a:off x="2785271" y="2237983"/>
              <a:ext cx="593280" cy="301735"/>
              <a:chOff x="-490" y="1664"/>
              <a:chExt cx="1429" cy="842"/>
            </a:xfrm>
          </p:grpSpPr>
          <p:sp>
            <p:nvSpPr>
              <p:cNvPr id="810" name="AutoShape 111">
                <a:extLst>
                  <a:ext uri="{FF2B5EF4-FFF2-40B4-BE49-F238E27FC236}">
                    <a16:creationId xmlns:a16="http://schemas.microsoft.com/office/drawing/2014/main" id="{5AAB8A41-DAE2-EB4C-BE8C-39F7C9A79A4B}"/>
                  </a:ext>
                </a:extLst>
              </p:cNvPr>
              <p:cNvSpPr>
                <a:spLocks noChangeArrowheads="1"/>
              </p:cNvSpPr>
              <p:nvPr/>
            </p:nvSpPr>
            <p:spPr bwMode="auto">
              <a:xfrm>
                <a:off x="-490" y="1664"/>
                <a:ext cx="1429" cy="294"/>
              </a:xfrm>
              <a:prstGeom prst="triangle">
                <a:avLst>
                  <a:gd name="adj" fmla="val 50000"/>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nvGrpSpPr>
              <p:cNvPr id="812" name="Group 116">
                <a:extLst>
                  <a:ext uri="{FF2B5EF4-FFF2-40B4-BE49-F238E27FC236}">
                    <a16:creationId xmlns:a16="http://schemas.microsoft.com/office/drawing/2014/main" id="{2FE7D427-EC7F-7149-8DC4-60F4148D6DE7}"/>
                  </a:ext>
                </a:extLst>
              </p:cNvPr>
              <p:cNvGrpSpPr>
                <a:grpSpLocks/>
              </p:cNvGrpSpPr>
              <p:nvPr/>
            </p:nvGrpSpPr>
            <p:grpSpPr bwMode="auto">
              <a:xfrm>
                <a:off x="-427" y="1737"/>
                <a:ext cx="1217" cy="769"/>
                <a:chOff x="-427" y="1737"/>
                <a:chExt cx="1217" cy="769"/>
              </a:xfrm>
            </p:grpSpPr>
            <p:sp>
              <p:nvSpPr>
                <p:cNvPr id="814" name="Rectangle 99">
                  <a:extLst>
                    <a:ext uri="{FF2B5EF4-FFF2-40B4-BE49-F238E27FC236}">
                      <a16:creationId xmlns:a16="http://schemas.microsoft.com/office/drawing/2014/main" id="{F3FE60D1-EF56-7B45-AB1B-D7C187A8BD79}"/>
                    </a:ext>
                  </a:extLst>
                </p:cNvPr>
                <p:cNvSpPr>
                  <a:spLocks noChangeArrowheads="1"/>
                </p:cNvSpPr>
                <p:nvPr/>
              </p:nvSpPr>
              <p:spPr bwMode="auto">
                <a:xfrm>
                  <a:off x="-338" y="1923"/>
                  <a:ext cx="1128" cy="58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15" name="Line 7">
                  <a:extLst>
                    <a:ext uri="{FF2B5EF4-FFF2-40B4-BE49-F238E27FC236}">
                      <a16:creationId xmlns:a16="http://schemas.microsoft.com/office/drawing/2014/main" id="{F7B54EAA-D253-224E-A4D3-91F65A4ABEB4}"/>
                    </a:ext>
                  </a:extLst>
                </p:cNvPr>
                <p:cNvSpPr>
                  <a:spLocks noChangeShapeType="1"/>
                </p:cNvSpPr>
                <p:nvPr/>
              </p:nvSpPr>
              <p:spPr bwMode="auto">
                <a:xfrm flipV="1">
                  <a:off x="-150" y="2270"/>
                  <a:ext cx="23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17" name="Group 103">
                  <a:extLst>
                    <a:ext uri="{FF2B5EF4-FFF2-40B4-BE49-F238E27FC236}">
                      <a16:creationId xmlns:a16="http://schemas.microsoft.com/office/drawing/2014/main" id="{D5980C6C-1E43-6843-BD75-5FEDE3F13F20}"/>
                    </a:ext>
                  </a:extLst>
                </p:cNvPr>
                <p:cNvGrpSpPr>
                  <a:grpSpLocks/>
                </p:cNvGrpSpPr>
                <p:nvPr/>
              </p:nvGrpSpPr>
              <p:grpSpPr bwMode="auto">
                <a:xfrm>
                  <a:off x="68" y="2192"/>
                  <a:ext cx="387" cy="139"/>
                  <a:chOff x="322" y="890"/>
                  <a:chExt cx="872" cy="339"/>
                </a:xfrm>
              </p:grpSpPr>
              <p:sp>
                <p:nvSpPr>
                  <p:cNvPr id="828" name="Rectangle 104">
                    <a:extLst>
                      <a:ext uri="{FF2B5EF4-FFF2-40B4-BE49-F238E27FC236}">
                        <a16:creationId xmlns:a16="http://schemas.microsoft.com/office/drawing/2014/main" id="{9BF60904-BBD4-A343-87CC-4E7B464ACFBD}"/>
                      </a:ext>
                    </a:extLst>
                  </p:cNvPr>
                  <p:cNvSpPr>
                    <a:spLocks noChangeArrowheads="1"/>
                  </p:cNvSpPr>
                  <p:nvPr/>
                </p:nvSpPr>
                <p:spPr bwMode="auto">
                  <a:xfrm>
                    <a:off x="320" y="1000"/>
                    <a:ext cx="871" cy="229"/>
                  </a:xfrm>
                  <a:prstGeom prst="rect">
                    <a:avLst/>
                  </a:prstGeom>
                  <a:solidFill>
                    <a:schemeClr val="bg1">
                      <a:lumMod val="85000"/>
                    </a:schemeClr>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29" name="Rectangle 105">
                    <a:extLst>
                      <a:ext uri="{FF2B5EF4-FFF2-40B4-BE49-F238E27FC236}">
                        <a16:creationId xmlns:a16="http://schemas.microsoft.com/office/drawing/2014/main" id="{0DEE44B0-1F37-924E-A38B-720649D431BA}"/>
                      </a:ext>
                    </a:extLst>
                  </p:cNvPr>
                  <p:cNvSpPr>
                    <a:spLocks noChangeArrowheads="1"/>
                  </p:cNvSpPr>
                  <p:nvPr/>
                </p:nvSpPr>
                <p:spPr bwMode="auto">
                  <a:xfrm>
                    <a:off x="392" y="1074"/>
                    <a:ext cx="54" cy="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31" name="Rectangle 106">
                    <a:extLst>
                      <a:ext uri="{FF2B5EF4-FFF2-40B4-BE49-F238E27FC236}">
                        <a16:creationId xmlns:a16="http://schemas.microsoft.com/office/drawing/2014/main" id="{AC47EB06-D8F4-CE4B-82C7-088686681C61}"/>
                      </a:ext>
                    </a:extLst>
                  </p:cNvPr>
                  <p:cNvSpPr>
                    <a:spLocks noChangeArrowheads="1"/>
                  </p:cNvSpPr>
                  <p:nvPr/>
                </p:nvSpPr>
                <p:spPr bwMode="auto">
                  <a:xfrm>
                    <a:off x="464" y="1074"/>
                    <a:ext cx="54" cy="56"/>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32" name="Rectangle 107">
                    <a:extLst>
                      <a:ext uri="{FF2B5EF4-FFF2-40B4-BE49-F238E27FC236}">
                        <a16:creationId xmlns:a16="http://schemas.microsoft.com/office/drawing/2014/main" id="{F4D20FB9-61D9-834E-99E5-6E375445E0ED}"/>
                      </a:ext>
                    </a:extLst>
                  </p:cNvPr>
                  <p:cNvSpPr>
                    <a:spLocks noChangeArrowheads="1"/>
                  </p:cNvSpPr>
                  <p:nvPr/>
                </p:nvSpPr>
                <p:spPr bwMode="auto">
                  <a:xfrm>
                    <a:off x="536" y="1068"/>
                    <a:ext cx="60" cy="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33" name="Rectangle 108">
                    <a:extLst>
                      <a:ext uri="{FF2B5EF4-FFF2-40B4-BE49-F238E27FC236}">
                        <a16:creationId xmlns:a16="http://schemas.microsoft.com/office/drawing/2014/main" id="{5270BFCF-1DC5-C64C-95A5-3086C37FC158}"/>
                      </a:ext>
                    </a:extLst>
                  </p:cNvPr>
                  <p:cNvSpPr>
                    <a:spLocks noChangeArrowheads="1"/>
                  </p:cNvSpPr>
                  <p:nvPr/>
                </p:nvSpPr>
                <p:spPr bwMode="auto">
                  <a:xfrm>
                    <a:off x="615" y="1068"/>
                    <a:ext cx="54" cy="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34" name="AutoShape 109">
                    <a:extLst>
                      <a:ext uri="{FF2B5EF4-FFF2-40B4-BE49-F238E27FC236}">
                        <a16:creationId xmlns:a16="http://schemas.microsoft.com/office/drawing/2014/main" id="{34DF8D4D-6E12-4A40-BE78-8D7BBA5B1C27}"/>
                      </a:ext>
                    </a:extLst>
                  </p:cNvPr>
                  <p:cNvSpPr>
                    <a:spLocks noChangeArrowheads="1"/>
                  </p:cNvSpPr>
                  <p:nvPr/>
                </p:nvSpPr>
                <p:spPr bwMode="auto">
                  <a:xfrm rot="10800000" flipH="1">
                    <a:off x="322" y="890"/>
                    <a:ext cx="859" cy="11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1 w 21600"/>
                      <a:gd name="T13" fmla="*/ 4516 h 21600"/>
                      <a:gd name="T14" fmla="*/ 17099 w 21600"/>
                      <a:gd name="T15" fmla="*/ 1708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lumMod val="75000"/>
                    </a:schemeClr>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820" name="Picture 110" descr="desktop_computer_stylized_small">
                  <a:extLst>
                    <a:ext uri="{FF2B5EF4-FFF2-40B4-BE49-F238E27FC236}">
                      <a16:creationId xmlns:a16="http://schemas.microsoft.com/office/drawing/2014/main" id="{53C7925D-253F-784E-8048-9FA0441AD0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 y="2049"/>
                  <a:ext cx="447"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 name="Rectangle 112">
                  <a:extLst>
                    <a:ext uri="{FF2B5EF4-FFF2-40B4-BE49-F238E27FC236}">
                      <a16:creationId xmlns:a16="http://schemas.microsoft.com/office/drawing/2014/main" id="{357939DA-55D2-104F-B052-A673647A81F6}"/>
                    </a:ext>
                  </a:extLst>
                </p:cNvPr>
                <p:cNvSpPr>
                  <a:spLocks noChangeArrowheads="1"/>
                </p:cNvSpPr>
                <p:nvPr/>
              </p:nvSpPr>
              <p:spPr bwMode="auto">
                <a:xfrm>
                  <a:off x="528" y="2232"/>
                  <a:ext cx="104" cy="91"/>
                </a:xfrm>
                <a:prstGeom prst="rect">
                  <a:avLst/>
                </a:prstGeom>
                <a:solidFill>
                  <a:srgbClr val="000099"/>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22" name="Freeform 113">
                  <a:extLst>
                    <a:ext uri="{FF2B5EF4-FFF2-40B4-BE49-F238E27FC236}">
                      <a16:creationId xmlns:a16="http://schemas.microsoft.com/office/drawing/2014/main" id="{FDBD3004-F939-E540-864F-AAF1F0F04D36}"/>
                    </a:ext>
                  </a:extLst>
                </p:cNvPr>
                <p:cNvSpPr>
                  <a:spLocks/>
                </p:cNvSpPr>
                <p:nvPr/>
              </p:nvSpPr>
              <p:spPr bwMode="auto">
                <a:xfrm>
                  <a:off x="282" y="1951"/>
                  <a:ext cx="302" cy="274"/>
                </a:xfrm>
                <a:custGeom>
                  <a:avLst/>
                  <a:gdLst>
                    <a:gd name="T0" fmla="*/ 14 w 381"/>
                    <a:gd name="T1" fmla="*/ 274 h 274"/>
                    <a:gd name="T2" fmla="*/ 14 w 381"/>
                    <a:gd name="T3" fmla="*/ 130 h 274"/>
                    <a:gd name="T4" fmla="*/ 0 w 381"/>
                    <a:gd name="T5" fmla="*/ 0 h 274"/>
                    <a:gd name="T6" fmla="*/ 0 60000 65536"/>
                    <a:gd name="T7" fmla="*/ 0 60000 65536"/>
                    <a:gd name="T8" fmla="*/ 0 60000 65536"/>
                    <a:gd name="T9" fmla="*/ 0 w 381"/>
                    <a:gd name="T10" fmla="*/ 0 h 274"/>
                    <a:gd name="T11" fmla="*/ 381 w 381"/>
                    <a:gd name="T12" fmla="*/ 274 h 274"/>
                  </a:gdLst>
                  <a:ahLst/>
                  <a:cxnLst>
                    <a:cxn ang="T6">
                      <a:pos x="T0" y="T1"/>
                    </a:cxn>
                    <a:cxn ang="T7">
                      <a:pos x="T2" y="T3"/>
                    </a:cxn>
                    <a:cxn ang="T8">
                      <a:pos x="T4" y="T5"/>
                    </a:cxn>
                  </a:cxnLst>
                  <a:rect l="T9" t="T10" r="T11" b="T12"/>
                  <a:pathLst>
                    <a:path w="381" h="274">
                      <a:moveTo>
                        <a:pt x="381" y="274"/>
                      </a:moveTo>
                      <a:lnTo>
                        <a:pt x="381" y="130"/>
                      </a:lnTo>
                      <a:lnTo>
                        <a:pt x="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4" name="Line 114">
                  <a:extLst>
                    <a:ext uri="{FF2B5EF4-FFF2-40B4-BE49-F238E27FC236}">
                      <a16:creationId xmlns:a16="http://schemas.microsoft.com/office/drawing/2014/main" id="{5C489046-7779-C742-BF1F-B401C630CBA4}"/>
                    </a:ext>
                  </a:extLst>
                </p:cNvPr>
                <p:cNvSpPr>
                  <a:spLocks noChangeShapeType="1"/>
                </p:cNvSpPr>
                <p:nvPr/>
              </p:nvSpPr>
              <p:spPr bwMode="auto">
                <a:xfrm flipH="1">
                  <a:off x="470" y="2270"/>
                  <a:ext cx="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26" name="Picture 115" descr="tv">
                  <a:extLst>
                    <a:ext uri="{FF2B5EF4-FFF2-40B4-BE49-F238E27FC236}">
                      <a16:creationId xmlns:a16="http://schemas.microsoft.com/office/drawing/2014/main" id="{65E9814E-4D37-6741-A0ED-AC5C2D7EB3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 y="1737"/>
                  <a:ext cx="476"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835" name="Group 118">
              <a:extLst>
                <a:ext uri="{FF2B5EF4-FFF2-40B4-BE49-F238E27FC236}">
                  <a16:creationId xmlns:a16="http://schemas.microsoft.com/office/drawing/2014/main" id="{58E9769B-0E9B-2642-A056-920B093740F5}"/>
                </a:ext>
              </a:extLst>
            </p:cNvPr>
            <p:cNvGrpSpPr>
              <a:grpSpLocks/>
            </p:cNvGrpSpPr>
            <p:nvPr/>
          </p:nvGrpSpPr>
          <p:grpSpPr bwMode="auto">
            <a:xfrm>
              <a:off x="3413970" y="2234348"/>
              <a:ext cx="593280" cy="301735"/>
              <a:chOff x="-490" y="1664"/>
              <a:chExt cx="1429" cy="842"/>
            </a:xfrm>
          </p:grpSpPr>
          <p:sp>
            <p:nvSpPr>
              <p:cNvPr id="836" name="AutoShape 119">
                <a:extLst>
                  <a:ext uri="{FF2B5EF4-FFF2-40B4-BE49-F238E27FC236}">
                    <a16:creationId xmlns:a16="http://schemas.microsoft.com/office/drawing/2014/main" id="{748A6975-E232-BD45-9BA0-C503FB16AE89}"/>
                  </a:ext>
                </a:extLst>
              </p:cNvPr>
              <p:cNvSpPr>
                <a:spLocks noChangeArrowheads="1"/>
              </p:cNvSpPr>
              <p:nvPr/>
            </p:nvSpPr>
            <p:spPr bwMode="auto">
              <a:xfrm>
                <a:off x="-490" y="1664"/>
                <a:ext cx="1429" cy="294"/>
              </a:xfrm>
              <a:prstGeom prst="triangle">
                <a:avLst>
                  <a:gd name="adj" fmla="val 50000"/>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nvGrpSpPr>
              <p:cNvPr id="837" name="Group 120">
                <a:extLst>
                  <a:ext uri="{FF2B5EF4-FFF2-40B4-BE49-F238E27FC236}">
                    <a16:creationId xmlns:a16="http://schemas.microsoft.com/office/drawing/2014/main" id="{ECE62588-48DB-C14A-8BBA-179FD30E6339}"/>
                  </a:ext>
                </a:extLst>
              </p:cNvPr>
              <p:cNvGrpSpPr>
                <a:grpSpLocks/>
              </p:cNvGrpSpPr>
              <p:nvPr/>
            </p:nvGrpSpPr>
            <p:grpSpPr bwMode="auto">
              <a:xfrm>
                <a:off x="-427" y="1737"/>
                <a:ext cx="1217" cy="769"/>
                <a:chOff x="-427" y="1737"/>
                <a:chExt cx="1217" cy="769"/>
              </a:xfrm>
            </p:grpSpPr>
            <p:sp>
              <p:nvSpPr>
                <p:cNvPr id="839" name="Rectangle 121">
                  <a:extLst>
                    <a:ext uri="{FF2B5EF4-FFF2-40B4-BE49-F238E27FC236}">
                      <a16:creationId xmlns:a16="http://schemas.microsoft.com/office/drawing/2014/main" id="{53A26931-E119-6541-B69E-4CCDE0F2295F}"/>
                    </a:ext>
                  </a:extLst>
                </p:cNvPr>
                <p:cNvSpPr>
                  <a:spLocks noChangeArrowheads="1"/>
                </p:cNvSpPr>
                <p:nvPr/>
              </p:nvSpPr>
              <p:spPr bwMode="auto">
                <a:xfrm>
                  <a:off x="-338" y="1923"/>
                  <a:ext cx="1128" cy="58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40" name="Line 7">
                  <a:extLst>
                    <a:ext uri="{FF2B5EF4-FFF2-40B4-BE49-F238E27FC236}">
                      <a16:creationId xmlns:a16="http://schemas.microsoft.com/office/drawing/2014/main" id="{5AFDD9A5-7EE1-3140-BD3D-595FBE44203E}"/>
                    </a:ext>
                  </a:extLst>
                </p:cNvPr>
                <p:cNvSpPr>
                  <a:spLocks noChangeShapeType="1"/>
                </p:cNvSpPr>
                <p:nvPr/>
              </p:nvSpPr>
              <p:spPr bwMode="auto">
                <a:xfrm flipV="1">
                  <a:off x="-150" y="2270"/>
                  <a:ext cx="23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41" name="Group 123">
                  <a:extLst>
                    <a:ext uri="{FF2B5EF4-FFF2-40B4-BE49-F238E27FC236}">
                      <a16:creationId xmlns:a16="http://schemas.microsoft.com/office/drawing/2014/main" id="{CE9B852B-A477-6249-92AE-E0BF0F08E13F}"/>
                    </a:ext>
                  </a:extLst>
                </p:cNvPr>
                <p:cNvGrpSpPr>
                  <a:grpSpLocks/>
                </p:cNvGrpSpPr>
                <p:nvPr/>
              </p:nvGrpSpPr>
              <p:grpSpPr bwMode="auto">
                <a:xfrm>
                  <a:off x="68" y="2192"/>
                  <a:ext cx="387" cy="139"/>
                  <a:chOff x="322" y="890"/>
                  <a:chExt cx="872" cy="339"/>
                </a:xfrm>
              </p:grpSpPr>
              <p:sp>
                <p:nvSpPr>
                  <p:cNvPr id="847" name="Rectangle 124">
                    <a:extLst>
                      <a:ext uri="{FF2B5EF4-FFF2-40B4-BE49-F238E27FC236}">
                        <a16:creationId xmlns:a16="http://schemas.microsoft.com/office/drawing/2014/main" id="{61C1149A-5051-7143-99C3-79C30D788156}"/>
                      </a:ext>
                    </a:extLst>
                  </p:cNvPr>
                  <p:cNvSpPr>
                    <a:spLocks noChangeArrowheads="1"/>
                  </p:cNvSpPr>
                  <p:nvPr/>
                </p:nvSpPr>
                <p:spPr bwMode="auto">
                  <a:xfrm>
                    <a:off x="320" y="1000"/>
                    <a:ext cx="871" cy="229"/>
                  </a:xfrm>
                  <a:prstGeom prst="rect">
                    <a:avLst/>
                  </a:prstGeom>
                  <a:solidFill>
                    <a:schemeClr val="bg1">
                      <a:lumMod val="85000"/>
                    </a:schemeClr>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48" name="Rectangle 125">
                    <a:extLst>
                      <a:ext uri="{FF2B5EF4-FFF2-40B4-BE49-F238E27FC236}">
                        <a16:creationId xmlns:a16="http://schemas.microsoft.com/office/drawing/2014/main" id="{F421CD14-1648-3546-9EDE-88FC3A6E6668}"/>
                      </a:ext>
                    </a:extLst>
                  </p:cNvPr>
                  <p:cNvSpPr>
                    <a:spLocks noChangeArrowheads="1"/>
                  </p:cNvSpPr>
                  <p:nvPr/>
                </p:nvSpPr>
                <p:spPr bwMode="auto">
                  <a:xfrm>
                    <a:off x="392" y="1074"/>
                    <a:ext cx="54" cy="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49" name="Rectangle 126">
                    <a:extLst>
                      <a:ext uri="{FF2B5EF4-FFF2-40B4-BE49-F238E27FC236}">
                        <a16:creationId xmlns:a16="http://schemas.microsoft.com/office/drawing/2014/main" id="{7BCED8D8-986F-E849-A733-8DC21AC8FB31}"/>
                      </a:ext>
                    </a:extLst>
                  </p:cNvPr>
                  <p:cNvSpPr>
                    <a:spLocks noChangeArrowheads="1"/>
                  </p:cNvSpPr>
                  <p:nvPr/>
                </p:nvSpPr>
                <p:spPr bwMode="auto">
                  <a:xfrm>
                    <a:off x="464" y="1074"/>
                    <a:ext cx="54" cy="56"/>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50" name="Rectangle 127">
                    <a:extLst>
                      <a:ext uri="{FF2B5EF4-FFF2-40B4-BE49-F238E27FC236}">
                        <a16:creationId xmlns:a16="http://schemas.microsoft.com/office/drawing/2014/main" id="{29241727-6D6B-0245-BD63-BE6D37B3BE66}"/>
                      </a:ext>
                    </a:extLst>
                  </p:cNvPr>
                  <p:cNvSpPr>
                    <a:spLocks noChangeArrowheads="1"/>
                  </p:cNvSpPr>
                  <p:nvPr/>
                </p:nvSpPr>
                <p:spPr bwMode="auto">
                  <a:xfrm>
                    <a:off x="536" y="1068"/>
                    <a:ext cx="60" cy="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51" name="Rectangle 128">
                    <a:extLst>
                      <a:ext uri="{FF2B5EF4-FFF2-40B4-BE49-F238E27FC236}">
                        <a16:creationId xmlns:a16="http://schemas.microsoft.com/office/drawing/2014/main" id="{EB76FACC-B38F-E645-BBD2-6CDB02A6F7DE}"/>
                      </a:ext>
                    </a:extLst>
                  </p:cNvPr>
                  <p:cNvSpPr>
                    <a:spLocks noChangeArrowheads="1"/>
                  </p:cNvSpPr>
                  <p:nvPr/>
                </p:nvSpPr>
                <p:spPr bwMode="auto">
                  <a:xfrm>
                    <a:off x="615" y="1068"/>
                    <a:ext cx="54" cy="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52" name="AutoShape 129">
                    <a:extLst>
                      <a:ext uri="{FF2B5EF4-FFF2-40B4-BE49-F238E27FC236}">
                        <a16:creationId xmlns:a16="http://schemas.microsoft.com/office/drawing/2014/main" id="{61DF1283-36BC-D849-A0E9-D438C5634E36}"/>
                      </a:ext>
                    </a:extLst>
                  </p:cNvPr>
                  <p:cNvSpPr>
                    <a:spLocks noChangeArrowheads="1"/>
                  </p:cNvSpPr>
                  <p:nvPr/>
                </p:nvSpPr>
                <p:spPr bwMode="auto">
                  <a:xfrm rot="10800000" flipH="1">
                    <a:off x="322" y="890"/>
                    <a:ext cx="859" cy="11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1 w 21600"/>
                      <a:gd name="T13" fmla="*/ 4516 h 21600"/>
                      <a:gd name="T14" fmla="*/ 17099 w 21600"/>
                      <a:gd name="T15" fmla="*/ 1708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lumMod val="75000"/>
                    </a:schemeClr>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842" name="Picture 130" descr="desktop_computer_stylized_small">
                  <a:extLst>
                    <a:ext uri="{FF2B5EF4-FFF2-40B4-BE49-F238E27FC236}">
                      <a16:creationId xmlns:a16="http://schemas.microsoft.com/office/drawing/2014/main" id="{6437376B-4394-0940-B085-869DA786AD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 y="2049"/>
                  <a:ext cx="447"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3" name="Rectangle 131">
                  <a:extLst>
                    <a:ext uri="{FF2B5EF4-FFF2-40B4-BE49-F238E27FC236}">
                      <a16:creationId xmlns:a16="http://schemas.microsoft.com/office/drawing/2014/main" id="{2DEDC5F2-6873-CA43-9363-930FBEB89F4C}"/>
                    </a:ext>
                  </a:extLst>
                </p:cNvPr>
                <p:cNvSpPr>
                  <a:spLocks noChangeArrowheads="1"/>
                </p:cNvSpPr>
                <p:nvPr/>
              </p:nvSpPr>
              <p:spPr bwMode="auto">
                <a:xfrm>
                  <a:off x="528" y="2232"/>
                  <a:ext cx="104" cy="91"/>
                </a:xfrm>
                <a:prstGeom prst="rect">
                  <a:avLst/>
                </a:prstGeom>
                <a:solidFill>
                  <a:srgbClr val="000099"/>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44" name="Freeform 132">
                  <a:extLst>
                    <a:ext uri="{FF2B5EF4-FFF2-40B4-BE49-F238E27FC236}">
                      <a16:creationId xmlns:a16="http://schemas.microsoft.com/office/drawing/2014/main" id="{221CCA17-3851-754C-8F8E-0A85569DD265}"/>
                    </a:ext>
                  </a:extLst>
                </p:cNvPr>
                <p:cNvSpPr>
                  <a:spLocks/>
                </p:cNvSpPr>
                <p:nvPr/>
              </p:nvSpPr>
              <p:spPr bwMode="auto">
                <a:xfrm>
                  <a:off x="282" y="1951"/>
                  <a:ext cx="302" cy="274"/>
                </a:xfrm>
                <a:custGeom>
                  <a:avLst/>
                  <a:gdLst>
                    <a:gd name="T0" fmla="*/ 14 w 381"/>
                    <a:gd name="T1" fmla="*/ 274 h 274"/>
                    <a:gd name="T2" fmla="*/ 14 w 381"/>
                    <a:gd name="T3" fmla="*/ 130 h 274"/>
                    <a:gd name="T4" fmla="*/ 0 w 381"/>
                    <a:gd name="T5" fmla="*/ 0 h 274"/>
                    <a:gd name="T6" fmla="*/ 0 60000 65536"/>
                    <a:gd name="T7" fmla="*/ 0 60000 65536"/>
                    <a:gd name="T8" fmla="*/ 0 60000 65536"/>
                    <a:gd name="T9" fmla="*/ 0 w 381"/>
                    <a:gd name="T10" fmla="*/ 0 h 274"/>
                    <a:gd name="T11" fmla="*/ 381 w 381"/>
                    <a:gd name="T12" fmla="*/ 274 h 274"/>
                  </a:gdLst>
                  <a:ahLst/>
                  <a:cxnLst>
                    <a:cxn ang="T6">
                      <a:pos x="T0" y="T1"/>
                    </a:cxn>
                    <a:cxn ang="T7">
                      <a:pos x="T2" y="T3"/>
                    </a:cxn>
                    <a:cxn ang="T8">
                      <a:pos x="T4" y="T5"/>
                    </a:cxn>
                  </a:cxnLst>
                  <a:rect l="T9" t="T10" r="T11" b="T12"/>
                  <a:pathLst>
                    <a:path w="381" h="274">
                      <a:moveTo>
                        <a:pt x="381" y="274"/>
                      </a:moveTo>
                      <a:lnTo>
                        <a:pt x="381" y="130"/>
                      </a:lnTo>
                      <a:lnTo>
                        <a:pt x="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5" name="Line 133">
                  <a:extLst>
                    <a:ext uri="{FF2B5EF4-FFF2-40B4-BE49-F238E27FC236}">
                      <a16:creationId xmlns:a16="http://schemas.microsoft.com/office/drawing/2014/main" id="{D0B897BC-2BFB-AA4C-A7A3-3F9BB7951229}"/>
                    </a:ext>
                  </a:extLst>
                </p:cNvPr>
                <p:cNvSpPr>
                  <a:spLocks noChangeShapeType="1"/>
                </p:cNvSpPr>
                <p:nvPr/>
              </p:nvSpPr>
              <p:spPr bwMode="auto">
                <a:xfrm flipH="1">
                  <a:off x="470" y="2270"/>
                  <a:ext cx="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46" name="Picture 134" descr="tv">
                  <a:extLst>
                    <a:ext uri="{FF2B5EF4-FFF2-40B4-BE49-F238E27FC236}">
                      <a16:creationId xmlns:a16="http://schemas.microsoft.com/office/drawing/2014/main" id="{53B95D9A-E09B-C14D-BE19-5135A27D00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 y="1737"/>
                  <a:ext cx="476"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870" name="Group 152">
              <a:extLst>
                <a:ext uri="{FF2B5EF4-FFF2-40B4-BE49-F238E27FC236}">
                  <a16:creationId xmlns:a16="http://schemas.microsoft.com/office/drawing/2014/main" id="{90154AA5-AD8F-6144-948E-AE9DDB0293BA}"/>
                </a:ext>
              </a:extLst>
            </p:cNvPr>
            <p:cNvGrpSpPr>
              <a:grpSpLocks/>
            </p:cNvGrpSpPr>
            <p:nvPr/>
          </p:nvGrpSpPr>
          <p:grpSpPr bwMode="auto">
            <a:xfrm>
              <a:off x="3450497" y="2724214"/>
              <a:ext cx="593280" cy="301735"/>
              <a:chOff x="-490" y="1664"/>
              <a:chExt cx="1429" cy="842"/>
            </a:xfrm>
          </p:grpSpPr>
          <p:sp>
            <p:nvSpPr>
              <p:cNvPr id="871" name="AutoShape 153">
                <a:extLst>
                  <a:ext uri="{FF2B5EF4-FFF2-40B4-BE49-F238E27FC236}">
                    <a16:creationId xmlns:a16="http://schemas.microsoft.com/office/drawing/2014/main" id="{C098616D-0602-1F41-A1E4-92C0C39CF127}"/>
                  </a:ext>
                </a:extLst>
              </p:cNvPr>
              <p:cNvSpPr>
                <a:spLocks noChangeArrowheads="1"/>
              </p:cNvSpPr>
              <p:nvPr/>
            </p:nvSpPr>
            <p:spPr bwMode="auto">
              <a:xfrm>
                <a:off x="-490" y="1664"/>
                <a:ext cx="1429" cy="294"/>
              </a:xfrm>
              <a:prstGeom prst="triangle">
                <a:avLst>
                  <a:gd name="adj" fmla="val 50000"/>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nvGrpSpPr>
              <p:cNvPr id="873" name="Group 154">
                <a:extLst>
                  <a:ext uri="{FF2B5EF4-FFF2-40B4-BE49-F238E27FC236}">
                    <a16:creationId xmlns:a16="http://schemas.microsoft.com/office/drawing/2014/main" id="{AE15338D-3C5C-0044-B161-996FC9E4A351}"/>
                  </a:ext>
                </a:extLst>
              </p:cNvPr>
              <p:cNvGrpSpPr>
                <a:grpSpLocks/>
              </p:cNvGrpSpPr>
              <p:nvPr/>
            </p:nvGrpSpPr>
            <p:grpSpPr bwMode="auto">
              <a:xfrm>
                <a:off x="-427" y="1737"/>
                <a:ext cx="1217" cy="769"/>
                <a:chOff x="-427" y="1737"/>
                <a:chExt cx="1217" cy="769"/>
              </a:xfrm>
            </p:grpSpPr>
            <p:sp>
              <p:nvSpPr>
                <p:cNvPr id="874" name="Rectangle 155">
                  <a:extLst>
                    <a:ext uri="{FF2B5EF4-FFF2-40B4-BE49-F238E27FC236}">
                      <a16:creationId xmlns:a16="http://schemas.microsoft.com/office/drawing/2014/main" id="{DCB126F0-7B9E-E943-9362-252D5DBF136B}"/>
                    </a:ext>
                  </a:extLst>
                </p:cNvPr>
                <p:cNvSpPr>
                  <a:spLocks noChangeArrowheads="1"/>
                </p:cNvSpPr>
                <p:nvPr/>
              </p:nvSpPr>
              <p:spPr bwMode="auto">
                <a:xfrm>
                  <a:off x="-338" y="1923"/>
                  <a:ext cx="1128" cy="58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75" name="Line 7">
                  <a:extLst>
                    <a:ext uri="{FF2B5EF4-FFF2-40B4-BE49-F238E27FC236}">
                      <a16:creationId xmlns:a16="http://schemas.microsoft.com/office/drawing/2014/main" id="{ADC9DEAA-F1FA-E347-B691-739C5F32C93F}"/>
                    </a:ext>
                  </a:extLst>
                </p:cNvPr>
                <p:cNvSpPr>
                  <a:spLocks noChangeShapeType="1"/>
                </p:cNvSpPr>
                <p:nvPr/>
              </p:nvSpPr>
              <p:spPr bwMode="auto">
                <a:xfrm flipV="1">
                  <a:off x="-150" y="2270"/>
                  <a:ext cx="23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76" name="Group 157">
                  <a:extLst>
                    <a:ext uri="{FF2B5EF4-FFF2-40B4-BE49-F238E27FC236}">
                      <a16:creationId xmlns:a16="http://schemas.microsoft.com/office/drawing/2014/main" id="{3F86626A-5F2B-AF42-BB16-565CA3CB2400}"/>
                    </a:ext>
                  </a:extLst>
                </p:cNvPr>
                <p:cNvGrpSpPr>
                  <a:grpSpLocks/>
                </p:cNvGrpSpPr>
                <p:nvPr/>
              </p:nvGrpSpPr>
              <p:grpSpPr bwMode="auto">
                <a:xfrm>
                  <a:off x="68" y="2192"/>
                  <a:ext cx="387" cy="139"/>
                  <a:chOff x="322" y="890"/>
                  <a:chExt cx="872" cy="339"/>
                </a:xfrm>
              </p:grpSpPr>
              <p:sp>
                <p:nvSpPr>
                  <p:cNvPr id="882" name="Rectangle 158">
                    <a:extLst>
                      <a:ext uri="{FF2B5EF4-FFF2-40B4-BE49-F238E27FC236}">
                        <a16:creationId xmlns:a16="http://schemas.microsoft.com/office/drawing/2014/main" id="{12456A0C-9883-484D-B7D2-545D3A76FEFE}"/>
                      </a:ext>
                    </a:extLst>
                  </p:cNvPr>
                  <p:cNvSpPr>
                    <a:spLocks noChangeArrowheads="1"/>
                  </p:cNvSpPr>
                  <p:nvPr/>
                </p:nvSpPr>
                <p:spPr bwMode="auto">
                  <a:xfrm>
                    <a:off x="320" y="1000"/>
                    <a:ext cx="871" cy="229"/>
                  </a:xfrm>
                  <a:prstGeom prst="rect">
                    <a:avLst/>
                  </a:prstGeom>
                  <a:solidFill>
                    <a:schemeClr val="bg1">
                      <a:lumMod val="85000"/>
                    </a:schemeClr>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83" name="Rectangle 159">
                    <a:extLst>
                      <a:ext uri="{FF2B5EF4-FFF2-40B4-BE49-F238E27FC236}">
                        <a16:creationId xmlns:a16="http://schemas.microsoft.com/office/drawing/2014/main" id="{79F5C26A-E8C6-2548-9726-6EA71C53C8E1}"/>
                      </a:ext>
                    </a:extLst>
                  </p:cNvPr>
                  <p:cNvSpPr>
                    <a:spLocks noChangeArrowheads="1"/>
                  </p:cNvSpPr>
                  <p:nvPr/>
                </p:nvSpPr>
                <p:spPr bwMode="auto">
                  <a:xfrm>
                    <a:off x="392" y="1074"/>
                    <a:ext cx="54" cy="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84" name="Rectangle 160">
                    <a:extLst>
                      <a:ext uri="{FF2B5EF4-FFF2-40B4-BE49-F238E27FC236}">
                        <a16:creationId xmlns:a16="http://schemas.microsoft.com/office/drawing/2014/main" id="{72216E77-12CF-BE4D-BD8C-A8C5A9EE8D15}"/>
                      </a:ext>
                    </a:extLst>
                  </p:cNvPr>
                  <p:cNvSpPr>
                    <a:spLocks noChangeArrowheads="1"/>
                  </p:cNvSpPr>
                  <p:nvPr/>
                </p:nvSpPr>
                <p:spPr bwMode="auto">
                  <a:xfrm>
                    <a:off x="464" y="1074"/>
                    <a:ext cx="54" cy="56"/>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85" name="Rectangle 161">
                    <a:extLst>
                      <a:ext uri="{FF2B5EF4-FFF2-40B4-BE49-F238E27FC236}">
                        <a16:creationId xmlns:a16="http://schemas.microsoft.com/office/drawing/2014/main" id="{780DC116-E8F8-B44D-B4CC-2C90219F5121}"/>
                      </a:ext>
                    </a:extLst>
                  </p:cNvPr>
                  <p:cNvSpPr>
                    <a:spLocks noChangeArrowheads="1"/>
                  </p:cNvSpPr>
                  <p:nvPr/>
                </p:nvSpPr>
                <p:spPr bwMode="auto">
                  <a:xfrm>
                    <a:off x="536" y="1068"/>
                    <a:ext cx="60" cy="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86" name="Rectangle 162">
                    <a:extLst>
                      <a:ext uri="{FF2B5EF4-FFF2-40B4-BE49-F238E27FC236}">
                        <a16:creationId xmlns:a16="http://schemas.microsoft.com/office/drawing/2014/main" id="{9C57D05B-04C5-4C46-B497-24EB8EF7D304}"/>
                      </a:ext>
                    </a:extLst>
                  </p:cNvPr>
                  <p:cNvSpPr>
                    <a:spLocks noChangeArrowheads="1"/>
                  </p:cNvSpPr>
                  <p:nvPr/>
                </p:nvSpPr>
                <p:spPr bwMode="auto">
                  <a:xfrm>
                    <a:off x="615" y="1068"/>
                    <a:ext cx="54" cy="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87" name="AutoShape 163">
                    <a:extLst>
                      <a:ext uri="{FF2B5EF4-FFF2-40B4-BE49-F238E27FC236}">
                        <a16:creationId xmlns:a16="http://schemas.microsoft.com/office/drawing/2014/main" id="{D538EE08-121B-2A40-9CC3-32D2AB18B6D8}"/>
                      </a:ext>
                    </a:extLst>
                  </p:cNvPr>
                  <p:cNvSpPr>
                    <a:spLocks noChangeArrowheads="1"/>
                  </p:cNvSpPr>
                  <p:nvPr/>
                </p:nvSpPr>
                <p:spPr bwMode="auto">
                  <a:xfrm rot="10800000" flipH="1">
                    <a:off x="322" y="890"/>
                    <a:ext cx="859" cy="11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1 w 21600"/>
                      <a:gd name="T13" fmla="*/ 4516 h 21600"/>
                      <a:gd name="T14" fmla="*/ 17099 w 21600"/>
                      <a:gd name="T15" fmla="*/ 1708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lumMod val="75000"/>
                    </a:schemeClr>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877" name="Picture 164" descr="desktop_computer_stylized_small">
                  <a:extLst>
                    <a:ext uri="{FF2B5EF4-FFF2-40B4-BE49-F238E27FC236}">
                      <a16:creationId xmlns:a16="http://schemas.microsoft.com/office/drawing/2014/main" id="{DF4F4094-6C52-E64A-8CB0-3CB15EE1D8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 y="2049"/>
                  <a:ext cx="447"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8" name="Rectangle 165">
                  <a:extLst>
                    <a:ext uri="{FF2B5EF4-FFF2-40B4-BE49-F238E27FC236}">
                      <a16:creationId xmlns:a16="http://schemas.microsoft.com/office/drawing/2014/main" id="{F787083B-513B-CA4A-B763-EB0CB4579DD8}"/>
                    </a:ext>
                  </a:extLst>
                </p:cNvPr>
                <p:cNvSpPr>
                  <a:spLocks noChangeArrowheads="1"/>
                </p:cNvSpPr>
                <p:nvPr/>
              </p:nvSpPr>
              <p:spPr bwMode="auto">
                <a:xfrm>
                  <a:off x="528" y="2232"/>
                  <a:ext cx="104" cy="91"/>
                </a:xfrm>
                <a:prstGeom prst="rect">
                  <a:avLst/>
                </a:prstGeom>
                <a:solidFill>
                  <a:srgbClr val="000099"/>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79" name="Freeform 166">
                  <a:extLst>
                    <a:ext uri="{FF2B5EF4-FFF2-40B4-BE49-F238E27FC236}">
                      <a16:creationId xmlns:a16="http://schemas.microsoft.com/office/drawing/2014/main" id="{5A06B8E3-AEFE-714A-BBC9-3A6D2918C071}"/>
                    </a:ext>
                  </a:extLst>
                </p:cNvPr>
                <p:cNvSpPr>
                  <a:spLocks/>
                </p:cNvSpPr>
                <p:nvPr/>
              </p:nvSpPr>
              <p:spPr bwMode="auto">
                <a:xfrm>
                  <a:off x="282" y="1951"/>
                  <a:ext cx="302" cy="274"/>
                </a:xfrm>
                <a:custGeom>
                  <a:avLst/>
                  <a:gdLst>
                    <a:gd name="T0" fmla="*/ 14 w 381"/>
                    <a:gd name="T1" fmla="*/ 274 h 274"/>
                    <a:gd name="T2" fmla="*/ 14 w 381"/>
                    <a:gd name="T3" fmla="*/ 130 h 274"/>
                    <a:gd name="T4" fmla="*/ 0 w 381"/>
                    <a:gd name="T5" fmla="*/ 0 h 274"/>
                    <a:gd name="T6" fmla="*/ 0 60000 65536"/>
                    <a:gd name="T7" fmla="*/ 0 60000 65536"/>
                    <a:gd name="T8" fmla="*/ 0 60000 65536"/>
                    <a:gd name="T9" fmla="*/ 0 w 381"/>
                    <a:gd name="T10" fmla="*/ 0 h 274"/>
                    <a:gd name="T11" fmla="*/ 381 w 381"/>
                    <a:gd name="T12" fmla="*/ 274 h 274"/>
                  </a:gdLst>
                  <a:ahLst/>
                  <a:cxnLst>
                    <a:cxn ang="T6">
                      <a:pos x="T0" y="T1"/>
                    </a:cxn>
                    <a:cxn ang="T7">
                      <a:pos x="T2" y="T3"/>
                    </a:cxn>
                    <a:cxn ang="T8">
                      <a:pos x="T4" y="T5"/>
                    </a:cxn>
                  </a:cxnLst>
                  <a:rect l="T9" t="T10" r="T11" b="T12"/>
                  <a:pathLst>
                    <a:path w="381" h="274">
                      <a:moveTo>
                        <a:pt x="381" y="274"/>
                      </a:moveTo>
                      <a:lnTo>
                        <a:pt x="381" y="130"/>
                      </a:lnTo>
                      <a:lnTo>
                        <a:pt x="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0" name="Line 167">
                  <a:extLst>
                    <a:ext uri="{FF2B5EF4-FFF2-40B4-BE49-F238E27FC236}">
                      <a16:creationId xmlns:a16="http://schemas.microsoft.com/office/drawing/2014/main" id="{70B2900C-AC79-8A4D-84EF-EDCA8AF6BFE7}"/>
                    </a:ext>
                  </a:extLst>
                </p:cNvPr>
                <p:cNvSpPr>
                  <a:spLocks noChangeShapeType="1"/>
                </p:cNvSpPr>
                <p:nvPr/>
              </p:nvSpPr>
              <p:spPr bwMode="auto">
                <a:xfrm flipH="1">
                  <a:off x="470" y="2270"/>
                  <a:ext cx="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81" name="Picture 168" descr="tv">
                  <a:extLst>
                    <a:ext uri="{FF2B5EF4-FFF2-40B4-BE49-F238E27FC236}">
                      <a16:creationId xmlns:a16="http://schemas.microsoft.com/office/drawing/2014/main" id="{7314FB46-82F4-424B-A984-EA4EA08DCC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 y="1737"/>
                  <a:ext cx="476"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888" name="Line 169">
              <a:extLst>
                <a:ext uri="{FF2B5EF4-FFF2-40B4-BE49-F238E27FC236}">
                  <a16:creationId xmlns:a16="http://schemas.microsoft.com/office/drawing/2014/main" id="{6ED1F0EA-67F4-294C-99CE-EA580190AFFA}"/>
                </a:ext>
              </a:extLst>
            </p:cNvPr>
            <p:cNvSpPr>
              <a:spLocks noChangeShapeType="1"/>
            </p:cNvSpPr>
            <p:nvPr/>
          </p:nvSpPr>
          <p:spPr bwMode="auto">
            <a:xfrm>
              <a:off x="3228924" y="2657308"/>
              <a:ext cx="1809924" cy="60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89" name="Group 170">
              <a:extLst>
                <a:ext uri="{FF2B5EF4-FFF2-40B4-BE49-F238E27FC236}">
                  <a16:creationId xmlns:a16="http://schemas.microsoft.com/office/drawing/2014/main" id="{689270F0-7BA6-E742-8586-4B31155E0DD4}"/>
                </a:ext>
              </a:extLst>
            </p:cNvPr>
            <p:cNvGrpSpPr>
              <a:grpSpLocks/>
            </p:cNvGrpSpPr>
            <p:nvPr/>
          </p:nvGrpSpPr>
          <p:grpSpPr bwMode="auto">
            <a:xfrm>
              <a:off x="4209807" y="2238892"/>
              <a:ext cx="593280" cy="301735"/>
              <a:chOff x="-490" y="1664"/>
              <a:chExt cx="1429" cy="842"/>
            </a:xfrm>
          </p:grpSpPr>
          <p:sp>
            <p:nvSpPr>
              <p:cNvPr id="890" name="AutoShape 171">
                <a:extLst>
                  <a:ext uri="{FF2B5EF4-FFF2-40B4-BE49-F238E27FC236}">
                    <a16:creationId xmlns:a16="http://schemas.microsoft.com/office/drawing/2014/main" id="{485097BC-3FD2-B741-88B8-6ADDE3256326}"/>
                  </a:ext>
                </a:extLst>
              </p:cNvPr>
              <p:cNvSpPr>
                <a:spLocks noChangeArrowheads="1"/>
              </p:cNvSpPr>
              <p:nvPr/>
            </p:nvSpPr>
            <p:spPr bwMode="auto">
              <a:xfrm>
                <a:off x="-490" y="1664"/>
                <a:ext cx="1429" cy="294"/>
              </a:xfrm>
              <a:prstGeom prst="triangle">
                <a:avLst>
                  <a:gd name="adj" fmla="val 50000"/>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nvGrpSpPr>
              <p:cNvPr id="891" name="Group 172">
                <a:extLst>
                  <a:ext uri="{FF2B5EF4-FFF2-40B4-BE49-F238E27FC236}">
                    <a16:creationId xmlns:a16="http://schemas.microsoft.com/office/drawing/2014/main" id="{4597B830-4CEA-D34C-B674-E61E0EFD7B64}"/>
                  </a:ext>
                </a:extLst>
              </p:cNvPr>
              <p:cNvGrpSpPr>
                <a:grpSpLocks/>
              </p:cNvGrpSpPr>
              <p:nvPr/>
            </p:nvGrpSpPr>
            <p:grpSpPr bwMode="auto">
              <a:xfrm>
                <a:off x="-427" y="1737"/>
                <a:ext cx="1217" cy="769"/>
                <a:chOff x="-427" y="1737"/>
                <a:chExt cx="1217" cy="769"/>
              </a:xfrm>
            </p:grpSpPr>
            <p:sp>
              <p:nvSpPr>
                <p:cNvPr id="892" name="Rectangle 173">
                  <a:extLst>
                    <a:ext uri="{FF2B5EF4-FFF2-40B4-BE49-F238E27FC236}">
                      <a16:creationId xmlns:a16="http://schemas.microsoft.com/office/drawing/2014/main" id="{429FCF56-A22F-F740-BD89-728401C28D4A}"/>
                    </a:ext>
                  </a:extLst>
                </p:cNvPr>
                <p:cNvSpPr>
                  <a:spLocks noChangeArrowheads="1"/>
                </p:cNvSpPr>
                <p:nvPr/>
              </p:nvSpPr>
              <p:spPr bwMode="auto">
                <a:xfrm>
                  <a:off x="-338" y="1923"/>
                  <a:ext cx="1128" cy="58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93" name="Line 7">
                  <a:extLst>
                    <a:ext uri="{FF2B5EF4-FFF2-40B4-BE49-F238E27FC236}">
                      <a16:creationId xmlns:a16="http://schemas.microsoft.com/office/drawing/2014/main" id="{B1BC7137-F37D-F74F-AED9-F5FA4A913214}"/>
                    </a:ext>
                  </a:extLst>
                </p:cNvPr>
                <p:cNvSpPr>
                  <a:spLocks noChangeShapeType="1"/>
                </p:cNvSpPr>
                <p:nvPr/>
              </p:nvSpPr>
              <p:spPr bwMode="auto">
                <a:xfrm flipV="1">
                  <a:off x="-150" y="2270"/>
                  <a:ext cx="23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94" name="Group 175">
                  <a:extLst>
                    <a:ext uri="{FF2B5EF4-FFF2-40B4-BE49-F238E27FC236}">
                      <a16:creationId xmlns:a16="http://schemas.microsoft.com/office/drawing/2014/main" id="{8093DD16-C0F6-D34C-B939-50B13142F48D}"/>
                    </a:ext>
                  </a:extLst>
                </p:cNvPr>
                <p:cNvGrpSpPr>
                  <a:grpSpLocks/>
                </p:cNvGrpSpPr>
                <p:nvPr/>
              </p:nvGrpSpPr>
              <p:grpSpPr bwMode="auto">
                <a:xfrm>
                  <a:off x="68" y="2192"/>
                  <a:ext cx="387" cy="139"/>
                  <a:chOff x="322" y="890"/>
                  <a:chExt cx="872" cy="339"/>
                </a:xfrm>
              </p:grpSpPr>
              <p:sp>
                <p:nvSpPr>
                  <p:cNvPr id="900" name="Rectangle 176">
                    <a:extLst>
                      <a:ext uri="{FF2B5EF4-FFF2-40B4-BE49-F238E27FC236}">
                        <a16:creationId xmlns:a16="http://schemas.microsoft.com/office/drawing/2014/main" id="{1C042064-2328-DF44-B995-36E301A7A370}"/>
                      </a:ext>
                    </a:extLst>
                  </p:cNvPr>
                  <p:cNvSpPr>
                    <a:spLocks noChangeArrowheads="1"/>
                  </p:cNvSpPr>
                  <p:nvPr/>
                </p:nvSpPr>
                <p:spPr bwMode="auto">
                  <a:xfrm>
                    <a:off x="320" y="1000"/>
                    <a:ext cx="871" cy="229"/>
                  </a:xfrm>
                  <a:prstGeom prst="rect">
                    <a:avLst/>
                  </a:prstGeom>
                  <a:solidFill>
                    <a:schemeClr val="bg1">
                      <a:lumMod val="85000"/>
                    </a:schemeClr>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01" name="Rectangle 177">
                    <a:extLst>
                      <a:ext uri="{FF2B5EF4-FFF2-40B4-BE49-F238E27FC236}">
                        <a16:creationId xmlns:a16="http://schemas.microsoft.com/office/drawing/2014/main" id="{C3D08181-CE24-384D-8574-2EBBB6123C57}"/>
                      </a:ext>
                    </a:extLst>
                  </p:cNvPr>
                  <p:cNvSpPr>
                    <a:spLocks noChangeArrowheads="1"/>
                  </p:cNvSpPr>
                  <p:nvPr/>
                </p:nvSpPr>
                <p:spPr bwMode="auto">
                  <a:xfrm>
                    <a:off x="392" y="1074"/>
                    <a:ext cx="54" cy="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02" name="Rectangle 178">
                    <a:extLst>
                      <a:ext uri="{FF2B5EF4-FFF2-40B4-BE49-F238E27FC236}">
                        <a16:creationId xmlns:a16="http://schemas.microsoft.com/office/drawing/2014/main" id="{C19180A2-E2B1-C74F-A090-F737EA3CFB5A}"/>
                      </a:ext>
                    </a:extLst>
                  </p:cNvPr>
                  <p:cNvSpPr>
                    <a:spLocks noChangeArrowheads="1"/>
                  </p:cNvSpPr>
                  <p:nvPr/>
                </p:nvSpPr>
                <p:spPr bwMode="auto">
                  <a:xfrm>
                    <a:off x="464" y="1074"/>
                    <a:ext cx="54" cy="56"/>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03" name="Rectangle 179">
                    <a:extLst>
                      <a:ext uri="{FF2B5EF4-FFF2-40B4-BE49-F238E27FC236}">
                        <a16:creationId xmlns:a16="http://schemas.microsoft.com/office/drawing/2014/main" id="{09DEB2C5-3C45-2447-8202-8B0E614F05AE}"/>
                      </a:ext>
                    </a:extLst>
                  </p:cNvPr>
                  <p:cNvSpPr>
                    <a:spLocks noChangeArrowheads="1"/>
                  </p:cNvSpPr>
                  <p:nvPr/>
                </p:nvSpPr>
                <p:spPr bwMode="auto">
                  <a:xfrm>
                    <a:off x="536" y="1068"/>
                    <a:ext cx="60" cy="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04" name="Rectangle 180">
                    <a:extLst>
                      <a:ext uri="{FF2B5EF4-FFF2-40B4-BE49-F238E27FC236}">
                        <a16:creationId xmlns:a16="http://schemas.microsoft.com/office/drawing/2014/main" id="{730EF714-88A6-A044-91C5-2192BB46D3A8}"/>
                      </a:ext>
                    </a:extLst>
                  </p:cNvPr>
                  <p:cNvSpPr>
                    <a:spLocks noChangeArrowheads="1"/>
                  </p:cNvSpPr>
                  <p:nvPr/>
                </p:nvSpPr>
                <p:spPr bwMode="auto">
                  <a:xfrm>
                    <a:off x="615" y="1068"/>
                    <a:ext cx="54" cy="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05" name="AutoShape 181">
                    <a:extLst>
                      <a:ext uri="{FF2B5EF4-FFF2-40B4-BE49-F238E27FC236}">
                        <a16:creationId xmlns:a16="http://schemas.microsoft.com/office/drawing/2014/main" id="{11A06677-3327-B047-8C6D-C0D12750B82E}"/>
                      </a:ext>
                    </a:extLst>
                  </p:cNvPr>
                  <p:cNvSpPr>
                    <a:spLocks noChangeArrowheads="1"/>
                  </p:cNvSpPr>
                  <p:nvPr/>
                </p:nvSpPr>
                <p:spPr bwMode="auto">
                  <a:xfrm rot="10800000" flipH="1">
                    <a:off x="322" y="890"/>
                    <a:ext cx="859" cy="11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1 w 21600"/>
                      <a:gd name="T13" fmla="*/ 4516 h 21600"/>
                      <a:gd name="T14" fmla="*/ 17099 w 21600"/>
                      <a:gd name="T15" fmla="*/ 1708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lumMod val="75000"/>
                    </a:schemeClr>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895" name="Picture 182" descr="desktop_computer_stylized_small">
                  <a:extLst>
                    <a:ext uri="{FF2B5EF4-FFF2-40B4-BE49-F238E27FC236}">
                      <a16:creationId xmlns:a16="http://schemas.microsoft.com/office/drawing/2014/main" id="{69289625-1FA0-014D-B940-D6B83A10F0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 y="2049"/>
                  <a:ext cx="447"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6" name="Rectangle 183">
                  <a:extLst>
                    <a:ext uri="{FF2B5EF4-FFF2-40B4-BE49-F238E27FC236}">
                      <a16:creationId xmlns:a16="http://schemas.microsoft.com/office/drawing/2014/main" id="{1DCE1A5F-5769-234F-9203-6C8D7E03E1E6}"/>
                    </a:ext>
                  </a:extLst>
                </p:cNvPr>
                <p:cNvSpPr>
                  <a:spLocks noChangeArrowheads="1"/>
                </p:cNvSpPr>
                <p:nvPr/>
              </p:nvSpPr>
              <p:spPr bwMode="auto">
                <a:xfrm>
                  <a:off x="528" y="2232"/>
                  <a:ext cx="104" cy="91"/>
                </a:xfrm>
                <a:prstGeom prst="rect">
                  <a:avLst/>
                </a:prstGeom>
                <a:solidFill>
                  <a:srgbClr val="000099"/>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97" name="Freeform 184">
                  <a:extLst>
                    <a:ext uri="{FF2B5EF4-FFF2-40B4-BE49-F238E27FC236}">
                      <a16:creationId xmlns:a16="http://schemas.microsoft.com/office/drawing/2014/main" id="{070F2CA9-8728-D545-907B-E5D78C51448C}"/>
                    </a:ext>
                  </a:extLst>
                </p:cNvPr>
                <p:cNvSpPr>
                  <a:spLocks/>
                </p:cNvSpPr>
                <p:nvPr/>
              </p:nvSpPr>
              <p:spPr bwMode="auto">
                <a:xfrm>
                  <a:off x="282" y="1951"/>
                  <a:ext cx="302" cy="274"/>
                </a:xfrm>
                <a:custGeom>
                  <a:avLst/>
                  <a:gdLst>
                    <a:gd name="T0" fmla="*/ 14 w 381"/>
                    <a:gd name="T1" fmla="*/ 274 h 274"/>
                    <a:gd name="T2" fmla="*/ 14 w 381"/>
                    <a:gd name="T3" fmla="*/ 130 h 274"/>
                    <a:gd name="T4" fmla="*/ 0 w 381"/>
                    <a:gd name="T5" fmla="*/ 0 h 274"/>
                    <a:gd name="T6" fmla="*/ 0 60000 65536"/>
                    <a:gd name="T7" fmla="*/ 0 60000 65536"/>
                    <a:gd name="T8" fmla="*/ 0 60000 65536"/>
                    <a:gd name="T9" fmla="*/ 0 w 381"/>
                    <a:gd name="T10" fmla="*/ 0 h 274"/>
                    <a:gd name="T11" fmla="*/ 381 w 381"/>
                    <a:gd name="T12" fmla="*/ 274 h 274"/>
                  </a:gdLst>
                  <a:ahLst/>
                  <a:cxnLst>
                    <a:cxn ang="T6">
                      <a:pos x="T0" y="T1"/>
                    </a:cxn>
                    <a:cxn ang="T7">
                      <a:pos x="T2" y="T3"/>
                    </a:cxn>
                    <a:cxn ang="T8">
                      <a:pos x="T4" y="T5"/>
                    </a:cxn>
                  </a:cxnLst>
                  <a:rect l="T9" t="T10" r="T11" b="T12"/>
                  <a:pathLst>
                    <a:path w="381" h="274">
                      <a:moveTo>
                        <a:pt x="381" y="274"/>
                      </a:moveTo>
                      <a:lnTo>
                        <a:pt x="381" y="130"/>
                      </a:lnTo>
                      <a:lnTo>
                        <a:pt x="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8" name="Line 185">
                  <a:extLst>
                    <a:ext uri="{FF2B5EF4-FFF2-40B4-BE49-F238E27FC236}">
                      <a16:creationId xmlns:a16="http://schemas.microsoft.com/office/drawing/2014/main" id="{CD4D66BD-CFD2-7B49-9792-AED8682EB689}"/>
                    </a:ext>
                  </a:extLst>
                </p:cNvPr>
                <p:cNvSpPr>
                  <a:spLocks noChangeShapeType="1"/>
                </p:cNvSpPr>
                <p:nvPr/>
              </p:nvSpPr>
              <p:spPr bwMode="auto">
                <a:xfrm flipH="1">
                  <a:off x="470" y="2270"/>
                  <a:ext cx="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99" name="Picture 186" descr="tv">
                  <a:extLst>
                    <a:ext uri="{FF2B5EF4-FFF2-40B4-BE49-F238E27FC236}">
                      <a16:creationId xmlns:a16="http://schemas.microsoft.com/office/drawing/2014/main" id="{DAB71C4F-F46F-B443-B97C-B63F71D134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 y="1737"/>
                  <a:ext cx="476"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06" name="Text Box 204">
              <a:extLst>
                <a:ext uri="{FF2B5EF4-FFF2-40B4-BE49-F238E27FC236}">
                  <a16:creationId xmlns:a16="http://schemas.microsoft.com/office/drawing/2014/main" id="{C439E3D5-0036-BC49-A21A-CFE965B87ABA}"/>
                </a:ext>
              </a:extLst>
            </p:cNvPr>
            <p:cNvSpPr txBox="1">
              <a:spLocks noChangeArrowheads="1"/>
            </p:cNvSpPr>
            <p:nvPr/>
          </p:nvSpPr>
          <p:spPr bwMode="auto">
            <a:xfrm>
              <a:off x="3938624" y="2278881"/>
              <a:ext cx="340915" cy="26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969696"/>
                  </a:solidFill>
                  <a:effectLst/>
                  <a:uLnTx/>
                  <a:uFillTx/>
                  <a:latin typeface="Times New Roman" panose="02020603050405020304" pitchFamily="18" charset="0"/>
                  <a:ea typeface="ＭＳ Ｐゴシック" panose="020B0600070205080204" pitchFamily="34" charset="-128"/>
                  <a:cs typeface="+mn-cs"/>
                </a:rPr>
                <a:t>…</a:t>
              </a:r>
            </a:p>
          </p:txBody>
        </p:sp>
        <p:sp>
          <p:nvSpPr>
            <p:cNvPr id="907" name="Line 205">
              <a:extLst>
                <a:ext uri="{FF2B5EF4-FFF2-40B4-BE49-F238E27FC236}">
                  <a16:creationId xmlns:a16="http://schemas.microsoft.com/office/drawing/2014/main" id="{E74B4410-8BEA-3E48-8CAD-2A95CF46C44A}"/>
                </a:ext>
              </a:extLst>
            </p:cNvPr>
            <p:cNvSpPr>
              <a:spLocks noChangeShapeType="1"/>
            </p:cNvSpPr>
            <p:nvPr/>
          </p:nvSpPr>
          <p:spPr bwMode="auto">
            <a:xfrm flipH="1">
              <a:off x="3228017" y="2474282"/>
              <a:ext cx="2214" cy="1908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8" name="Line 206">
              <a:extLst>
                <a:ext uri="{FF2B5EF4-FFF2-40B4-BE49-F238E27FC236}">
                  <a16:creationId xmlns:a16="http://schemas.microsoft.com/office/drawing/2014/main" id="{3186DF38-4639-F743-8C60-6C7E4D7AA3FA}"/>
                </a:ext>
              </a:extLst>
            </p:cNvPr>
            <p:cNvSpPr>
              <a:spLocks noChangeShapeType="1"/>
            </p:cNvSpPr>
            <p:nvPr/>
          </p:nvSpPr>
          <p:spPr bwMode="auto">
            <a:xfrm flipH="1">
              <a:off x="3858930" y="2474282"/>
              <a:ext cx="2214" cy="1908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9" name="Line 207">
              <a:extLst>
                <a:ext uri="{FF2B5EF4-FFF2-40B4-BE49-F238E27FC236}">
                  <a16:creationId xmlns:a16="http://schemas.microsoft.com/office/drawing/2014/main" id="{61A6A87D-EF7B-7547-9AF5-8354F55FE515}"/>
                </a:ext>
              </a:extLst>
            </p:cNvPr>
            <p:cNvSpPr>
              <a:spLocks noChangeShapeType="1"/>
            </p:cNvSpPr>
            <p:nvPr/>
          </p:nvSpPr>
          <p:spPr bwMode="auto">
            <a:xfrm flipH="1">
              <a:off x="4651446" y="2474282"/>
              <a:ext cx="2214" cy="1908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0" name="Freeform 208">
              <a:extLst>
                <a:ext uri="{FF2B5EF4-FFF2-40B4-BE49-F238E27FC236}">
                  <a16:creationId xmlns:a16="http://schemas.microsoft.com/office/drawing/2014/main" id="{A1DB6413-138D-884F-8B12-21D51D47C692}"/>
                </a:ext>
              </a:extLst>
            </p:cNvPr>
            <p:cNvSpPr>
              <a:spLocks/>
            </p:cNvSpPr>
            <p:nvPr/>
          </p:nvSpPr>
          <p:spPr bwMode="auto">
            <a:xfrm>
              <a:off x="3918701" y="2666956"/>
              <a:ext cx="88549" cy="272652"/>
            </a:xfrm>
            <a:custGeom>
              <a:avLst/>
              <a:gdLst>
                <a:gd name="T0" fmla="*/ 0 w 80"/>
                <a:gd name="T1" fmla="*/ 2147483647 h 300"/>
                <a:gd name="T2" fmla="*/ 2147483647 w 80"/>
                <a:gd name="T3" fmla="*/ 2147483647 h 300"/>
                <a:gd name="T4" fmla="*/ 2147483647 w 80"/>
                <a:gd name="T5" fmla="*/ 0 h 300"/>
                <a:gd name="T6" fmla="*/ 0 60000 65536"/>
                <a:gd name="T7" fmla="*/ 0 60000 65536"/>
                <a:gd name="T8" fmla="*/ 0 60000 65536"/>
                <a:gd name="T9" fmla="*/ 0 w 80"/>
                <a:gd name="T10" fmla="*/ 0 h 300"/>
                <a:gd name="T11" fmla="*/ 80 w 80"/>
                <a:gd name="T12" fmla="*/ 300 h 300"/>
              </a:gdLst>
              <a:ahLst/>
              <a:cxnLst>
                <a:cxn ang="T6">
                  <a:pos x="T0" y="T1"/>
                </a:cxn>
                <a:cxn ang="T7">
                  <a:pos x="T2" y="T3"/>
                </a:cxn>
                <a:cxn ang="T8">
                  <a:pos x="T4" y="T5"/>
                </a:cxn>
              </a:cxnLst>
              <a:rect l="T9" t="T10" r="T11" b="T12"/>
              <a:pathLst>
                <a:path w="80" h="300">
                  <a:moveTo>
                    <a:pt x="0" y="300"/>
                  </a:moveTo>
                  <a:lnTo>
                    <a:pt x="80" y="300"/>
                  </a:lnTo>
                  <a:lnTo>
                    <a:pt x="8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2" name="Rectangle 44">
              <a:extLst>
                <a:ext uri="{FF2B5EF4-FFF2-40B4-BE49-F238E27FC236}">
                  <a16:creationId xmlns:a16="http://schemas.microsoft.com/office/drawing/2014/main" id="{099E8AB9-2231-6040-A6A4-CAB1C337EF1A}"/>
                </a:ext>
              </a:extLst>
            </p:cNvPr>
            <p:cNvSpPr>
              <a:spLocks noChangeArrowheads="1"/>
            </p:cNvSpPr>
            <p:nvPr/>
          </p:nvSpPr>
          <p:spPr bwMode="auto">
            <a:xfrm>
              <a:off x="4856216" y="2419752"/>
              <a:ext cx="666333" cy="400799"/>
            </a:xfrm>
            <a:prstGeom prst="rect">
              <a:avLst/>
            </a:prstGeom>
            <a:noFill/>
            <a:ln w="9525">
              <a:solidFill>
                <a:schemeClr val="tx1"/>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13" name="Text Box 45">
              <a:extLst>
                <a:ext uri="{FF2B5EF4-FFF2-40B4-BE49-F238E27FC236}">
                  <a16:creationId xmlns:a16="http://schemas.microsoft.com/office/drawing/2014/main" id="{93BA5E3D-C508-8648-84FB-C743FC8C7FF4}"/>
                </a:ext>
              </a:extLst>
            </p:cNvPr>
            <p:cNvSpPr txBox="1">
              <a:spLocks noChangeArrowheads="1"/>
            </p:cNvSpPr>
            <p:nvPr/>
          </p:nvSpPr>
          <p:spPr bwMode="auto">
            <a:xfrm>
              <a:off x="4528002" y="1769663"/>
              <a:ext cx="1342627" cy="16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cable headend</a:t>
              </a:r>
            </a:p>
          </p:txBody>
        </p:sp>
        <p:sp>
          <p:nvSpPr>
            <p:cNvPr id="914" name="Freeform 216">
              <a:extLst>
                <a:ext uri="{FF2B5EF4-FFF2-40B4-BE49-F238E27FC236}">
                  <a16:creationId xmlns:a16="http://schemas.microsoft.com/office/drawing/2014/main" id="{8A05622E-A600-204E-B1E0-CA395839CA2B}"/>
                </a:ext>
              </a:extLst>
            </p:cNvPr>
            <p:cNvSpPr>
              <a:spLocks/>
            </p:cNvSpPr>
            <p:nvPr/>
          </p:nvSpPr>
          <p:spPr bwMode="auto">
            <a:xfrm>
              <a:off x="5035528" y="2524269"/>
              <a:ext cx="230228" cy="259929"/>
            </a:xfrm>
            <a:custGeom>
              <a:avLst/>
              <a:gdLst>
                <a:gd name="T0" fmla="*/ 0 w 318"/>
                <a:gd name="T1" fmla="*/ 2147483647 h 412"/>
                <a:gd name="T2" fmla="*/ 2147483647 w 318"/>
                <a:gd name="T3" fmla="*/ 2147483647 h 412"/>
                <a:gd name="T4" fmla="*/ 2147483647 w 318"/>
                <a:gd name="T5" fmla="*/ 0 h 412"/>
                <a:gd name="T6" fmla="*/ 2147483647 w 318"/>
                <a:gd name="T7" fmla="*/ 2147483647 h 412"/>
                <a:gd name="T8" fmla="*/ 2147483647 w 318"/>
                <a:gd name="T9" fmla="*/ 2147483647 h 412"/>
                <a:gd name="T10" fmla="*/ 2147483647 w 318"/>
                <a:gd name="T11" fmla="*/ 2147483647 h 412"/>
                <a:gd name="T12" fmla="*/ 2147483647 w 318"/>
                <a:gd name="T13" fmla="*/ 2147483647 h 412"/>
                <a:gd name="T14" fmla="*/ 2147483647 w 318"/>
                <a:gd name="T15" fmla="*/ 2147483647 h 412"/>
                <a:gd name="T16" fmla="*/ 0 w 318"/>
                <a:gd name="T17" fmla="*/ 2147483647 h 4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
                <a:gd name="T28" fmla="*/ 0 h 412"/>
                <a:gd name="T29" fmla="*/ 318 w 318"/>
                <a:gd name="T30" fmla="*/ 412 h 4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 h="412">
                  <a:moveTo>
                    <a:pt x="0" y="412"/>
                  </a:moveTo>
                  <a:lnTo>
                    <a:pt x="3" y="1"/>
                  </a:lnTo>
                  <a:lnTo>
                    <a:pt x="74" y="0"/>
                  </a:lnTo>
                  <a:lnTo>
                    <a:pt x="254" y="111"/>
                  </a:lnTo>
                  <a:lnTo>
                    <a:pt x="318" y="115"/>
                  </a:lnTo>
                  <a:lnTo>
                    <a:pt x="318" y="308"/>
                  </a:lnTo>
                  <a:lnTo>
                    <a:pt x="246" y="308"/>
                  </a:lnTo>
                  <a:lnTo>
                    <a:pt x="74" y="412"/>
                  </a:lnTo>
                  <a:lnTo>
                    <a:pt x="0" y="412"/>
                  </a:lnTo>
                  <a:close/>
                </a:path>
              </a:pathLst>
            </a:custGeom>
            <a:gradFill rotWithShape="1">
              <a:gsLst>
                <a:gs pos="0">
                  <a:schemeClr val="bg1"/>
                </a:gs>
                <a:gs pos="100000">
                  <a:schemeClr val="accent1">
                    <a:lumMod val="60000"/>
                    <a:lumOff val="40000"/>
                  </a:schemeClr>
                </a:gs>
              </a:gsLst>
              <a:lin ang="0" scaled="1"/>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5" name="Freeform 217">
              <a:extLst>
                <a:ext uri="{FF2B5EF4-FFF2-40B4-BE49-F238E27FC236}">
                  <a16:creationId xmlns:a16="http://schemas.microsoft.com/office/drawing/2014/main" id="{7D0BDE71-F4E4-4D4B-BC69-4705EDCC5A66}"/>
                </a:ext>
              </a:extLst>
            </p:cNvPr>
            <p:cNvSpPr>
              <a:spLocks/>
            </p:cNvSpPr>
            <p:nvPr/>
          </p:nvSpPr>
          <p:spPr bwMode="auto">
            <a:xfrm>
              <a:off x="5036635" y="2487006"/>
              <a:ext cx="255686" cy="232663"/>
            </a:xfrm>
            <a:custGeom>
              <a:avLst/>
              <a:gdLst>
                <a:gd name="T0" fmla="*/ 0 w 353"/>
                <a:gd name="T1" fmla="*/ 2147483647 h 369"/>
                <a:gd name="T2" fmla="*/ 2147483647 w 353"/>
                <a:gd name="T3" fmla="*/ 0 h 369"/>
                <a:gd name="T4" fmla="*/ 2147483647 w 353"/>
                <a:gd name="T5" fmla="*/ 0 h 369"/>
                <a:gd name="T6" fmla="*/ 2147483647 w 353"/>
                <a:gd name="T7" fmla="*/ 2147483647 h 369"/>
                <a:gd name="T8" fmla="*/ 2147483647 w 353"/>
                <a:gd name="T9" fmla="*/ 2147483647 h 369"/>
                <a:gd name="T10" fmla="*/ 2147483647 w 353"/>
                <a:gd name="T11" fmla="*/ 2147483647 h 369"/>
                <a:gd name="T12" fmla="*/ 2147483647 w 353"/>
                <a:gd name="T13" fmla="*/ 2147483647 h 369"/>
                <a:gd name="T14" fmla="*/ 2147483647 w 353"/>
                <a:gd name="T15" fmla="*/ 2147483647 h 369"/>
                <a:gd name="T16" fmla="*/ 2147483647 w 353"/>
                <a:gd name="T17" fmla="*/ 2147483647 h 369"/>
                <a:gd name="T18" fmla="*/ 2147483647 w 353"/>
                <a:gd name="T19" fmla="*/ 2147483647 h 369"/>
                <a:gd name="T20" fmla="*/ 0 w 353"/>
                <a:gd name="T21" fmla="*/ 2147483647 h 3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3"/>
                <a:gd name="T34" fmla="*/ 0 h 369"/>
                <a:gd name="T35" fmla="*/ 353 w 353"/>
                <a:gd name="T36" fmla="*/ 369 h 3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3" h="369">
                  <a:moveTo>
                    <a:pt x="0" y="59"/>
                  </a:moveTo>
                  <a:lnTo>
                    <a:pt x="32" y="0"/>
                  </a:lnTo>
                  <a:lnTo>
                    <a:pt x="105" y="0"/>
                  </a:lnTo>
                  <a:lnTo>
                    <a:pt x="276" y="113"/>
                  </a:lnTo>
                  <a:lnTo>
                    <a:pt x="353" y="113"/>
                  </a:lnTo>
                  <a:lnTo>
                    <a:pt x="353" y="315"/>
                  </a:lnTo>
                  <a:lnTo>
                    <a:pt x="318" y="369"/>
                  </a:lnTo>
                  <a:lnTo>
                    <a:pt x="315" y="173"/>
                  </a:lnTo>
                  <a:lnTo>
                    <a:pt x="254" y="173"/>
                  </a:lnTo>
                  <a:lnTo>
                    <a:pt x="75" y="60"/>
                  </a:lnTo>
                  <a:lnTo>
                    <a:pt x="0" y="59"/>
                  </a:lnTo>
                  <a:close/>
                </a:path>
              </a:pathLst>
            </a:custGeom>
            <a:solidFill>
              <a:schemeClr val="accent1">
                <a:lumMod val="75000"/>
              </a:schemeClr>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6" name="Line 218">
              <a:extLst>
                <a:ext uri="{FF2B5EF4-FFF2-40B4-BE49-F238E27FC236}">
                  <a16:creationId xmlns:a16="http://schemas.microsoft.com/office/drawing/2014/main" id="{132FB662-4998-4542-91BC-F9D8E5A69FA6}"/>
                </a:ext>
              </a:extLst>
            </p:cNvPr>
            <p:cNvSpPr>
              <a:spLocks noChangeShapeType="1"/>
            </p:cNvSpPr>
            <p:nvPr/>
          </p:nvSpPr>
          <p:spPr bwMode="auto">
            <a:xfrm flipH="1">
              <a:off x="5263542" y="2557895"/>
              <a:ext cx="24351" cy="390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7" name="Line 219">
              <a:extLst>
                <a:ext uri="{FF2B5EF4-FFF2-40B4-BE49-F238E27FC236}">
                  <a16:creationId xmlns:a16="http://schemas.microsoft.com/office/drawing/2014/main" id="{808ED327-80D0-8442-881A-2FC6919214A3}"/>
                </a:ext>
              </a:extLst>
            </p:cNvPr>
            <p:cNvSpPr>
              <a:spLocks noChangeShapeType="1"/>
            </p:cNvSpPr>
            <p:nvPr/>
          </p:nvSpPr>
          <p:spPr bwMode="auto">
            <a:xfrm>
              <a:off x="5055452" y="2656050"/>
              <a:ext cx="18706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8" name="Freeform 220">
              <a:extLst>
                <a:ext uri="{FF2B5EF4-FFF2-40B4-BE49-F238E27FC236}">
                  <a16:creationId xmlns:a16="http://schemas.microsoft.com/office/drawing/2014/main" id="{15CB0EB4-B863-7247-BBF7-01753BD42CE6}"/>
                </a:ext>
              </a:extLst>
            </p:cNvPr>
            <p:cNvSpPr>
              <a:spLocks/>
            </p:cNvSpPr>
            <p:nvPr/>
          </p:nvSpPr>
          <p:spPr bwMode="auto">
            <a:xfrm>
              <a:off x="5051024" y="2555169"/>
              <a:ext cx="191487" cy="66345"/>
            </a:xfrm>
            <a:custGeom>
              <a:avLst/>
              <a:gdLst>
                <a:gd name="T0" fmla="*/ 0 w 264"/>
                <a:gd name="T1" fmla="*/ 0 h 105"/>
                <a:gd name="T2" fmla="*/ 2147483647 w 264"/>
                <a:gd name="T3" fmla="*/ 0 h 105"/>
                <a:gd name="T4" fmla="*/ 2147483647 w 264"/>
                <a:gd name="T5" fmla="*/ 2147483647 h 105"/>
                <a:gd name="T6" fmla="*/ 2147483647 w 264"/>
                <a:gd name="T7" fmla="*/ 2147483647 h 105"/>
                <a:gd name="T8" fmla="*/ 0 60000 65536"/>
                <a:gd name="T9" fmla="*/ 0 60000 65536"/>
                <a:gd name="T10" fmla="*/ 0 60000 65536"/>
                <a:gd name="T11" fmla="*/ 0 60000 65536"/>
                <a:gd name="T12" fmla="*/ 0 w 264"/>
                <a:gd name="T13" fmla="*/ 0 h 105"/>
                <a:gd name="T14" fmla="*/ 264 w 264"/>
                <a:gd name="T15" fmla="*/ 105 h 105"/>
              </a:gdLst>
              <a:ahLst/>
              <a:cxnLst>
                <a:cxn ang="T8">
                  <a:pos x="T0" y="T1"/>
                </a:cxn>
                <a:cxn ang="T9">
                  <a:pos x="T2" y="T3"/>
                </a:cxn>
                <a:cxn ang="T10">
                  <a:pos x="T4" y="T5"/>
                </a:cxn>
                <a:cxn ang="T11">
                  <a:pos x="T6" y="T7"/>
                </a:cxn>
              </a:cxnLst>
              <a:rect l="T12" t="T13" r="T14" b="T15"/>
              <a:pathLst>
                <a:path w="264" h="105">
                  <a:moveTo>
                    <a:pt x="0" y="0"/>
                  </a:moveTo>
                  <a:lnTo>
                    <a:pt x="52" y="0"/>
                  </a:lnTo>
                  <a:lnTo>
                    <a:pt x="207" y="105"/>
                  </a:lnTo>
                  <a:lnTo>
                    <a:pt x="264" y="105"/>
                  </a:ln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9" name="Freeform 221">
              <a:extLst>
                <a:ext uri="{FF2B5EF4-FFF2-40B4-BE49-F238E27FC236}">
                  <a16:creationId xmlns:a16="http://schemas.microsoft.com/office/drawing/2014/main" id="{4EB2A65B-557F-6244-A9E0-5D65BDEF03FE}"/>
                </a:ext>
              </a:extLst>
            </p:cNvPr>
            <p:cNvSpPr>
              <a:spLocks/>
            </p:cNvSpPr>
            <p:nvPr/>
          </p:nvSpPr>
          <p:spPr bwMode="auto">
            <a:xfrm flipV="1">
              <a:off x="5051024" y="2690586"/>
              <a:ext cx="191487" cy="65437"/>
            </a:xfrm>
            <a:custGeom>
              <a:avLst/>
              <a:gdLst>
                <a:gd name="T0" fmla="*/ 0 w 264"/>
                <a:gd name="T1" fmla="*/ 0 h 105"/>
                <a:gd name="T2" fmla="*/ 2147483647 w 264"/>
                <a:gd name="T3" fmla="*/ 0 h 105"/>
                <a:gd name="T4" fmla="*/ 2147483647 w 264"/>
                <a:gd name="T5" fmla="*/ 2147483647 h 105"/>
                <a:gd name="T6" fmla="*/ 2147483647 w 264"/>
                <a:gd name="T7" fmla="*/ 2147483647 h 105"/>
                <a:gd name="T8" fmla="*/ 0 60000 65536"/>
                <a:gd name="T9" fmla="*/ 0 60000 65536"/>
                <a:gd name="T10" fmla="*/ 0 60000 65536"/>
                <a:gd name="T11" fmla="*/ 0 60000 65536"/>
                <a:gd name="T12" fmla="*/ 0 w 264"/>
                <a:gd name="T13" fmla="*/ 0 h 105"/>
                <a:gd name="T14" fmla="*/ 264 w 264"/>
                <a:gd name="T15" fmla="*/ 105 h 105"/>
              </a:gdLst>
              <a:ahLst/>
              <a:cxnLst>
                <a:cxn ang="T8">
                  <a:pos x="T0" y="T1"/>
                </a:cxn>
                <a:cxn ang="T9">
                  <a:pos x="T2" y="T3"/>
                </a:cxn>
                <a:cxn ang="T10">
                  <a:pos x="T4" y="T5"/>
                </a:cxn>
                <a:cxn ang="T11">
                  <a:pos x="T6" y="T7"/>
                </a:cxn>
              </a:cxnLst>
              <a:rect l="T12" t="T13" r="T14" b="T15"/>
              <a:pathLst>
                <a:path w="264" h="105">
                  <a:moveTo>
                    <a:pt x="0" y="0"/>
                  </a:moveTo>
                  <a:lnTo>
                    <a:pt x="52" y="0"/>
                  </a:lnTo>
                  <a:lnTo>
                    <a:pt x="207" y="105"/>
                  </a:lnTo>
                  <a:lnTo>
                    <a:pt x="264" y="105"/>
                  </a:ln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0" name="AutoShape 225">
              <a:extLst>
                <a:ext uri="{FF2B5EF4-FFF2-40B4-BE49-F238E27FC236}">
                  <a16:creationId xmlns:a16="http://schemas.microsoft.com/office/drawing/2014/main" id="{CCB19290-FA0C-9848-89B8-C5621D5154E0}"/>
                </a:ext>
              </a:extLst>
            </p:cNvPr>
            <p:cNvSpPr>
              <a:spLocks noChangeArrowheads="1"/>
            </p:cNvSpPr>
            <p:nvPr/>
          </p:nvSpPr>
          <p:spPr bwMode="auto">
            <a:xfrm>
              <a:off x="4758812" y="2268884"/>
              <a:ext cx="841218" cy="149959"/>
            </a:xfrm>
            <a:prstGeom prst="triangle">
              <a:avLst>
                <a:gd name="adj" fmla="val 50000"/>
              </a:avLst>
            </a:prstGeom>
            <a:noFill/>
            <a:ln w="9525">
              <a:solidFill>
                <a:schemeClr val="tx1"/>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nvGrpSpPr>
            <p:cNvPr id="923" name="Group 922">
              <a:extLst>
                <a:ext uri="{FF2B5EF4-FFF2-40B4-BE49-F238E27FC236}">
                  <a16:creationId xmlns:a16="http://schemas.microsoft.com/office/drawing/2014/main" id="{F29FE70B-712D-0143-85E6-F2BFEEFA5C98}"/>
                </a:ext>
              </a:extLst>
            </p:cNvPr>
            <p:cNvGrpSpPr/>
            <p:nvPr/>
          </p:nvGrpSpPr>
          <p:grpSpPr>
            <a:xfrm>
              <a:off x="5386741" y="2513863"/>
              <a:ext cx="367224" cy="240304"/>
              <a:chOff x="7493876" y="2774731"/>
              <a:chExt cx="1481958" cy="894622"/>
            </a:xfrm>
          </p:grpSpPr>
          <p:sp>
            <p:nvSpPr>
              <p:cNvPr id="924" name="Freeform 923">
                <a:extLst>
                  <a:ext uri="{FF2B5EF4-FFF2-40B4-BE49-F238E27FC236}">
                    <a16:creationId xmlns:a16="http://schemas.microsoft.com/office/drawing/2014/main" id="{177D81CF-5E84-AC40-9E29-65CC61D84A23}"/>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25" name="Oval 924">
                <a:extLst>
                  <a:ext uri="{FF2B5EF4-FFF2-40B4-BE49-F238E27FC236}">
                    <a16:creationId xmlns:a16="http://schemas.microsoft.com/office/drawing/2014/main" id="{F7A7ADB0-8604-FF4B-AD88-544B4A9616A5}"/>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926" name="Group 925">
                <a:extLst>
                  <a:ext uri="{FF2B5EF4-FFF2-40B4-BE49-F238E27FC236}">
                    <a16:creationId xmlns:a16="http://schemas.microsoft.com/office/drawing/2014/main" id="{2882E748-3C04-FE4F-84D0-6A81A57AB4D6}"/>
                  </a:ext>
                </a:extLst>
              </p:cNvPr>
              <p:cNvGrpSpPr/>
              <p:nvPr/>
            </p:nvGrpSpPr>
            <p:grpSpPr>
              <a:xfrm>
                <a:off x="7713663" y="2848339"/>
                <a:ext cx="1042107" cy="425543"/>
                <a:chOff x="7786941" y="2884917"/>
                <a:chExt cx="897649" cy="353919"/>
              </a:xfrm>
            </p:grpSpPr>
            <p:sp>
              <p:nvSpPr>
                <p:cNvPr id="927" name="Freeform 926">
                  <a:extLst>
                    <a:ext uri="{FF2B5EF4-FFF2-40B4-BE49-F238E27FC236}">
                      <a16:creationId xmlns:a16="http://schemas.microsoft.com/office/drawing/2014/main" id="{CA919F47-14B0-9C4F-8B36-F86ADD90CEA2}"/>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8" name="Freeform 927">
                  <a:extLst>
                    <a:ext uri="{FF2B5EF4-FFF2-40B4-BE49-F238E27FC236}">
                      <a16:creationId xmlns:a16="http://schemas.microsoft.com/office/drawing/2014/main" id="{8DFEF207-E736-F640-A61C-17C0545B57E4}"/>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9" name="Freeform 928">
                  <a:extLst>
                    <a:ext uri="{FF2B5EF4-FFF2-40B4-BE49-F238E27FC236}">
                      <a16:creationId xmlns:a16="http://schemas.microsoft.com/office/drawing/2014/main" id="{BF72D337-F281-5E41-9E49-5BE41C37BA20}"/>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0" name="Freeform 929">
                  <a:extLst>
                    <a:ext uri="{FF2B5EF4-FFF2-40B4-BE49-F238E27FC236}">
                      <a16:creationId xmlns:a16="http://schemas.microsoft.com/office/drawing/2014/main" id="{EF8121DC-E7A5-674A-AA46-87F36C83AFF5}"/>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23" name="Freeform 22">
            <a:extLst>
              <a:ext uri="{FF2B5EF4-FFF2-40B4-BE49-F238E27FC236}">
                <a16:creationId xmlns:a16="http://schemas.microsoft.com/office/drawing/2014/main" id="{D45AA1CA-D46D-484D-A097-ED0B5C1A78F5}"/>
              </a:ext>
            </a:extLst>
          </p:cNvPr>
          <p:cNvSpPr/>
          <p:nvPr/>
        </p:nvSpPr>
        <p:spPr>
          <a:xfrm>
            <a:off x="3314700" y="1800225"/>
            <a:ext cx="4957763" cy="2171700"/>
          </a:xfrm>
          <a:custGeom>
            <a:avLst/>
            <a:gdLst>
              <a:gd name="connsiteX0" fmla="*/ 14288 w 4957763"/>
              <a:gd name="connsiteY0" fmla="*/ 2171700 h 2171700"/>
              <a:gd name="connsiteX1" fmla="*/ 0 w 4957763"/>
              <a:gd name="connsiteY1" fmla="*/ 871538 h 2171700"/>
              <a:gd name="connsiteX2" fmla="*/ 4029075 w 4957763"/>
              <a:gd name="connsiteY2" fmla="*/ 885825 h 2171700"/>
              <a:gd name="connsiteX3" fmla="*/ 4957763 w 4957763"/>
              <a:gd name="connsiteY3" fmla="*/ 0 h 2171700"/>
            </a:gdLst>
            <a:ahLst/>
            <a:cxnLst>
              <a:cxn ang="0">
                <a:pos x="connsiteX0" y="connsiteY0"/>
              </a:cxn>
              <a:cxn ang="0">
                <a:pos x="connsiteX1" y="connsiteY1"/>
              </a:cxn>
              <a:cxn ang="0">
                <a:pos x="connsiteX2" y="connsiteY2"/>
              </a:cxn>
              <a:cxn ang="0">
                <a:pos x="connsiteX3" y="connsiteY3"/>
              </a:cxn>
            </a:cxnLst>
            <a:rect l="l" t="t" r="r" b="b"/>
            <a:pathLst>
              <a:path w="4957763" h="2171700">
                <a:moveTo>
                  <a:pt x="14288" y="2171700"/>
                </a:moveTo>
                <a:lnTo>
                  <a:pt x="0" y="871538"/>
                </a:lnTo>
                <a:lnTo>
                  <a:pt x="4029075" y="885825"/>
                </a:lnTo>
                <a:lnTo>
                  <a:pt x="4957763" y="0"/>
                </a:lnTo>
              </a:path>
            </a:pathLst>
          </a:custGeom>
          <a:noFill/>
          <a:ln w="79375">
            <a:solidFill>
              <a:srgbClr val="C00000">
                <a:alpha val="94000"/>
              </a:srgb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3AB0A96-C7CF-D940-865D-593737B203B2}"/>
              </a:ext>
            </a:extLst>
          </p:cNvPr>
          <p:cNvSpPr txBox="1"/>
          <p:nvPr/>
        </p:nvSpPr>
        <p:spPr>
          <a:xfrm>
            <a:off x="328612" y="5457826"/>
            <a:ext cx="6829425" cy="1077218"/>
          </a:xfrm>
          <a:prstGeom prst="rect">
            <a:avLst/>
          </a:prstGeom>
          <a:noFill/>
        </p:spPr>
        <p:txBody>
          <a:bodyPr wrap="square" rtlCol="0">
            <a:spAutoFit/>
          </a:bodyPr>
          <a:lstStyle/>
          <a:p>
            <a:r>
              <a:rPr lang="en-US" sz="3200" i="1" dirty="0" err="1"/>
              <a:t>Speedtest</a:t>
            </a:r>
            <a:r>
              <a:rPr lang="en-US" sz="3200" dirty="0"/>
              <a:t> from house (via home  </a:t>
            </a:r>
            <a:r>
              <a:rPr lang="en-US" sz="3200" dirty="0">
                <a:solidFill>
                  <a:srgbClr val="C00000"/>
                </a:solidFill>
              </a:rPr>
              <a:t>cable access net</a:t>
            </a:r>
            <a:r>
              <a:rPr lang="en-US" sz="3200" dirty="0"/>
              <a:t>) to Boston Comcast server</a:t>
            </a:r>
          </a:p>
        </p:txBody>
      </p:sp>
    </p:spTree>
    <p:extLst>
      <p:ext uri="{BB962C8B-B14F-4D97-AF65-F5344CB8AC3E}">
        <p14:creationId xmlns:p14="http://schemas.microsoft.com/office/powerpoint/2010/main" val="159831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11"/>
                                        </p:tgtEl>
                                        <p:attrNameLst>
                                          <p:attrName>style.visibility</p:attrName>
                                        </p:attrNameLst>
                                      </p:cBhvr>
                                      <p:to>
                                        <p:strVal val="visible"/>
                                      </p:to>
                                    </p:set>
                                    <p:animEffect transition="in" filter="dissolve">
                                      <p:cBhvr>
                                        <p:cTn id="13" dur="500"/>
                                        <p:tgtEl>
                                          <p:spTgt spid="9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dissolv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5" grpId="0"/>
      <p:bldP spid="911"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Rectangle 921">
            <a:extLst>
              <a:ext uri="{FF2B5EF4-FFF2-40B4-BE49-F238E27FC236}">
                <a16:creationId xmlns:a16="http://schemas.microsoft.com/office/drawing/2014/main" id="{7E01D747-D807-C647-A676-2BFCBF417CD6}"/>
              </a:ext>
            </a:extLst>
          </p:cNvPr>
          <p:cNvSpPr/>
          <p:nvPr/>
        </p:nvSpPr>
        <p:spPr>
          <a:xfrm>
            <a:off x="0" y="0"/>
            <a:ext cx="12192000" cy="849086"/>
          </a:xfrm>
          <a:prstGeom prst="rect">
            <a:avLst/>
          </a:prstGeom>
          <a:solidFill>
            <a:srgbClr val="F7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Rectangle 920">
            <a:extLst>
              <a:ext uri="{FF2B5EF4-FFF2-40B4-BE49-F238E27FC236}">
                <a16:creationId xmlns:a16="http://schemas.microsoft.com/office/drawing/2014/main" id="{CFDFC044-A8F6-2A4E-BD98-90760814CF9A}"/>
              </a:ext>
            </a:extLst>
          </p:cNvPr>
          <p:cNvSpPr/>
          <p:nvPr/>
        </p:nvSpPr>
        <p:spPr>
          <a:xfrm>
            <a:off x="0" y="0"/>
            <a:ext cx="2507673" cy="6816436"/>
          </a:xfrm>
          <a:prstGeom prst="rect">
            <a:avLst/>
          </a:prstGeom>
          <a:solidFill>
            <a:srgbClr val="F7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Rectangle 609">
            <a:extLst>
              <a:ext uri="{FF2B5EF4-FFF2-40B4-BE49-F238E27FC236}">
                <a16:creationId xmlns:a16="http://schemas.microsoft.com/office/drawing/2014/main" id="{A662443B-AB5A-1045-9F9B-3138FCAF726F}"/>
              </a:ext>
            </a:extLst>
          </p:cNvPr>
          <p:cNvSpPr/>
          <p:nvPr/>
        </p:nvSpPr>
        <p:spPr>
          <a:xfrm>
            <a:off x="9684327" y="0"/>
            <a:ext cx="2507673" cy="6816436"/>
          </a:xfrm>
          <a:prstGeom prst="rect">
            <a:avLst/>
          </a:prstGeom>
          <a:solidFill>
            <a:srgbClr val="F7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410E6CA-526E-FC47-A34D-F080395D48D2}"/>
              </a:ext>
            </a:extLst>
          </p:cNvPr>
          <p:cNvSpPr/>
          <p:nvPr/>
        </p:nvSpPr>
        <p:spPr>
          <a:xfrm>
            <a:off x="0" y="6008914"/>
            <a:ext cx="12192000" cy="849086"/>
          </a:xfrm>
          <a:prstGeom prst="rect">
            <a:avLst/>
          </a:prstGeom>
          <a:solidFill>
            <a:srgbClr val="F7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15137AEB-4133-BB48-80FD-B0DF47970D6A}"/>
              </a:ext>
            </a:extLst>
          </p:cNvPr>
          <p:cNvPicPr>
            <a:picLocks noChangeAspect="1"/>
          </p:cNvPicPr>
          <p:nvPr/>
        </p:nvPicPr>
        <p:blipFill>
          <a:blip r:embed="rId3"/>
          <a:stretch>
            <a:fillRect/>
          </a:stretch>
        </p:blipFill>
        <p:spPr>
          <a:xfrm>
            <a:off x="814387" y="753664"/>
            <a:ext cx="10384971" cy="6104336"/>
          </a:xfrm>
          <a:prstGeom prst="rect">
            <a:avLst/>
          </a:prstGeom>
        </p:spPr>
      </p:pic>
      <p:sp>
        <p:nvSpPr>
          <p:cNvPr id="21" name="Freeform 427">
            <a:extLst>
              <a:ext uri="{FF2B5EF4-FFF2-40B4-BE49-F238E27FC236}">
                <a16:creationId xmlns:a16="http://schemas.microsoft.com/office/drawing/2014/main" id="{3F97D486-CCD5-C043-940C-EC1740EC7BA0}"/>
              </a:ext>
            </a:extLst>
          </p:cNvPr>
          <p:cNvSpPr>
            <a:spLocks/>
          </p:cNvSpPr>
          <p:nvPr/>
        </p:nvSpPr>
        <p:spPr bwMode="auto">
          <a:xfrm>
            <a:off x="2539840" y="655346"/>
            <a:ext cx="6488667" cy="1659230"/>
          </a:xfrm>
          <a:custGeom>
            <a:avLst/>
            <a:gdLst>
              <a:gd name="T0" fmla="*/ 2147483646 w 1940"/>
              <a:gd name="T1" fmla="*/ 2147483646 h 1049"/>
              <a:gd name="T2" fmla="*/ 2147483646 w 1940"/>
              <a:gd name="T3" fmla="*/ 2147483646 h 1049"/>
              <a:gd name="T4" fmla="*/ 2147483646 w 1940"/>
              <a:gd name="T5" fmla="*/ 2147483646 h 1049"/>
              <a:gd name="T6" fmla="*/ 2147483646 w 1940"/>
              <a:gd name="T7" fmla="*/ 2147483646 h 1049"/>
              <a:gd name="T8" fmla="*/ 2147483646 w 1940"/>
              <a:gd name="T9" fmla="*/ 2147483646 h 1049"/>
              <a:gd name="T10" fmla="*/ 2147483646 w 1940"/>
              <a:gd name="T11" fmla="*/ 2147483646 h 1049"/>
              <a:gd name="T12" fmla="*/ 2147483646 w 1940"/>
              <a:gd name="T13" fmla="*/ 2147483646 h 1049"/>
              <a:gd name="T14" fmla="*/ 2147483646 w 1940"/>
              <a:gd name="T15" fmla="*/ 2147483646 h 1049"/>
              <a:gd name="T16" fmla="*/ 2147483646 w 1940"/>
              <a:gd name="T17" fmla="*/ 2147483646 h 1049"/>
              <a:gd name="T18" fmla="*/ 2147483646 w 1940"/>
              <a:gd name="T19" fmla="*/ 2147483646 h 1049"/>
              <a:gd name="T20" fmla="*/ 2147483646 w 1940"/>
              <a:gd name="T21" fmla="*/ 2147483646 h 1049"/>
              <a:gd name="T22" fmla="*/ 2147483646 w 1940"/>
              <a:gd name="T23" fmla="*/ 2147483646 h 1049"/>
              <a:gd name="T24" fmla="*/ 2147483646 w 1940"/>
              <a:gd name="T25" fmla="*/ 2147483646 h 1049"/>
              <a:gd name="T26" fmla="*/ 2147483646 w 1940"/>
              <a:gd name="T27" fmla="*/ 2147483646 h 1049"/>
              <a:gd name="T28" fmla="*/ 2147483646 w 1940"/>
              <a:gd name="T29" fmla="*/ 2147483646 h 1049"/>
              <a:gd name="T30" fmla="*/ 2147483646 w 1940"/>
              <a:gd name="T31" fmla="*/ 2147483646 h 10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40"/>
              <a:gd name="T49" fmla="*/ 0 h 1049"/>
              <a:gd name="T50" fmla="*/ 1940 w 1940"/>
              <a:gd name="T51" fmla="*/ 1049 h 1049"/>
              <a:gd name="connsiteX0" fmla="*/ 5149 w 10173"/>
              <a:gd name="connsiteY0" fmla="*/ 181 h 11247"/>
              <a:gd name="connsiteX1" fmla="*/ 4134 w 10173"/>
              <a:gd name="connsiteY1" fmla="*/ 1125 h 11247"/>
              <a:gd name="connsiteX2" fmla="*/ 2757 w 10173"/>
              <a:gd name="connsiteY2" fmla="*/ 581 h 11247"/>
              <a:gd name="connsiteX3" fmla="*/ 1056 w 10173"/>
              <a:gd name="connsiteY3" fmla="*/ 896 h 11247"/>
              <a:gd name="connsiteX4" fmla="*/ 314 w 10173"/>
              <a:gd name="connsiteY4" fmla="*/ 3641 h 11247"/>
              <a:gd name="connsiteX5" fmla="*/ 608 w 10173"/>
              <a:gd name="connsiteY5" fmla="*/ 6110 h 11247"/>
              <a:gd name="connsiteX6" fmla="*/ 116 w 10173"/>
              <a:gd name="connsiteY6" fmla="*/ 11211 h 11247"/>
              <a:gd name="connsiteX7" fmla="*/ 3170 w 10173"/>
              <a:gd name="connsiteY7" fmla="*/ 8446 h 11247"/>
              <a:gd name="connsiteX8" fmla="*/ 5376 w 10173"/>
              <a:gd name="connsiteY8" fmla="*/ 9599 h 11247"/>
              <a:gd name="connsiteX9" fmla="*/ 7629 w 10173"/>
              <a:gd name="connsiteY9" fmla="*/ 9761 h 11247"/>
              <a:gd name="connsiteX10" fmla="*/ 9206 w 10173"/>
              <a:gd name="connsiteY10" fmla="*/ 8579 h 11247"/>
              <a:gd name="connsiteX11" fmla="*/ 10154 w 10173"/>
              <a:gd name="connsiteY11" fmla="*/ 6739 h 11247"/>
              <a:gd name="connsiteX12" fmla="*/ 9721 w 10173"/>
              <a:gd name="connsiteY12" fmla="*/ 2326 h 11247"/>
              <a:gd name="connsiteX13" fmla="*/ 8314 w 10173"/>
              <a:gd name="connsiteY13" fmla="*/ 1020 h 11247"/>
              <a:gd name="connsiteX14" fmla="*/ 6752 w 10173"/>
              <a:gd name="connsiteY14" fmla="*/ 76 h 11247"/>
              <a:gd name="connsiteX15" fmla="*/ 5149 w 10173"/>
              <a:gd name="connsiteY15" fmla="*/ 181 h 11247"/>
              <a:gd name="connsiteX0" fmla="*/ 5139 w 10163"/>
              <a:gd name="connsiteY0" fmla="*/ 181 h 11533"/>
              <a:gd name="connsiteX1" fmla="*/ 4124 w 10163"/>
              <a:gd name="connsiteY1" fmla="*/ 1125 h 11533"/>
              <a:gd name="connsiteX2" fmla="*/ 2747 w 10163"/>
              <a:gd name="connsiteY2" fmla="*/ 581 h 11533"/>
              <a:gd name="connsiteX3" fmla="*/ 1046 w 10163"/>
              <a:gd name="connsiteY3" fmla="*/ 896 h 11533"/>
              <a:gd name="connsiteX4" fmla="*/ 304 w 10163"/>
              <a:gd name="connsiteY4" fmla="*/ 3641 h 11533"/>
              <a:gd name="connsiteX5" fmla="*/ 598 w 10163"/>
              <a:gd name="connsiteY5" fmla="*/ 6110 h 11533"/>
              <a:gd name="connsiteX6" fmla="*/ 106 w 10163"/>
              <a:gd name="connsiteY6" fmla="*/ 11211 h 11533"/>
              <a:gd name="connsiteX7" fmla="*/ 3001 w 10163"/>
              <a:gd name="connsiteY7" fmla="*/ 10854 h 11533"/>
              <a:gd name="connsiteX8" fmla="*/ 5366 w 10163"/>
              <a:gd name="connsiteY8" fmla="*/ 9599 h 11533"/>
              <a:gd name="connsiteX9" fmla="*/ 7619 w 10163"/>
              <a:gd name="connsiteY9" fmla="*/ 9761 h 11533"/>
              <a:gd name="connsiteX10" fmla="*/ 9196 w 10163"/>
              <a:gd name="connsiteY10" fmla="*/ 8579 h 11533"/>
              <a:gd name="connsiteX11" fmla="*/ 10144 w 10163"/>
              <a:gd name="connsiteY11" fmla="*/ 6739 h 11533"/>
              <a:gd name="connsiteX12" fmla="*/ 9711 w 10163"/>
              <a:gd name="connsiteY12" fmla="*/ 2326 h 11533"/>
              <a:gd name="connsiteX13" fmla="*/ 8304 w 10163"/>
              <a:gd name="connsiteY13" fmla="*/ 1020 h 11533"/>
              <a:gd name="connsiteX14" fmla="*/ 6742 w 10163"/>
              <a:gd name="connsiteY14" fmla="*/ 76 h 11533"/>
              <a:gd name="connsiteX15" fmla="*/ 5139 w 10163"/>
              <a:gd name="connsiteY15" fmla="*/ 181 h 11533"/>
              <a:gd name="connsiteX0" fmla="*/ 5139 w 10163"/>
              <a:gd name="connsiteY0" fmla="*/ 181 h 11674"/>
              <a:gd name="connsiteX1" fmla="*/ 4124 w 10163"/>
              <a:gd name="connsiteY1" fmla="*/ 1125 h 11674"/>
              <a:gd name="connsiteX2" fmla="*/ 2747 w 10163"/>
              <a:gd name="connsiteY2" fmla="*/ 581 h 11674"/>
              <a:gd name="connsiteX3" fmla="*/ 1046 w 10163"/>
              <a:gd name="connsiteY3" fmla="*/ 896 h 11674"/>
              <a:gd name="connsiteX4" fmla="*/ 304 w 10163"/>
              <a:gd name="connsiteY4" fmla="*/ 3641 h 11674"/>
              <a:gd name="connsiteX5" fmla="*/ 598 w 10163"/>
              <a:gd name="connsiteY5" fmla="*/ 6110 h 11674"/>
              <a:gd name="connsiteX6" fmla="*/ 106 w 10163"/>
              <a:gd name="connsiteY6" fmla="*/ 11211 h 11674"/>
              <a:gd name="connsiteX7" fmla="*/ 3001 w 10163"/>
              <a:gd name="connsiteY7" fmla="*/ 10854 h 11674"/>
              <a:gd name="connsiteX8" fmla="*/ 5366 w 10163"/>
              <a:gd name="connsiteY8" fmla="*/ 9599 h 11674"/>
              <a:gd name="connsiteX9" fmla="*/ 7619 w 10163"/>
              <a:gd name="connsiteY9" fmla="*/ 9761 h 11674"/>
              <a:gd name="connsiteX10" fmla="*/ 9196 w 10163"/>
              <a:gd name="connsiteY10" fmla="*/ 8579 h 11674"/>
              <a:gd name="connsiteX11" fmla="*/ 10144 w 10163"/>
              <a:gd name="connsiteY11" fmla="*/ 6739 h 11674"/>
              <a:gd name="connsiteX12" fmla="*/ 9711 w 10163"/>
              <a:gd name="connsiteY12" fmla="*/ 2326 h 11674"/>
              <a:gd name="connsiteX13" fmla="*/ 8304 w 10163"/>
              <a:gd name="connsiteY13" fmla="*/ 1020 h 11674"/>
              <a:gd name="connsiteX14" fmla="*/ 6742 w 10163"/>
              <a:gd name="connsiteY14" fmla="*/ 76 h 11674"/>
              <a:gd name="connsiteX15" fmla="*/ 5139 w 10163"/>
              <a:gd name="connsiteY15" fmla="*/ 181 h 1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63" h="11674">
                <a:moveTo>
                  <a:pt x="5139" y="181"/>
                </a:moveTo>
                <a:cubicBezTo>
                  <a:pt x="4701" y="362"/>
                  <a:pt x="4521" y="1058"/>
                  <a:pt x="4124" y="1125"/>
                </a:cubicBezTo>
                <a:cubicBezTo>
                  <a:pt x="3727" y="1191"/>
                  <a:pt x="3258" y="619"/>
                  <a:pt x="2747" y="581"/>
                </a:cubicBezTo>
                <a:cubicBezTo>
                  <a:pt x="2237" y="543"/>
                  <a:pt x="1454" y="391"/>
                  <a:pt x="1046" y="896"/>
                </a:cubicBezTo>
                <a:cubicBezTo>
                  <a:pt x="639" y="1401"/>
                  <a:pt x="376" y="2774"/>
                  <a:pt x="304" y="3641"/>
                </a:cubicBezTo>
                <a:cubicBezTo>
                  <a:pt x="232" y="4509"/>
                  <a:pt x="631" y="4848"/>
                  <a:pt x="598" y="6110"/>
                </a:cubicBezTo>
                <a:cubicBezTo>
                  <a:pt x="565" y="7372"/>
                  <a:pt x="-294" y="10420"/>
                  <a:pt x="106" y="11211"/>
                </a:cubicBezTo>
                <a:cubicBezTo>
                  <a:pt x="506" y="12002"/>
                  <a:pt x="2522" y="11712"/>
                  <a:pt x="3001" y="10854"/>
                </a:cubicBezTo>
                <a:cubicBezTo>
                  <a:pt x="3480" y="9996"/>
                  <a:pt x="4596" y="9781"/>
                  <a:pt x="5366" y="9599"/>
                </a:cubicBezTo>
                <a:cubicBezTo>
                  <a:pt x="6136" y="9417"/>
                  <a:pt x="6979" y="9933"/>
                  <a:pt x="7619" y="9761"/>
                </a:cubicBezTo>
                <a:cubicBezTo>
                  <a:pt x="8258" y="9580"/>
                  <a:pt x="8773" y="9085"/>
                  <a:pt x="9196" y="8579"/>
                </a:cubicBezTo>
                <a:cubicBezTo>
                  <a:pt x="9619" y="8084"/>
                  <a:pt x="10057" y="7788"/>
                  <a:pt x="10144" y="6739"/>
                </a:cubicBezTo>
                <a:cubicBezTo>
                  <a:pt x="10232" y="5691"/>
                  <a:pt x="10016" y="3270"/>
                  <a:pt x="9711" y="2326"/>
                </a:cubicBezTo>
                <a:cubicBezTo>
                  <a:pt x="9407" y="1372"/>
                  <a:pt x="8799" y="1392"/>
                  <a:pt x="8304" y="1020"/>
                </a:cubicBezTo>
                <a:cubicBezTo>
                  <a:pt x="7809" y="657"/>
                  <a:pt x="7268" y="219"/>
                  <a:pt x="6742" y="76"/>
                </a:cubicBezTo>
                <a:cubicBezTo>
                  <a:pt x="6217" y="-67"/>
                  <a:pt x="5577" y="9"/>
                  <a:pt x="5139" y="181"/>
                </a:cubicBezTo>
                <a:close/>
              </a:path>
            </a:pathLst>
          </a:custGeom>
          <a:solidFill>
            <a:srgbClr val="9CDFF9"/>
          </a:solidFill>
          <a:ln>
            <a:noFill/>
          </a:ln>
        </p:spPr>
        <p:txBody>
          <a:bodyPr/>
          <a:lstStyle/>
          <a:p>
            <a:endParaRPr lang="en-US" dirty="0"/>
          </a:p>
        </p:txBody>
      </p:sp>
      <p:grpSp>
        <p:nvGrpSpPr>
          <p:cNvPr id="72" name="Group 983">
            <a:extLst>
              <a:ext uri="{FF2B5EF4-FFF2-40B4-BE49-F238E27FC236}">
                <a16:creationId xmlns:a16="http://schemas.microsoft.com/office/drawing/2014/main" id="{105B6396-94AE-3641-98AD-7B23024BF303}"/>
              </a:ext>
            </a:extLst>
          </p:cNvPr>
          <p:cNvGrpSpPr>
            <a:grpSpLocks/>
          </p:cNvGrpSpPr>
          <p:nvPr/>
        </p:nvGrpSpPr>
        <p:grpSpPr bwMode="auto">
          <a:xfrm>
            <a:off x="8267261" y="1220389"/>
            <a:ext cx="395725" cy="823219"/>
            <a:chOff x="4140" y="429"/>
            <a:chExt cx="1425" cy="2396"/>
          </a:xfrm>
        </p:grpSpPr>
        <p:sp>
          <p:nvSpPr>
            <p:cNvPr id="175" name="Freeform 984">
              <a:extLst>
                <a:ext uri="{FF2B5EF4-FFF2-40B4-BE49-F238E27FC236}">
                  <a16:creationId xmlns:a16="http://schemas.microsoft.com/office/drawing/2014/main" id="{69921432-2526-D74B-B1B3-EF4990D573EA}"/>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 name="Rectangle 985">
              <a:extLst>
                <a:ext uri="{FF2B5EF4-FFF2-40B4-BE49-F238E27FC236}">
                  <a16:creationId xmlns:a16="http://schemas.microsoft.com/office/drawing/2014/main" id="{372674DE-08A1-7340-A835-CB738EF1A644}"/>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177" name="Freeform 986">
              <a:extLst>
                <a:ext uri="{FF2B5EF4-FFF2-40B4-BE49-F238E27FC236}">
                  <a16:creationId xmlns:a16="http://schemas.microsoft.com/office/drawing/2014/main" id="{210AB56E-8E3A-464C-BA90-E5EE13DE14AA}"/>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8" name="Freeform 987">
              <a:extLst>
                <a:ext uri="{FF2B5EF4-FFF2-40B4-BE49-F238E27FC236}">
                  <a16:creationId xmlns:a16="http://schemas.microsoft.com/office/drawing/2014/main" id="{4B6304D8-37E4-9743-9663-D2140A3373CD}"/>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9" name="Rectangle 988">
              <a:extLst>
                <a:ext uri="{FF2B5EF4-FFF2-40B4-BE49-F238E27FC236}">
                  <a16:creationId xmlns:a16="http://schemas.microsoft.com/office/drawing/2014/main" id="{01DA0D94-4858-4748-835A-0A295C76DA10}"/>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grpSp>
          <p:nvGrpSpPr>
            <p:cNvPr id="180" name="Group 989">
              <a:extLst>
                <a:ext uri="{FF2B5EF4-FFF2-40B4-BE49-F238E27FC236}">
                  <a16:creationId xmlns:a16="http://schemas.microsoft.com/office/drawing/2014/main" id="{653C7E87-1F7F-B94B-970F-8043BE6AD494}"/>
                </a:ext>
              </a:extLst>
            </p:cNvPr>
            <p:cNvGrpSpPr>
              <a:grpSpLocks/>
            </p:cNvGrpSpPr>
            <p:nvPr/>
          </p:nvGrpSpPr>
          <p:grpSpPr bwMode="auto">
            <a:xfrm>
              <a:off x="4749" y="668"/>
              <a:ext cx="581" cy="145"/>
              <a:chOff x="614" y="2568"/>
              <a:chExt cx="725" cy="139"/>
            </a:xfrm>
          </p:grpSpPr>
          <p:sp>
            <p:nvSpPr>
              <p:cNvPr id="205" name="AutoShape 990">
                <a:extLst>
                  <a:ext uri="{FF2B5EF4-FFF2-40B4-BE49-F238E27FC236}">
                    <a16:creationId xmlns:a16="http://schemas.microsoft.com/office/drawing/2014/main" id="{9E8BF054-B12E-C746-9DCC-FFC0FBE11704}"/>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206" name="AutoShape 991">
                <a:extLst>
                  <a:ext uri="{FF2B5EF4-FFF2-40B4-BE49-F238E27FC236}">
                    <a16:creationId xmlns:a16="http://schemas.microsoft.com/office/drawing/2014/main" id="{60A26098-3AC3-5F48-AF12-0376133BA22E}"/>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grpSp>
        <p:sp>
          <p:nvSpPr>
            <p:cNvPr id="181" name="Rectangle 992">
              <a:extLst>
                <a:ext uri="{FF2B5EF4-FFF2-40B4-BE49-F238E27FC236}">
                  <a16:creationId xmlns:a16="http://schemas.microsoft.com/office/drawing/2014/main" id="{AB0AE9A0-AEC6-B542-BAA1-AD6A9E2574EA}"/>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grpSp>
          <p:nvGrpSpPr>
            <p:cNvPr id="182" name="Group 993">
              <a:extLst>
                <a:ext uri="{FF2B5EF4-FFF2-40B4-BE49-F238E27FC236}">
                  <a16:creationId xmlns:a16="http://schemas.microsoft.com/office/drawing/2014/main" id="{2E23BBDE-93A3-014A-8AD9-509F2B133316}"/>
                </a:ext>
              </a:extLst>
            </p:cNvPr>
            <p:cNvGrpSpPr>
              <a:grpSpLocks/>
            </p:cNvGrpSpPr>
            <p:nvPr/>
          </p:nvGrpSpPr>
          <p:grpSpPr bwMode="auto">
            <a:xfrm>
              <a:off x="4747" y="994"/>
              <a:ext cx="581" cy="134"/>
              <a:chOff x="614" y="2568"/>
              <a:chExt cx="725" cy="139"/>
            </a:xfrm>
          </p:grpSpPr>
          <p:sp>
            <p:nvSpPr>
              <p:cNvPr id="203" name="AutoShape 994">
                <a:extLst>
                  <a:ext uri="{FF2B5EF4-FFF2-40B4-BE49-F238E27FC236}">
                    <a16:creationId xmlns:a16="http://schemas.microsoft.com/office/drawing/2014/main" id="{CF10A6D2-6E36-BA46-8AB3-2A153E9ECE0D}"/>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204" name="AutoShape 995">
                <a:extLst>
                  <a:ext uri="{FF2B5EF4-FFF2-40B4-BE49-F238E27FC236}">
                    <a16:creationId xmlns:a16="http://schemas.microsoft.com/office/drawing/2014/main" id="{964D14B2-2639-5A46-B2D5-48A8B0C3199B}"/>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grpSp>
        <p:sp>
          <p:nvSpPr>
            <p:cNvPr id="183" name="Rectangle 996">
              <a:extLst>
                <a:ext uri="{FF2B5EF4-FFF2-40B4-BE49-F238E27FC236}">
                  <a16:creationId xmlns:a16="http://schemas.microsoft.com/office/drawing/2014/main" id="{426E7337-36DD-B64A-88F7-00D5A742F9A0}"/>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184" name="Rectangle 997">
              <a:extLst>
                <a:ext uri="{FF2B5EF4-FFF2-40B4-BE49-F238E27FC236}">
                  <a16:creationId xmlns:a16="http://schemas.microsoft.com/office/drawing/2014/main" id="{BE4D7353-7D2D-9F42-8A6A-65BAA6259C09}"/>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grpSp>
          <p:nvGrpSpPr>
            <p:cNvPr id="185" name="Group 998">
              <a:extLst>
                <a:ext uri="{FF2B5EF4-FFF2-40B4-BE49-F238E27FC236}">
                  <a16:creationId xmlns:a16="http://schemas.microsoft.com/office/drawing/2014/main" id="{10644FFB-BF70-614B-94F5-58CB99D12E0E}"/>
                </a:ext>
              </a:extLst>
            </p:cNvPr>
            <p:cNvGrpSpPr>
              <a:grpSpLocks/>
            </p:cNvGrpSpPr>
            <p:nvPr/>
          </p:nvGrpSpPr>
          <p:grpSpPr bwMode="auto">
            <a:xfrm>
              <a:off x="4735" y="1627"/>
              <a:ext cx="582" cy="151"/>
              <a:chOff x="614" y="2568"/>
              <a:chExt cx="725" cy="139"/>
            </a:xfrm>
          </p:grpSpPr>
          <p:sp>
            <p:nvSpPr>
              <p:cNvPr id="201" name="AutoShape 999">
                <a:extLst>
                  <a:ext uri="{FF2B5EF4-FFF2-40B4-BE49-F238E27FC236}">
                    <a16:creationId xmlns:a16="http://schemas.microsoft.com/office/drawing/2014/main" id="{2EEDFBCE-8402-0442-A96B-A6412C51C661}"/>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202" name="AutoShape 1000">
                <a:extLst>
                  <a:ext uri="{FF2B5EF4-FFF2-40B4-BE49-F238E27FC236}">
                    <a16:creationId xmlns:a16="http://schemas.microsoft.com/office/drawing/2014/main" id="{5BBF678C-8365-374C-8592-2F4010918330}"/>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grpSp>
        <p:sp>
          <p:nvSpPr>
            <p:cNvPr id="186" name="Freeform 1001">
              <a:extLst>
                <a:ext uri="{FF2B5EF4-FFF2-40B4-BE49-F238E27FC236}">
                  <a16:creationId xmlns:a16="http://schemas.microsoft.com/office/drawing/2014/main" id="{43320BBC-6D3F-CE4C-AE57-EE45F3319F3F}"/>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187" name="Group 1002">
              <a:extLst>
                <a:ext uri="{FF2B5EF4-FFF2-40B4-BE49-F238E27FC236}">
                  <a16:creationId xmlns:a16="http://schemas.microsoft.com/office/drawing/2014/main" id="{4ED748C4-471F-B74E-9328-2437DB94B8F7}"/>
                </a:ext>
              </a:extLst>
            </p:cNvPr>
            <p:cNvGrpSpPr>
              <a:grpSpLocks/>
            </p:cNvGrpSpPr>
            <p:nvPr/>
          </p:nvGrpSpPr>
          <p:grpSpPr bwMode="auto">
            <a:xfrm>
              <a:off x="4739" y="1327"/>
              <a:ext cx="582" cy="139"/>
              <a:chOff x="614" y="2568"/>
              <a:chExt cx="725" cy="139"/>
            </a:xfrm>
          </p:grpSpPr>
          <p:sp>
            <p:nvSpPr>
              <p:cNvPr id="199" name="AutoShape 1003">
                <a:extLst>
                  <a:ext uri="{FF2B5EF4-FFF2-40B4-BE49-F238E27FC236}">
                    <a16:creationId xmlns:a16="http://schemas.microsoft.com/office/drawing/2014/main" id="{DE163CA4-FABE-9B4C-973B-7160FB0CA87A}"/>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200" name="AutoShape 1004">
                <a:extLst>
                  <a:ext uri="{FF2B5EF4-FFF2-40B4-BE49-F238E27FC236}">
                    <a16:creationId xmlns:a16="http://schemas.microsoft.com/office/drawing/2014/main" id="{D50A283A-2FFB-A24F-A406-2910EEA8C430}"/>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grpSp>
        <p:sp>
          <p:nvSpPr>
            <p:cNvPr id="188" name="Rectangle 1005">
              <a:extLst>
                <a:ext uri="{FF2B5EF4-FFF2-40B4-BE49-F238E27FC236}">
                  <a16:creationId xmlns:a16="http://schemas.microsoft.com/office/drawing/2014/main" id="{42659E43-E287-8942-BD23-94141CB4BE81}"/>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189" name="Freeform 1006">
              <a:extLst>
                <a:ext uri="{FF2B5EF4-FFF2-40B4-BE49-F238E27FC236}">
                  <a16:creationId xmlns:a16="http://schemas.microsoft.com/office/drawing/2014/main" id="{48DEF8E3-26E3-0E48-88EA-BAB435AE5150}"/>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0" name="Freeform 1007">
              <a:extLst>
                <a:ext uri="{FF2B5EF4-FFF2-40B4-BE49-F238E27FC236}">
                  <a16:creationId xmlns:a16="http://schemas.microsoft.com/office/drawing/2014/main" id="{7869EB64-11F6-624E-9B28-6986DD9D076F}"/>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1" name="Oval 1008">
              <a:extLst>
                <a:ext uri="{FF2B5EF4-FFF2-40B4-BE49-F238E27FC236}">
                  <a16:creationId xmlns:a16="http://schemas.microsoft.com/office/drawing/2014/main" id="{322E0F0C-40A1-7E43-B9BC-A271C6411EAF}"/>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192" name="Freeform 1009">
              <a:extLst>
                <a:ext uri="{FF2B5EF4-FFF2-40B4-BE49-F238E27FC236}">
                  <a16:creationId xmlns:a16="http://schemas.microsoft.com/office/drawing/2014/main" id="{2C34A91D-8DF1-DE40-8F88-B7AB2BE630CE}"/>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3" name="AutoShape 1010">
              <a:extLst>
                <a:ext uri="{FF2B5EF4-FFF2-40B4-BE49-F238E27FC236}">
                  <a16:creationId xmlns:a16="http://schemas.microsoft.com/office/drawing/2014/main" id="{C10585A3-5046-F44C-A720-1B5360D1A1E0}"/>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194" name="AutoShape 1011">
              <a:extLst>
                <a:ext uri="{FF2B5EF4-FFF2-40B4-BE49-F238E27FC236}">
                  <a16:creationId xmlns:a16="http://schemas.microsoft.com/office/drawing/2014/main" id="{0F1CC371-A8A5-1146-9D54-06BA5783B279}"/>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195" name="Oval 1012">
              <a:extLst>
                <a:ext uri="{FF2B5EF4-FFF2-40B4-BE49-F238E27FC236}">
                  <a16:creationId xmlns:a16="http://schemas.microsoft.com/office/drawing/2014/main" id="{165ACFDB-EB0A-EF4A-A53B-E952BF38B28E}"/>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196" name="Oval 1013">
              <a:extLst>
                <a:ext uri="{FF2B5EF4-FFF2-40B4-BE49-F238E27FC236}">
                  <a16:creationId xmlns:a16="http://schemas.microsoft.com/office/drawing/2014/main" id="{8E1C86F1-E8A5-AB43-9FBE-05329F11F8D9}"/>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gn="ctr" eaLnBrk="1" hangingPunct="1">
                <a:lnSpc>
                  <a:spcPct val="100000"/>
                </a:lnSpc>
                <a:spcBef>
                  <a:spcPct val="0"/>
                </a:spcBef>
                <a:buClrTx/>
                <a:buSzTx/>
                <a:buFontTx/>
                <a:buNone/>
              </a:pPr>
              <a:endParaRPr lang="en-US" altLang="en-US" sz="1800" dirty="0">
                <a:solidFill>
                  <a:srgbClr val="FF0000"/>
                </a:solidFill>
                <a:latin typeface="Arial" panose="020B0604020202020204" pitchFamily="34" charset="0"/>
              </a:endParaRPr>
            </a:p>
          </p:txBody>
        </p:sp>
        <p:sp>
          <p:nvSpPr>
            <p:cNvPr id="197" name="Oval 1014">
              <a:extLst>
                <a:ext uri="{FF2B5EF4-FFF2-40B4-BE49-F238E27FC236}">
                  <a16:creationId xmlns:a16="http://schemas.microsoft.com/office/drawing/2014/main" id="{0C189499-8A09-3E4B-B216-1DBC5D3CDC71}"/>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sp>
          <p:nvSpPr>
            <p:cNvPr id="198" name="Rectangle 1015">
              <a:extLst>
                <a:ext uri="{FF2B5EF4-FFF2-40B4-BE49-F238E27FC236}">
                  <a16:creationId xmlns:a16="http://schemas.microsoft.com/office/drawing/2014/main" id="{F801E0C5-03DC-4947-89BB-24F841D73CA1}"/>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dirty="0">
                <a:latin typeface="Arial" panose="020B0604020202020204" pitchFamily="34" charset="0"/>
              </a:endParaRPr>
            </a:p>
          </p:txBody>
        </p:sp>
      </p:grpSp>
      <p:sp>
        <p:nvSpPr>
          <p:cNvPr id="15" name="TextBox 14">
            <a:extLst>
              <a:ext uri="{FF2B5EF4-FFF2-40B4-BE49-F238E27FC236}">
                <a16:creationId xmlns:a16="http://schemas.microsoft.com/office/drawing/2014/main" id="{A9A177D4-9FD3-1E43-B76E-62560BEC7124}"/>
              </a:ext>
            </a:extLst>
          </p:cNvPr>
          <p:cNvSpPr txBox="1"/>
          <p:nvPr/>
        </p:nvSpPr>
        <p:spPr>
          <a:xfrm>
            <a:off x="2841625" y="907652"/>
            <a:ext cx="2727606" cy="523220"/>
          </a:xfrm>
          <a:prstGeom prst="rect">
            <a:avLst/>
          </a:prstGeom>
          <a:noFill/>
        </p:spPr>
        <p:txBody>
          <a:bodyPr wrap="none" rtlCol="0">
            <a:spAutoFit/>
          </a:bodyPr>
          <a:lstStyle/>
          <a:p>
            <a:r>
              <a:rPr lang="en-US" sz="2800" dirty="0"/>
              <a:t>Comcast network</a:t>
            </a:r>
          </a:p>
        </p:txBody>
      </p:sp>
      <p:sp>
        <p:nvSpPr>
          <p:cNvPr id="931" name="Line 169">
            <a:extLst>
              <a:ext uri="{FF2B5EF4-FFF2-40B4-BE49-F238E27FC236}">
                <a16:creationId xmlns:a16="http://schemas.microsoft.com/office/drawing/2014/main" id="{0EAD485A-3AB8-2E4A-B5EF-4135DD950308}"/>
              </a:ext>
            </a:extLst>
          </p:cNvPr>
          <p:cNvSpPr>
            <a:spLocks noChangeShapeType="1"/>
          </p:cNvSpPr>
          <p:nvPr/>
        </p:nvSpPr>
        <p:spPr bwMode="auto">
          <a:xfrm>
            <a:off x="7986712" y="1771650"/>
            <a:ext cx="304923" cy="10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A3AB0A96-C7CF-D940-865D-593737B203B2}"/>
              </a:ext>
            </a:extLst>
          </p:cNvPr>
          <p:cNvSpPr txBox="1"/>
          <p:nvPr/>
        </p:nvSpPr>
        <p:spPr>
          <a:xfrm>
            <a:off x="328612" y="5457826"/>
            <a:ext cx="6829425" cy="1077218"/>
          </a:xfrm>
          <a:prstGeom prst="rect">
            <a:avLst/>
          </a:prstGeom>
          <a:noFill/>
        </p:spPr>
        <p:txBody>
          <a:bodyPr wrap="square" rtlCol="0">
            <a:spAutoFit/>
          </a:bodyPr>
          <a:lstStyle/>
          <a:p>
            <a:r>
              <a:rPr lang="en-US" sz="3200" i="1" dirty="0" err="1"/>
              <a:t>Speedtest</a:t>
            </a:r>
            <a:r>
              <a:rPr lang="en-US" sz="3200" dirty="0"/>
              <a:t> from Verizon mobile phone in western MA to Boston Comcast server</a:t>
            </a:r>
          </a:p>
        </p:txBody>
      </p:sp>
      <p:grpSp>
        <p:nvGrpSpPr>
          <p:cNvPr id="210" name="Group 134">
            <a:extLst>
              <a:ext uri="{FF2B5EF4-FFF2-40B4-BE49-F238E27FC236}">
                <a16:creationId xmlns:a16="http://schemas.microsoft.com/office/drawing/2014/main" id="{99957986-DA1E-2E47-BB9D-756F87F3A48B}"/>
              </a:ext>
            </a:extLst>
          </p:cNvPr>
          <p:cNvGrpSpPr>
            <a:grpSpLocks/>
          </p:cNvGrpSpPr>
          <p:nvPr/>
        </p:nvGrpSpPr>
        <p:grpSpPr bwMode="auto">
          <a:xfrm>
            <a:off x="2843213" y="3814763"/>
            <a:ext cx="986531" cy="986462"/>
            <a:chOff x="2751" y="1851"/>
            <a:chExt cx="462" cy="478"/>
          </a:xfrm>
        </p:grpSpPr>
        <p:pic>
          <p:nvPicPr>
            <p:cNvPr id="211" name="Picture 135" descr="iphone_stylized_small">
              <a:extLst>
                <a:ext uri="{FF2B5EF4-FFF2-40B4-BE49-F238E27FC236}">
                  <a16:creationId xmlns:a16="http://schemas.microsoft.com/office/drawing/2014/main" id="{A5BF1B0A-6511-2346-9C06-B441D1694D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1922"/>
              <a:ext cx="15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136" descr="antenna_radiation_stylized">
              <a:extLst>
                <a:ext uri="{FF2B5EF4-FFF2-40B4-BE49-F238E27FC236}">
                  <a16:creationId xmlns:a16="http://schemas.microsoft.com/office/drawing/2014/main" id="{33BEE694-DD5A-564B-9376-B079C2133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 y="1851"/>
              <a:ext cx="46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a:extLst>
              <a:ext uri="{FF2B5EF4-FFF2-40B4-BE49-F238E27FC236}">
                <a16:creationId xmlns:a16="http://schemas.microsoft.com/office/drawing/2014/main" id="{7FFA18D8-B4CC-2542-9CFF-7E8010FD6177}"/>
              </a:ext>
            </a:extLst>
          </p:cNvPr>
          <p:cNvGrpSpPr/>
          <p:nvPr/>
        </p:nvGrpSpPr>
        <p:grpSpPr>
          <a:xfrm>
            <a:off x="242887" y="2360228"/>
            <a:ext cx="4060331" cy="1467085"/>
            <a:chOff x="242887" y="2360228"/>
            <a:chExt cx="4060331" cy="1467085"/>
          </a:xfrm>
        </p:grpSpPr>
        <p:sp>
          <p:nvSpPr>
            <p:cNvPr id="207" name="Freeform 84">
              <a:extLst>
                <a:ext uri="{FF2B5EF4-FFF2-40B4-BE49-F238E27FC236}">
                  <a16:creationId xmlns:a16="http://schemas.microsoft.com/office/drawing/2014/main" id="{59A0A75D-92F1-6145-842B-AC11476F7BB2}"/>
                </a:ext>
              </a:extLst>
            </p:cNvPr>
            <p:cNvSpPr>
              <a:spLocks/>
            </p:cNvSpPr>
            <p:nvPr/>
          </p:nvSpPr>
          <p:spPr bwMode="auto">
            <a:xfrm rot="10800000">
              <a:off x="242887" y="2360228"/>
              <a:ext cx="4060331" cy="1467085"/>
            </a:xfrm>
            <a:custGeom>
              <a:avLst/>
              <a:gdLst>
                <a:gd name="T0" fmla="*/ 1388 w 1036"/>
                <a:gd name="T1" fmla="*/ 11 h 675"/>
                <a:gd name="T2" fmla="*/ 837 w 1036"/>
                <a:gd name="T3" fmla="*/ 53 h 675"/>
                <a:gd name="T4" fmla="*/ 442 w 1036"/>
                <a:gd name="T5" fmla="*/ 129 h 675"/>
                <a:gd name="T6" fmla="*/ 329 w 1036"/>
                <a:gd name="T7" fmla="*/ 229 h 675"/>
                <a:gd name="T8" fmla="*/ 45 w 1036"/>
                <a:gd name="T9" fmla="*/ 297 h 675"/>
                <a:gd name="T10" fmla="*/ 37 w 1036"/>
                <a:gd name="T11" fmla="*/ 459 h 675"/>
                <a:gd name="T12" fmla="*/ 282 w 1036"/>
                <a:gd name="T13" fmla="*/ 489 h 675"/>
                <a:gd name="T14" fmla="*/ 984 w 1036"/>
                <a:gd name="T15" fmla="*/ 489 h 675"/>
                <a:gd name="T16" fmla="*/ 1281 w 1036"/>
                <a:gd name="T17" fmla="*/ 555 h 675"/>
                <a:gd name="T18" fmla="*/ 1612 w 1036"/>
                <a:gd name="T19" fmla="*/ 657 h 675"/>
                <a:gd name="T20" fmla="*/ 1865 w 1036"/>
                <a:gd name="T21" fmla="*/ 661 h 675"/>
                <a:gd name="T22" fmla="*/ 2039 w 1036"/>
                <a:gd name="T23" fmla="*/ 603 h 675"/>
                <a:gd name="T24" fmla="*/ 2128 w 1036"/>
                <a:gd name="T25" fmla="*/ 445 h 675"/>
                <a:gd name="T26" fmla="*/ 2183 w 1036"/>
                <a:gd name="T27" fmla="*/ 291 h 675"/>
                <a:gd name="T28" fmla="*/ 2189 w 1036"/>
                <a:gd name="T29" fmla="*/ 107 h 675"/>
                <a:gd name="T30" fmla="*/ 2001 w 1036"/>
                <a:gd name="T31" fmla="*/ 17 h 675"/>
                <a:gd name="T32" fmla="*/ 1662 w 1036"/>
                <a:gd name="T33" fmla="*/ 3 h 675"/>
                <a:gd name="T34" fmla="*/ 1388 w 1036"/>
                <a:gd name="T35" fmla="*/ 11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 name="connsiteX0" fmla="*/ 6208 w 9878"/>
                <a:gd name="connsiteY0" fmla="*/ 124 h 11183"/>
                <a:gd name="connsiteX1" fmla="*/ 3717 w 9878"/>
                <a:gd name="connsiteY1" fmla="*/ 746 h 11183"/>
                <a:gd name="connsiteX2" fmla="*/ 1941 w 9878"/>
                <a:gd name="connsiteY2" fmla="*/ 1872 h 11183"/>
                <a:gd name="connsiteX3" fmla="*/ 1420 w 9878"/>
                <a:gd name="connsiteY3" fmla="*/ 3354 h 11183"/>
                <a:gd name="connsiteX4" fmla="*/ 165 w 9878"/>
                <a:gd name="connsiteY4" fmla="*/ 4361 h 11183"/>
                <a:gd name="connsiteX5" fmla="*/ 127 w 9878"/>
                <a:gd name="connsiteY5" fmla="*/ 6761 h 11183"/>
                <a:gd name="connsiteX6" fmla="*/ 1227 w 9878"/>
                <a:gd name="connsiteY6" fmla="*/ 7205 h 11183"/>
                <a:gd name="connsiteX7" fmla="*/ 4374 w 9878"/>
                <a:gd name="connsiteY7" fmla="*/ 7205 h 11183"/>
                <a:gd name="connsiteX8" fmla="*/ 5725 w 9878"/>
                <a:gd name="connsiteY8" fmla="*/ 8183 h 11183"/>
                <a:gd name="connsiteX9" fmla="*/ 7212 w 9878"/>
                <a:gd name="connsiteY9" fmla="*/ 9694 h 11183"/>
                <a:gd name="connsiteX10" fmla="*/ 8568 w 9878"/>
                <a:gd name="connsiteY10" fmla="*/ 11173 h 11183"/>
                <a:gd name="connsiteX11" fmla="*/ 9142 w 9878"/>
                <a:gd name="connsiteY11" fmla="*/ 8894 h 11183"/>
                <a:gd name="connsiteX12" fmla="*/ 9528 w 9878"/>
                <a:gd name="connsiteY12" fmla="*/ 6554 h 11183"/>
                <a:gd name="connsiteX13" fmla="*/ 9779 w 9878"/>
                <a:gd name="connsiteY13" fmla="*/ 4272 h 11183"/>
                <a:gd name="connsiteX14" fmla="*/ 9818 w 9878"/>
                <a:gd name="connsiteY14" fmla="*/ 1546 h 11183"/>
                <a:gd name="connsiteX15" fmla="*/ 8968 w 9878"/>
                <a:gd name="connsiteY15" fmla="*/ 213 h 11183"/>
                <a:gd name="connsiteX16" fmla="*/ 7443 w 9878"/>
                <a:gd name="connsiteY16" fmla="*/ 5 h 11183"/>
                <a:gd name="connsiteX17" fmla="*/ 6208 w 9878"/>
                <a:gd name="connsiteY17" fmla="*/ 124 h 11183"/>
                <a:gd name="connsiteX0" fmla="*/ 6285 w 10000"/>
                <a:gd name="connsiteY0" fmla="*/ 111 h 10003"/>
                <a:gd name="connsiteX1" fmla="*/ 3763 w 10000"/>
                <a:gd name="connsiteY1" fmla="*/ 667 h 10003"/>
                <a:gd name="connsiteX2" fmla="*/ 1965 w 10000"/>
                <a:gd name="connsiteY2" fmla="*/ 1674 h 10003"/>
                <a:gd name="connsiteX3" fmla="*/ 1438 w 10000"/>
                <a:gd name="connsiteY3" fmla="*/ 2999 h 10003"/>
                <a:gd name="connsiteX4" fmla="*/ 167 w 10000"/>
                <a:gd name="connsiteY4" fmla="*/ 3900 h 10003"/>
                <a:gd name="connsiteX5" fmla="*/ 129 w 10000"/>
                <a:gd name="connsiteY5" fmla="*/ 6046 h 10003"/>
                <a:gd name="connsiteX6" fmla="*/ 1242 w 10000"/>
                <a:gd name="connsiteY6" fmla="*/ 6443 h 10003"/>
                <a:gd name="connsiteX7" fmla="*/ 4428 w 10000"/>
                <a:gd name="connsiteY7" fmla="*/ 6443 h 10003"/>
                <a:gd name="connsiteX8" fmla="*/ 5796 w 10000"/>
                <a:gd name="connsiteY8" fmla="*/ 7317 h 10003"/>
                <a:gd name="connsiteX9" fmla="*/ 7301 w 10000"/>
                <a:gd name="connsiteY9" fmla="*/ 8669 h 10003"/>
                <a:gd name="connsiteX10" fmla="*/ 8674 w 10000"/>
                <a:gd name="connsiteY10" fmla="*/ 9991 h 10003"/>
                <a:gd name="connsiteX11" fmla="*/ 9859 w 10000"/>
                <a:gd name="connsiteY11" fmla="*/ 7862 h 10003"/>
                <a:gd name="connsiteX12" fmla="*/ 9646 w 10000"/>
                <a:gd name="connsiteY12" fmla="*/ 5861 h 10003"/>
                <a:gd name="connsiteX13" fmla="*/ 9900 w 10000"/>
                <a:gd name="connsiteY13" fmla="*/ 3820 h 10003"/>
                <a:gd name="connsiteX14" fmla="*/ 9939 w 10000"/>
                <a:gd name="connsiteY14" fmla="*/ 1382 h 10003"/>
                <a:gd name="connsiteX15" fmla="*/ 9079 w 10000"/>
                <a:gd name="connsiteY15" fmla="*/ 190 h 10003"/>
                <a:gd name="connsiteX16" fmla="*/ 7535 w 10000"/>
                <a:gd name="connsiteY16" fmla="*/ 4 h 10003"/>
                <a:gd name="connsiteX17" fmla="*/ 6285 w 10000"/>
                <a:gd name="connsiteY17" fmla="*/ 111 h 10003"/>
                <a:gd name="connsiteX0" fmla="*/ 6285 w 10000"/>
                <a:gd name="connsiteY0" fmla="*/ 111 h 8669"/>
                <a:gd name="connsiteX1" fmla="*/ 3763 w 10000"/>
                <a:gd name="connsiteY1" fmla="*/ 667 h 8669"/>
                <a:gd name="connsiteX2" fmla="*/ 1965 w 10000"/>
                <a:gd name="connsiteY2" fmla="*/ 1674 h 8669"/>
                <a:gd name="connsiteX3" fmla="*/ 1438 w 10000"/>
                <a:gd name="connsiteY3" fmla="*/ 2999 h 8669"/>
                <a:gd name="connsiteX4" fmla="*/ 167 w 10000"/>
                <a:gd name="connsiteY4" fmla="*/ 3900 h 8669"/>
                <a:gd name="connsiteX5" fmla="*/ 129 w 10000"/>
                <a:gd name="connsiteY5" fmla="*/ 6046 h 8669"/>
                <a:gd name="connsiteX6" fmla="*/ 1242 w 10000"/>
                <a:gd name="connsiteY6" fmla="*/ 6443 h 8669"/>
                <a:gd name="connsiteX7" fmla="*/ 4428 w 10000"/>
                <a:gd name="connsiteY7" fmla="*/ 6443 h 8669"/>
                <a:gd name="connsiteX8" fmla="*/ 5796 w 10000"/>
                <a:gd name="connsiteY8" fmla="*/ 7317 h 8669"/>
                <a:gd name="connsiteX9" fmla="*/ 7301 w 10000"/>
                <a:gd name="connsiteY9" fmla="*/ 8669 h 8669"/>
                <a:gd name="connsiteX10" fmla="*/ 8729 w 10000"/>
                <a:gd name="connsiteY10" fmla="*/ 7182 h 8669"/>
                <a:gd name="connsiteX11" fmla="*/ 9859 w 10000"/>
                <a:gd name="connsiteY11" fmla="*/ 7862 h 8669"/>
                <a:gd name="connsiteX12" fmla="*/ 9646 w 10000"/>
                <a:gd name="connsiteY12" fmla="*/ 5861 h 8669"/>
                <a:gd name="connsiteX13" fmla="*/ 9900 w 10000"/>
                <a:gd name="connsiteY13" fmla="*/ 3820 h 8669"/>
                <a:gd name="connsiteX14" fmla="*/ 9939 w 10000"/>
                <a:gd name="connsiteY14" fmla="*/ 1382 h 8669"/>
                <a:gd name="connsiteX15" fmla="*/ 9079 w 10000"/>
                <a:gd name="connsiteY15" fmla="*/ 190 h 8669"/>
                <a:gd name="connsiteX16" fmla="*/ 7535 w 10000"/>
                <a:gd name="connsiteY16" fmla="*/ 4 h 8669"/>
                <a:gd name="connsiteX17" fmla="*/ 6285 w 10000"/>
                <a:gd name="connsiteY17" fmla="*/ 111 h 8669"/>
                <a:gd name="connsiteX0" fmla="*/ 6285 w 10000"/>
                <a:gd name="connsiteY0" fmla="*/ 128 h 9117"/>
                <a:gd name="connsiteX1" fmla="*/ 3763 w 10000"/>
                <a:gd name="connsiteY1" fmla="*/ 769 h 9117"/>
                <a:gd name="connsiteX2" fmla="*/ 1965 w 10000"/>
                <a:gd name="connsiteY2" fmla="*/ 1931 h 9117"/>
                <a:gd name="connsiteX3" fmla="*/ 1438 w 10000"/>
                <a:gd name="connsiteY3" fmla="*/ 3459 h 9117"/>
                <a:gd name="connsiteX4" fmla="*/ 167 w 10000"/>
                <a:gd name="connsiteY4" fmla="*/ 4499 h 9117"/>
                <a:gd name="connsiteX5" fmla="*/ 129 w 10000"/>
                <a:gd name="connsiteY5" fmla="*/ 6974 h 9117"/>
                <a:gd name="connsiteX6" fmla="*/ 1242 w 10000"/>
                <a:gd name="connsiteY6" fmla="*/ 7432 h 9117"/>
                <a:gd name="connsiteX7" fmla="*/ 4428 w 10000"/>
                <a:gd name="connsiteY7" fmla="*/ 7432 h 9117"/>
                <a:gd name="connsiteX8" fmla="*/ 5796 w 10000"/>
                <a:gd name="connsiteY8" fmla="*/ 8440 h 9117"/>
                <a:gd name="connsiteX9" fmla="*/ 7521 w 10000"/>
                <a:gd name="connsiteY9" fmla="*/ 7701 h 9117"/>
                <a:gd name="connsiteX10" fmla="*/ 8729 w 10000"/>
                <a:gd name="connsiteY10" fmla="*/ 8285 h 9117"/>
                <a:gd name="connsiteX11" fmla="*/ 9859 w 10000"/>
                <a:gd name="connsiteY11" fmla="*/ 9069 h 9117"/>
                <a:gd name="connsiteX12" fmla="*/ 9646 w 10000"/>
                <a:gd name="connsiteY12" fmla="*/ 6761 h 9117"/>
                <a:gd name="connsiteX13" fmla="*/ 9900 w 10000"/>
                <a:gd name="connsiteY13" fmla="*/ 4407 h 9117"/>
                <a:gd name="connsiteX14" fmla="*/ 9939 w 10000"/>
                <a:gd name="connsiteY14" fmla="*/ 1594 h 9117"/>
                <a:gd name="connsiteX15" fmla="*/ 9079 w 10000"/>
                <a:gd name="connsiteY15" fmla="*/ 219 h 9117"/>
                <a:gd name="connsiteX16" fmla="*/ 7535 w 10000"/>
                <a:gd name="connsiteY16" fmla="*/ 5 h 9117"/>
                <a:gd name="connsiteX17" fmla="*/ 6285 w 10000"/>
                <a:gd name="connsiteY17" fmla="*/ 128 h 9117"/>
                <a:gd name="connsiteX0" fmla="*/ 6285 w 10000"/>
                <a:gd name="connsiteY0" fmla="*/ 140 h 9259"/>
                <a:gd name="connsiteX1" fmla="*/ 3763 w 10000"/>
                <a:gd name="connsiteY1" fmla="*/ 843 h 9259"/>
                <a:gd name="connsiteX2" fmla="*/ 1965 w 10000"/>
                <a:gd name="connsiteY2" fmla="*/ 2118 h 9259"/>
                <a:gd name="connsiteX3" fmla="*/ 1438 w 10000"/>
                <a:gd name="connsiteY3" fmla="*/ 3794 h 9259"/>
                <a:gd name="connsiteX4" fmla="*/ 167 w 10000"/>
                <a:gd name="connsiteY4" fmla="*/ 4935 h 9259"/>
                <a:gd name="connsiteX5" fmla="*/ 129 w 10000"/>
                <a:gd name="connsiteY5" fmla="*/ 7649 h 9259"/>
                <a:gd name="connsiteX6" fmla="*/ 1242 w 10000"/>
                <a:gd name="connsiteY6" fmla="*/ 8152 h 9259"/>
                <a:gd name="connsiteX7" fmla="*/ 4428 w 10000"/>
                <a:gd name="connsiteY7" fmla="*/ 8152 h 9259"/>
                <a:gd name="connsiteX8" fmla="*/ 5796 w 10000"/>
                <a:gd name="connsiteY8" fmla="*/ 9257 h 9259"/>
                <a:gd name="connsiteX9" fmla="*/ 7521 w 10000"/>
                <a:gd name="connsiteY9" fmla="*/ 8447 h 9259"/>
                <a:gd name="connsiteX10" fmla="*/ 8729 w 10000"/>
                <a:gd name="connsiteY10" fmla="*/ 9087 h 9259"/>
                <a:gd name="connsiteX11" fmla="*/ 9646 w 10000"/>
                <a:gd name="connsiteY11" fmla="*/ 7416 h 9259"/>
                <a:gd name="connsiteX12" fmla="*/ 9900 w 10000"/>
                <a:gd name="connsiteY12" fmla="*/ 4834 h 9259"/>
                <a:gd name="connsiteX13" fmla="*/ 9939 w 10000"/>
                <a:gd name="connsiteY13" fmla="*/ 1748 h 9259"/>
                <a:gd name="connsiteX14" fmla="*/ 9079 w 10000"/>
                <a:gd name="connsiteY14" fmla="*/ 240 h 9259"/>
                <a:gd name="connsiteX15" fmla="*/ 7535 w 10000"/>
                <a:gd name="connsiteY15" fmla="*/ 5 h 9259"/>
                <a:gd name="connsiteX16" fmla="*/ 6285 w 10000"/>
                <a:gd name="connsiteY16" fmla="*/ 140 h 9259"/>
                <a:gd name="connsiteX0" fmla="*/ 6285 w 10000"/>
                <a:gd name="connsiteY0" fmla="*/ 151 h 9843"/>
                <a:gd name="connsiteX1" fmla="*/ 3763 w 10000"/>
                <a:gd name="connsiteY1" fmla="*/ 910 h 9843"/>
                <a:gd name="connsiteX2" fmla="*/ 1965 w 10000"/>
                <a:gd name="connsiteY2" fmla="*/ 2288 h 9843"/>
                <a:gd name="connsiteX3" fmla="*/ 1438 w 10000"/>
                <a:gd name="connsiteY3" fmla="*/ 4098 h 9843"/>
                <a:gd name="connsiteX4" fmla="*/ 167 w 10000"/>
                <a:gd name="connsiteY4" fmla="*/ 5330 h 9843"/>
                <a:gd name="connsiteX5" fmla="*/ 129 w 10000"/>
                <a:gd name="connsiteY5" fmla="*/ 8261 h 9843"/>
                <a:gd name="connsiteX6" fmla="*/ 1242 w 10000"/>
                <a:gd name="connsiteY6" fmla="*/ 8804 h 9843"/>
                <a:gd name="connsiteX7" fmla="*/ 4428 w 10000"/>
                <a:gd name="connsiteY7" fmla="*/ 8804 h 9843"/>
                <a:gd name="connsiteX8" fmla="*/ 5796 w 10000"/>
                <a:gd name="connsiteY8" fmla="*/ 9131 h 9843"/>
                <a:gd name="connsiteX9" fmla="*/ 7521 w 10000"/>
                <a:gd name="connsiteY9" fmla="*/ 9123 h 9843"/>
                <a:gd name="connsiteX10" fmla="*/ 8729 w 10000"/>
                <a:gd name="connsiteY10" fmla="*/ 9814 h 9843"/>
                <a:gd name="connsiteX11" fmla="*/ 9646 w 10000"/>
                <a:gd name="connsiteY11" fmla="*/ 8010 h 9843"/>
                <a:gd name="connsiteX12" fmla="*/ 9900 w 10000"/>
                <a:gd name="connsiteY12" fmla="*/ 5221 h 9843"/>
                <a:gd name="connsiteX13" fmla="*/ 9939 w 10000"/>
                <a:gd name="connsiteY13" fmla="*/ 1888 h 9843"/>
                <a:gd name="connsiteX14" fmla="*/ 9079 w 10000"/>
                <a:gd name="connsiteY14" fmla="*/ 259 h 9843"/>
                <a:gd name="connsiteX15" fmla="*/ 7535 w 10000"/>
                <a:gd name="connsiteY15" fmla="*/ 5 h 9843"/>
                <a:gd name="connsiteX16" fmla="*/ 6285 w 10000"/>
                <a:gd name="connsiteY16" fmla="*/ 151 h 9843"/>
                <a:gd name="connsiteX0" fmla="*/ 6158 w 9873"/>
                <a:gd name="connsiteY0" fmla="*/ 153 h 10000"/>
                <a:gd name="connsiteX1" fmla="*/ 3636 w 9873"/>
                <a:gd name="connsiteY1" fmla="*/ 925 h 10000"/>
                <a:gd name="connsiteX2" fmla="*/ 1838 w 9873"/>
                <a:gd name="connsiteY2" fmla="*/ 2324 h 10000"/>
                <a:gd name="connsiteX3" fmla="*/ 1311 w 9873"/>
                <a:gd name="connsiteY3" fmla="*/ 4163 h 10000"/>
                <a:gd name="connsiteX4" fmla="*/ 2 w 9873"/>
                <a:gd name="connsiteY4" fmla="*/ 8393 h 10000"/>
                <a:gd name="connsiteX5" fmla="*/ 1115 w 9873"/>
                <a:gd name="connsiteY5" fmla="*/ 8944 h 10000"/>
                <a:gd name="connsiteX6" fmla="*/ 4301 w 9873"/>
                <a:gd name="connsiteY6" fmla="*/ 8944 h 10000"/>
                <a:gd name="connsiteX7" fmla="*/ 5669 w 9873"/>
                <a:gd name="connsiteY7" fmla="*/ 9277 h 10000"/>
                <a:gd name="connsiteX8" fmla="*/ 7394 w 9873"/>
                <a:gd name="connsiteY8" fmla="*/ 9269 h 10000"/>
                <a:gd name="connsiteX9" fmla="*/ 8602 w 9873"/>
                <a:gd name="connsiteY9" fmla="*/ 9971 h 10000"/>
                <a:gd name="connsiteX10" fmla="*/ 9519 w 9873"/>
                <a:gd name="connsiteY10" fmla="*/ 8138 h 10000"/>
                <a:gd name="connsiteX11" fmla="*/ 9773 w 9873"/>
                <a:gd name="connsiteY11" fmla="*/ 5304 h 10000"/>
                <a:gd name="connsiteX12" fmla="*/ 9812 w 9873"/>
                <a:gd name="connsiteY12" fmla="*/ 1918 h 10000"/>
                <a:gd name="connsiteX13" fmla="*/ 8952 w 9873"/>
                <a:gd name="connsiteY13" fmla="*/ 263 h 10000"/>
                <a:gd name="connsiteX14" fmla="*/ 7408 w 9873"/>
                <a:gd name="connsiteY14" fmla="*/ 5 h 10000"/>
                <a:gd name="connsiteX15" fmla="*/ 6158 w 9873"/>
                <a:gd name="connsiteY15" fmla="*/ 153 h 10000"/>
                <a:gd name="connsiteX0" fmla="*/ 6336 w 10099"/>
                <a:gd name="connsiteY0" fmla="*/ 153 h 10000"/>
                <a:gd name="connsiteX1" fmla="*/ 3782 w 10099"/>
                <a:gd name="connsiteY1" fmla="*/ 925 h 10000"/>
                <a:gd name="connsiteX2" fmla="*/ 1961 w 10099"/>
                <a:gd name="connsiteY2" fmla="*/ 2324 h 10000"/>
                <a:gd name="connsiteX3" fmla="*/ 1427 w 10099"/>
                <a:gd name="connsiteY3" fmla="*/ 4163 h 10000"/>
                <a:gd name="connsiteX4" fmla="*/ 101 w 10099"/>
                <a:gd name="connsiteY4" fmla="*/ 8393 h 10000"/>
                <a:gd name="connsiteX5" fmla="*/ 4455 w 10099"/>
                <a:gd name="connsiteY5" fmla="*/ 8944 h 10000"/>
                <a:gd name="connsiteX6" fmla="*/ 5841 w 10099"/>
                <a:gd name="connsiteY6" fmla="*/ 9277 h 10000"/>
                <a:gd name="connsiteX7" fmla="*/ 7588 w 10099"/>
                <a:gd name="connsiteY7" fmla="*/ 9269 h 10000"/>
                <a:gd name="connsiteX8" fmla="*/ 8812 w 10099"/>
                <a:gd name="connsiteY8" fmla="*/ 9971 h 10000"/>
                <a:gd name="connsiteX9" fmla="*/ 9740 w 10099"/>
                <a:gd name="connsiteY9" fmla="*/ 8138 h 10000"/>
                <a:gd name="connsiteX10" fmla="*/ 9998 w 10099"/>
                <a:gd name="connsiteY10" fmla="*/ 5304 h 10000"/>
                <a:gd name="connsiteX11" fmla="*/ 10037 w 10099"/>
                <a:gd name="connsiteY11" fmla="*/ 1918 h 10000"/>
                <a:gd name="connsiteX12" fmla="*/ 9166 w 10099"/>
                <a:gd name="connsiteY12" fmla="*/ 263 h 10000"/>
                <a:gd name="connsiteX13" fmla="*/ 7602 w 10099"/>
                <a:gd name="connsiteY13" fmla="*/ 5 h 10000"/>
                <a:gd name="connsiteX14" fmla="*/ 6336 w 10099"/>
                <a:gd name="connsiteY14" fmla="*/ 153 h 10000"/>
                <a:gd name="connsiteX0" fmla="*/ 6354 w 10117"/>
                <a:gd name="connsiteY0" fmla="*/ 153 h 10000"/>
                <a:gd name="connsiteX1" fmla="*/ 3800 w 10117"/>
                <a:gd name="connsiteY1" fmla="*/ 925 h 10000"/>
                <a:gd name="connsiteX2" fmla="*/ 1445 w 10117"/>
                <a:gd name="connsiteY2" fmla="*/ 4163 h 10000"/>
                <a:gd name="connsiteX3" fmla="*/ 119 w 10117"/>
                <a:gd name="connsiteY3" fmla="*/ 8393 h 10000"/>
                <a:gd name="connsiteX4" fmla="*/ 4473 w 10117"/>
                <a:gd name="connsiteY4" fmla="*/ 8944 h 10000"/>
                <a:gd name="connsiteX5" fmla="*/ 5859 w 10117"/>
                <a:gd name="connsiteY5" fmla="*/ 9277 h 10000"/>
                <a:gd name="connsiteX6" fmla="*/ 7606 w 10117"/>
                <a:gd name="connsiteY6" fmla="*/ 9269 h 10000"/>
                <a:gd name="connsiteX7" fmla="*/ 8830 w 10117"/>
                <a:gd name="connsiteY7" fmla="*/ 9971 h 10000"/>
                <a:gd name="connsiteX8" fmla="*/ 9758 w 10117"/>
                <a:gd name="connsiteY8" fmla="*/ 8138 h 10000"/>
                <a:gd name="connsiteX9" fmla="*/ 10016 w 10117"/>
                <a:gd name="connsiteY9" fmla="*/ 5304 h 10000"/>
                <a:gd name="connsiteX10" fmla="*/ 10055 w 10117"/>
                <a:gd name="connsiteY10" fmla="*/ 1918 h 10000"/>
                <a:gd name="connsiteX11" fmla="*/ 9184 w 10117"/>
                <a:gd name="connsiteY11" fmla="*/ 263 h 10000"/>
                <a:gd name="connsiteX12" fmla="*/ 7620 w 10117"/>
                <a:gd name="connsiteY12" fmla="*/ 5 h 10000"/>
                <a:gd name="connsiteX13" fmla="*/ 6354 w 10117"/>
                <a:gd name="connsiteY13" fmla="*/ 153 h 10000"/>
                <a:gd name="connsiteX0" fmla="*/ 6239 w 10002"/>
                <a:gd name="connsiteY0" fmla="*/ 153 h 10000"/>
                <a:gd name="connsiteX1" fmla="*/ 3685 w 10002"/>
                <a:gd name="connsiteY1" fmla="*/ 925 h 10000"/>
                <a:gd name="connsiteX2" fmla="*/ 4 w 10002"/>
                <a:gd name="connsiteY2" fmla="*/ 8393 h 10000"/>
                <a:gd name="connsiteX3" fmla="*/ 4358 w 10002"/>
                <a:gd name="connsiteY3" fmla="*/ 8944 h 10000"/>
                <a:gd name="connsiteX4" fmla="*/ 5744 w 10002"/>
                <a:gd name="connsiteY4" fmla="*/ 9277 h 10000"/>
                <a:gd name="connsiteX5" fmla="*/ 7491 w 10002"/>
                <a:gd name="connsiteY5" fmla="*/ 9269 h 10000"/>
                <a:gd name="connsiteX6" fmla="*/ 8715 w 10002"/>
                <a:gd name="connsiteY6" fmla="*/ 9971 h 10000"/>
                <a:gd name="connsiteX7" fmla="*/ 9643 w 10002"/>
                <a:gd name="connsiteY7" fmla="*/ 8138 h 10000"/>
                <a:gd name="connsiteX8" fmla="*/ 9901 w 10002"/>
                <a:gd name="connsiteY8" fmla="*/ 5304 h 10000"/>
                <a:gd name="connsiteX9" fmla="*/ 9940 w 10002"/>
                <a:gd name="connsiteY9" fmla="*/ 1918 h 10000"/>
                <a:gd name="connsiteX10" fmla="*/ 9069 w 10002"/>
                <a:gd name="connsiteY10" fmla="*/ 263 h 10000"/>
                <a:gd name="connsiteX11" fmla="*/ 7505 w 10002"/>
                <a:gd name="connsiteY11" fmla="*/ 5 h 10000"/>
                <a:gd name="connsiteX12" fmla="*/ 6239 w 10002"/>
                <a:gd name="connsiteY12" fmla="*/ 153 h 10000"/>
                <a:gd name="connsiteX0" fmla="*/ 2638 w 6401"/>
                <a:gd name="connsiteY0" fmla="*/ 153 h 10000"/>
                <a:gd name="connsiteX1" fmla="*/ 84 w 6401"/>
                <a:gd name="connsiteY1" fmla="*/ 925 h 10000"/>
                <a:gd name="connsiteX2" fmla="*/ 757 w 6401"/>
                <a:gd name="connsiteY2" fmla="*/ 8944 h 10000"/>
                <a:gd name="connsiteX3" fmla="*/ 2143 w 6401"/>
                <a:gd name="connsiteY3" fmla="*/ 9277 h 10000"/>
                <a:gd name="connsiteX4" fmla="*/ 3890 w 6401"/>
                <a:gd name="connsiteY4" fmla="*/ 9269 h 10000"/>
                <a:gd name="connsiteX5" fmla="*/ 5114 w 6401"/>
                <a:gd name="connsiteY5" fmla="*/ 9971 h 10000"/>
                <a:gd name="connsiteX6" fmla="*/ 6042 w 6401"/>
                <a:gd name="connsiteY6" fmla="*/ 8138 h 10000"/>
                <a:gd name="connsiteX7" fmla="*/ 6300 w 6401"/>
                <a:gd name="connsiteY7" fmla="*/ 5304 h 10000"/>
                <a:gd name="connsiteX8" fmla="*/ 6339 w 6401"/>
                <a:gd name="connsiteY8" fmla="*/ 1918 h 10000"/>
                <a:gd name="connsiteX9" fmla="*/ 5468 w 6401"/>
                <a:gd name="connsiteY9" fmla="*/ 263 h 10000"/>
                <a:gd name="connsiteX10" fmla="*/ 3904 w 6401"/>
                <a:gd name="connsiteY10" fmla="*/ 5 h 10000"/>
                <a:gd name="connsiteX11" fmla="*/ 2638 w 6401"/>
                <a:gd name="connsiteY11" fmla="*/ 153 h 10000"/>
                <a:gd name="connsiteX0" fmla="*/ 4121 w 10000"/>
                <a:gd name="connsiteY0" fmla="*/ 153 h 10913"/>
                <a:gd name="connsiteX1" fmla="*/ 131 w 10000"/>
                <a:gd name="connsiteY1" fmla="*/ 925 h 10913"/>
                <a:gd name="connsiteX2" fmla="*/ 1183 w 10000"/>
                <a:gd name="connsiteY2" fmla="*/ 8944 h 10913"/>
                <a:gd name="connsiteX3" fmla="*/ 3435 w 10000"/>
                <a:gd name="connsiteY3" fmla="*/ 10912 h 10913"/>
                <a:gd name="connsiteX4" fmla="*/ 6077 w 10000"/>
                <a:gd name="connsiteY4" fmla="*/ 9269 h 10913"/>
                <a:gd name="connsiteX5" fmla="*/ 7989 w 10000"/>
                <a:gd name="connsiteY5" fmla="*/ 9971 h 10913"/>
                <a:gd name="connsiteX6" fmla="*/ 9439 w 10000"/>
                <a:gd name="connsiteY6" fmla="*/ 8138 h 10913"/>
                <a:gd name="connsiteX7" fmla="*/ 9842 w 10000"/>
                <a:gd name="connsiteY7" fmla="*/ 5304 h 10913"/>
                <a:gd name="connsiteX8" fmla="*/ 9903 w 10000"/>
                <a:gd name="connsiteY8" fmla="*/ 1918 h 10913"/>
                <a:gd name="connsiteX9" fmla="*/ 8542 w 10000"/>
                <a:gd name="connsiteY9" fmla="*/ 263 h 10913"/>
                <a:gd name="connsiteX10" fmla="*/ 6099 w 10000"/>
                <a:gd name="connsiteY10" fmla="*/ 5 h 10913"/>
                <a:gd name="connsiteX11" fmla="*/ 4121 w 10000"/>
                <a:gd name="connsiteY11" fmla="*/ 153 h 10913"/>
                <a:gd name="connsiteX0" fmla="*/ 4121 w 10000"/>
                <a:gd name="connsiteY0" fmla="*/ 153 h 12803"/>
                <a:gd name="connsiteX1" fmla="*/ 131 w 10000"/>
                <a:gd name="connsiteY1" fmla="*/ 925 h 12803"/>
                <a:gd name="connsiteX2" fmla="*/ 1183 w 10000"/>
                <a:gd name="connsiteY2" fmla="*/ 8944 h 12803"/>
                <a:gd name="connsiteX3" fmla="*/ 3435 w 10000"/>
                <a:gd name="connsiteY3" fmla="*/ 10912 h 12803"/>
                <a:gd name="connsiteX4" fmla="*/ 6034 w 10000"/>
                <a:gd name="connsiteY4" fmla="*/ 12791 h 12803"/>
                <a:gd name="connsiteX5" fmla="*/ 7989 w 10000"/>
                <a:gd name="connsiteY5" fmla="*/ 9971 h 12803"/>
                <a:gd name="connsiteX6" fmla="*/ 9439 w 10000"/>
                <a:gd name="connsiteY6" fmla="*/ 8138 h 12803"/>
                <a:gd name="connsiteX7" fmla="*/ 9842 w 10000"/>
                <a:gd name="connsiteY7" fmla="*/ 5304 h 12803"/>
                <a:gd name="connsiteX8" fmla="*/ 9903 w 10000"/>
                <a:gd name="connsiteY8" fmla="*/ 1918 h 12803"/>
                <a:gd name="connsiteX9" fmla="*/ 8542 w 10000"/>
                <a:gd name="connsiteY9" fmla="*/ 263 h 12803"/>
                <a:gd name="connsiteX10" fmla="*/ 6099 w 10000"/>
                <a:gd name="connsiteY10" fmla="*/ 5 h 12803"/>
                <a:gd name="connsiteX11" fmla="*/ 4121 w 10000"/>
                <a:gd name="connsiteY11" fmla="*/ 153 h 12803"/>
                <a:gd name="connsiteX0" fmla="*/ 4121 w 10000"/>
                <a:gd name="connsiteY0" fmla="*/ 153 h 12917"/>
                <a:gd name="connsiteX1" fmla="*/ 131 w 10000"/>
                <a:gd name="connsiteY1" fmla="*/ 925 h 12917"/>
                <a:gd name="connsiteX2" fmla="*/ 1183 w 10000"/>
                <a:gd name="connsiteY2" fmla="*/ 8944 h 12917"/>
                <a:gd name="connsiteX3" fmla="*/ 3435 w 10000"/>
                <a:gd name="connsiteY3" fmla="*/ 10912 h 12917"/>
                <a:gd name="connsiteX4" fmla="*/ 6034 w 10000"/>
                <a:gd name="connsiteY4" fmla="*/ 12791 h 12917"/>
                <a:gd name="connsiteX5" fmla="*/ 8901 w 10000"/>
                <a:gd name="connsiteY5" fmla="*/ 12235 h 12917"/>
                <a:gd name="connsiteX6" fmla="*/ 9439 w 10000"/>
                <a:gd name="connsiteY6" fmla="*/ 8138 h 12917"/>
                <a:gd name="connsiteX7" fmla="*/ 9842 w 10000"/>
                <a:gd name="connsiteY7" fmla="*/ 5304 h 12917"/>
                <a:gd name="connsiteX8" fmla="*/ 9903 w 10000"/>
                <a:gd name="connsiteY8" fmla="*/ 1918 h 12917"/>
                <a:gd name="connsiteX9" fmla="*/ 8542 w 10000"/>
                <a:gd name="connsiteY9" fmla="*/ 263 h 12917"/>
                <a:gd name="connsiteX10" fmla="*/ 6099 w 10000"/>
                <a:gd name="connsiteY10" fmla="*/ 5 h 12917"/>
                <a:gd name="connsiteX11" fmla="*/ 4121 w 10000"/>
                <a:gd name="connsiteY11" fmla="*/ 153 h 1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2917">
                  <a:moveTo>
                    <a:pt x="4121" y="153"/>
                  </a:moveTo>
                  <a:cubicBezTo>
                    <a:pt x="3131" y="300"/>
                    <a:pt x="620" y="-540"/>
                    <a:pt x="131" y="925"/>
                  </a:cubicBezTo>
                  <a:cubicBezTo>
                    <a:pt x="-358" y="2390"/>
                    <a:pt x="632" y="7280"/>
                    <a:pt x="1183" y="8944"/>
                  </a:cubicBezTo>
                  <a:cubicBezTo>
                    <a:pt x="1734" y="10609"/>
                    <a:pt x="2627" y="10271"/>
                    <a:pt x="3435" y="10912"/>
                  </a:cubicBezTo>
                  <a:cubicBezTo>
                    <a:pt x="4243" y="11553"/>
                    <a:pt x="5123" y="12571"/>
                    <a:pt x="6034" y="12791"/>
                  </a:cubicBezTo>
                  <a:cubicBezTo>
                    <a:pt x="6945" y="13011"/>
                    <a:pt x="8333" y="13011"/>
                    <a:pt x="8901" y="12235"/>
                  </a:cubicBezTo>
                  <a:cubicBezTo>
                    <a:pt x="9469" y="11459"/>
                    <a:pt x="9282" y="9293"/>
                    <a:pt x="9439" y="8138"/>
                  </a:cubicBezTo>
                  <a:cubicBezTo>
                    <a:pt x="9596" y="6983"/>
                    <a:pt x="9764" y="6333"/>
                    <a:pt x="9842" y="5304"/>
                  </a:cubicBezTo>
                  <a:cubicBezTo>
                    <a:pt x="9919" y="4274"/>
                    <a:pt x="10120" y="2766"/>
                    <a:pt x="9903" y="1918"/>
                  </a:cubicBezTo>
                  <a:cubicBezTo>
                    <a:pt x="9688" y="1073"/>
                    <a:pt x="9177" y="577"/>
                    <a:pt x="8542" y="263"/>
                  </a:cubicBezTo>
                  <a:cubicBezTo>
                    <a:pt x="7910" y="-49"/>
                    <a:pt x="6843" y="25"/>
                    <a:pt x="6099" y="5"/>
                  </a:cubicBezTo>
                  <a:cubicBezTo>
                    <a:pt x="5357" y="-11"/>
                    <a:pt x="5110" y="5"/>
                    <a:pt x="4121" y="153"/>
                  </a:cubicBezTo>
                  <a:close/>
                </a:path>
              </a:pathLst>
            </a:custGeom>
            <a:solidFill>
              <a:srgbClr val="9CDFF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13" name="Group 252">
              <a:extLst>
                <a:ext uri="{FF2B5EF4-FFF2-40B4-BE49-F238E27FC236}">
                  <a16:creationId xmlns:a16="http://schemas.microsoft.com/office/drawing/2014/main" id="{363E47DC-392F-B443-9417-35F2311A1AC7}"/>
                </a:ext>
              </a:extLst>
            </p:cNvPr>
            <p:cNvGrpSpPr>
              <a:grpSpLocks/>
            </p:cNvGrpSpPr>
            <p:nvPr/>
          </p:nvGrpSpPr>
          <p:grpSpPr bwMode="auto">
            <a:xfrm>
              <a:off x="2600325" y="2843213"/>
              <a:ext cx="623945" cy="902856"/>
              <a:chOff x="742" y="2409"/>
              <a:chExt cx="576" cy="881"/>
            </a:xfrm>
          </p:grpSpPr>
          <p:grpSp>
            <p:nvGrpSpPr>
              <p:cNvPr id="214" name="Group 253">
                <a:extLst>
                  <a:ext uri="{FF2B5EF4-FFF2-40B4-BE49-F238E27FC236}">
                    <a16:creationId xmlns:a16="http://schemas.microsoft.com/office/drawing/2014/main" id="{DAA1A24E-42F5-824C-BFA4-83D66BED13DF}"/>
                  </a:ext>
                </a:extLst>
              </p:cNvPr>
              <p:cNvGrpSpPr>
                <a:grpSpLocks/>
              </p:cNvGrpSpPr>
              <p:nvPr/>
            </p:nvGrpSpPr>
            <p:grpSpPr bwMode="auto">
              <a:xfrm>
                <a:off x="832" y="2643"/>
                <a:ext cx="376" cy="647"/>
                <a:chOff x="3130" y="3288"/>
                <a:chExt cx="410" cy="742"/>
              </a:xfrm>
            </p:grpSpPr>
            <p:sp>
              <p:nvSpPr>
                <p:cNvPr id="217" name="Line 270">
                  <a:extLst>
                    <a:ext uri="{FF2B5EF4-FFF2-40B4-BE49-F238E27FC236}">
                      <a16:creationId xmlns:a16="http://schemas.microsoft.com/office/drawing/2014/main" id="{BE4D1E55-97CD-884D-A52A-93C32ACA40FA}"/>
                    </a:ext>
                  </a:extLst>
                </p:cNvPr>
                <p:cNvSpPr>
                  <a:spLocks noChangeShapeType="1"/>
                </p:cNvSpPr>
                <p:nvPr/>
              </p:nvSpPr>
              <p:spPr bwMode="auto">
                <a:xfrm flipH="1">
                  <a:off x="3130" y="3288"/>
                  <a:ext cx="205" cy="67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8" name="Line 271">
                  <a:extLst>
                    <a:ext uri="{FF2B5EF4-FFF2-40B4-BE49-F238E27FC236}">
                      <a16:creationId xmlns:a16="http://schemas.microsoft.com/office/drawing/2014/main" id="{46FA51CC-F429-744E-940C-A34CEA9DF010}"/>
                    </a:ext>
                  </a:extLst>
                </p:cNvPr>
                <p:cNvSpPr>
                  <a:spLocks noChangeShapeType="1"/>
                </p:cNvSpPr>
                <p:nvPr/>
              </p:nvSpPr>
              <p:spPr bwMode="auto">
                <a:xfrm>
                  <a:off x="3335" y="3288"/>
                  <a:ext cx="205" cy="66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9" name="Line 272">
                  <a:extLst>
                    <a:ext uri="{FF2B5EF4-FFF2-40B4-BE49-F238E27FC236}">
                      <a16:creationId xmlns:a16="http://schemas.microsoft.com/office/drawing/2014/main" id="{9236C241-A481-A045-8EE4-BC3977918C7B}"/>
                    </a:ext>
                  </a:extLst>
                </p:cNvPr>
                <p:cNvSpPr>
                  <a:spLocks noChangeShapeType="1"/>
                </p:cNvSpPr>
                <p:nvPr/>
              </p:nvSpPr>
              <p:spPr bwMode="auto">
                <a:xfrm>
                  <a:off x="3130" y="3957"/>
                  <a:ext cx="205" cy="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0" name="Line 273">
                  <a:extLst>
                    <a:ext uri="{FF2B5EF4-FFF2-40B4-BE49-F238E27FC236}">
                      <a16:creationId xmlns:a16="http://schemas.microsoft.com/office/drawing/2014/main" id="{D48754BE-91B2-1F41-8B7A-916B439FAC60}"/>
                    </a:ext>
                  </a:extLst>
                </p:cNvPr>
                <p:cNvSpPr>
                  <a:spLocks noChangeShapeType="1"/>
                </p:cNvSpPr>
                <p:nvPr/>
              </p:nvSpPr>
              <p:spPr bwMode="auto">
                <a:xfrm flipH="1">
                  <a:off x="3335" y="3957"/>
                  <a:ext cx="205" cy="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Line 274">
                  <a:extLst>
                    <a:ext uri="{FF2B5EF4-FFF2-40B4-BE49-F238E27FC236}">
                      <a16:creationId xmlns:a16="http://schemas.microsoft.com/office/drawing/2014/main" id="{44719000-BFC1-9D4F-B073-D040A85109EC}"/>
                    </a:ext>
                  </a:extLst>
                </p:cNvPr>
                <p:cNvSpPr>
                  <a:spLocks noChangeShapeType="1"/>
                </p:cNvSpPr>
                <p:nvPr/>
              </p:nvSpPr>
              <p:spPr bwMode="auto">
                <a:xfrm>
                  <a:off x="3335" y="3303"/>
                  <a:ext cx="0" cy="7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Line 275">
                  <a:extLst>
                    <a:ext uri="{FF2B5EF4-FFF2-40B4-BE49-F238E27FC236}">
                      <a16:creationId xmlns:a16="http://schemas.microsoft.com/office/drawing/2014/main" id="{5AF3CD14-65C3-EA4F-9D34-F08F8E93F5C2}"/>
                    </a:ext>
                  </a:extLst>
                </p:cNvPr>
                <p:cNvSpPr>
                  <a:spLocks noChangeShapeType="1"/>
                </p:cNvSpPr>
                <p:nvPr/>
              </p:nvSpPr>
              <p:spPr bwMode="auto">
                <a:xfrm flipV="1">
                  <a:off x="3130" y="3888"/>
                  <a:ext cx="205" cy="7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Line 276">
                  <a:extLst>
                    <a:ext uri="{FF2B5EF4-FFF2-40B4-BE49-F238E27FC236}">
                      <a16:creationId xmlns:a16="http://schemas.microsoft.com/office/drawing/2014/main" id="{07D163B9-8E99-364B-8B16-7ED76E7E2B3C}"/>
                    </a:ext>
                  </a:extLst>
                </p:cNvPr>
                <p:cNvSpPr>
                  <a:spLocks noChangeShapeType="1"/>
                </p:cNvSpPr>
                <p:nvPr/>
              </p:nvSpPr>
              <p:spPr bwMode="auto">
                <a:xfrm flipH="1" flipV="1">
                  <a:off x="3335" y="3888"/>
                  <a:ext cx="205" cy="6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4" name="Line 277">
                  <a:extLst>
                    <a:ext uri="{FF2B5EF4-FFF2-40B4-BE49-F238E27FC236}">
                      <a16:creationId xmlns:a16="http://schemas.microsoft.com/office/drawing/2014/main" id="{1EEA1CE8-2273-0945-B937-7C8C477A402B}"/>
                    </a:ext>
                  </a:extLst>
                </p:cNvPr>
                <p:cNvSpPr>
                  <a:spLocks noChangeShapeType="1"/>
                </p:cNvSpPr>
                <p:nvPr/>
              </p:nvSpPr>
              <p:spPr bwMode="auto">
                <a:xfrm>
                  <a:off x="3217" y="3668"/>
                  <a:ext cx="118" cy="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5" name="Line 278">
                  <a:extLst>
                    <a:ext uri="{FF2B5EF4-FFF2-40B4-BE49-F238E27FC236}">
                      <a16:creationId xmlns:a16="http://schemas.microsoft.com/office/drawing/2014/main" id="{1D0561F2-9F03-5744-8970-EE7E39397A66}"/>
                    </a:ext>
                  </a:extLst>
                </p:cNvPr>
                <p:cNvSpPr>
                  <a:spLocks noChangeShapeType="1"/>
                </p:cNvSpPr>
                <p:nvPr/>
              </p:nvSpPr>
              <p:spPr bwMode="auto">
                <a:xfrm flipV="1">
                  <a:off x="3335" y="3668"/>
                  <a:ext cx="124" cy="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6" name="Line 279">
                  <a:extLst>
                    <a:ext uri="{FF2B5EF4-FFF2-40B4-BE49-F238E27FC236}">
                      <a16:creationId xmlns:a16="http://schemas.microsoft.com/office/drawing/2014/main" id="{3CD0B6BF-C82B-4044-9B23-E51585E04CA7}"/>
                    </a:ext>
                  </a:extLst>
                </p:cNvPr>
                <p:cNvSpPr>
                  <a:spLocks noChangeShapeType="1"/>
                </p:cNvSpPr>
                <p:nvPr/>
              </p:nvSpPr>
              <p:spPr bwMode="auto">
                <a:xfrm>
                  <a:off x="3178" y="3766"/>
                  <a:ext cx="152" cy="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7" name="Line 280">
                  <a:extLst>
                    <a:ext uri="{FF2B5EF4-FFF2-40B4-BE49-F238E27FC236}">
                      <a16:creationId xmlns:a16="http://schemas.microsoft.com/office/drawing/2014/main" id="{ABF9072D-0B3F-C944-A0F7-C53A8B5A6549}"/>
                    </a:ext>
                  </a:extLst>
                </p:cNvPr>
                <p:cNvSpPr>
                  <a:spLocks noChangeShapeType="1"/>
                </p:cNvSpPr>
                <p:nvPr/>
              </p:nvSpPr>
              <p:spPr bwMode="auto">
                <a:xfrm flipV="1">
                  <a:off x="3335" y="3781"/>
                  <a:ext cx="153" cy="6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8" name="Line 281">
                  <a:extLst>
                    <a:ext uri="{FF2B5EF4-FFF2-40B4-BE49-F238E27FC236}">
                      <a16:creationId xmlns:a16="http://schemas.microsoft.com/office/drawing/2014/main" id="{FE6DFA21-5B7D-6E46-913F-89B462447857}"/>
                    </a:ext>
                  </a:extLst>
                </p:cNvPr>
                <p:cNvSpPr>
                  <a:spLocks noChangeShapeType="1"/>
                </p:cNvSpPr>
                <p:nvPr/>
              </p:nvSpPr>
              <p:spPr bwMode="auto">
                <a:xfrm flipV="1">
                  <a:off x="3335" y="3567"/>
                  <a:ext cx="78"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9" name="Line 282">
                  <a:extLst>
                    <a:ext uri="{FF2B5EF4-FFF2-40B4-BE49-F238E27FC236}">
                      <a16:creationId xmlns:a16="http://schemas.microsoft.com/office/drawing/2014/main" id="{4B45419C-FC1C-F743-AB3A-62F22989526A}"/>
                    </a:ext>
                  </a:extLst>
                </p:cNvPr>
                <p:cNvSpPr>
                  <a:spLocks noChangeShapeType="1"/>
                </p:cNvSpPr>
                <p:nvPr/>
              </p:nvSpPr>
              <p:spPr bwMode="auto">
                <a:xfrm flipV="1">
                  <a:off x="3335" y="3428"/>
                  <a:ext cx="49" cy="2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0" name="Line 283">
                  <a:extLst>
                    <a:ext uri="{FF2B5EF4-FFF2-40B4-BE49-F238E27FC236}">
                      <a16:creationId xmlns:a16="http://schemas.microsoft.com/office/drawing/2014/main" id="{19FF21F1-037D-2B4F-9B35-C9B8D3620DF3}"/>
                    </a:ext>
                  </a:extLst>
                </p:cNvPr>
                <p:cNvSpPr>
                  <a:spLocks noChangeShapeType="1"/>
                </p:cNvSpPr>
                <p:nvPr/>
              </p:nvSpPr>
              <p:spPr bwMode="auto">
                <a:xfrm>
                  <a:off x="3247" y="3558"/>
                  <a:ext cx="95"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1" name="Line 284">
                  <a:extLst>
                    <a:ext uri="{FF2B5EF4-FFF2-40B4-BE49-F238E27FC236}">
                      <a16:creationId xmlns:a16="http://schemas.microsoft.com/office/drawing/2014/main" id="{93130274-44A4-DC45-B270-6D841107B5C5}"/>
                    </a:ext>
                  </a:extLst>
                </p:cNvPr>
                <p:cNvSpPr>
                  <a:spLocks noChangeShapeType="1"/>
                </p:cNvSpPr>
                <p:nvPr/>
              </p:nvSpPr>
              <p:spPr bwMode="auto">
                <a:xfrm>
                  <a:off x="3289" y="3422"/>
                  <a:ext cx="55"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15" name="Picture 269" descr="cell_tower_radiation copy">
                <a:extLst>
                  <a:ext uri="{FF2B5EF4-FFF2-40B4-BE49-F238E27FC236}">
                    <a16:creationId xmlns:a16="http://schemas.microsoft.com/office/drawing/2014/main" id="{F9CD6EA5-9150-4A4E-9309-B77914C750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 y="2409"/>
                <a:ext cx="576"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 name="Oval 270">
                <a:extLst>
                  <a:ext uri="{FF2B5EF4-FFF2-40B4-BE49-F238E27FC236}">
                    <a16:creationId xmlns:a16="http://schemas.microsoft.com/office/drawing/2014/main" id="{AB0D7CED-A9AC-5749-B40F-590F4FDA1CF7}"/>
                  </a:ext>
                </a:extLst>
              </p:cNvPr>
              <p:cNvSpPr>
                <a:spLocks noChangeArrowheads="1"/>
              </p:cNvSpPr>
              <p:nvPr/>
            </p:nvSpPr>
            <p:spPr bwMode="auto">
              <a:xfrm>
                <a:off x="986" y="2597"/>
                <a:ext cx="65" cy="67"/>
              </a:xfrm>
              <a:prstGeom prst="ellipse">
                <a:avLst/>
              </a:prstGeom>
              <a:solidFill>
                <a:schemeClr val="tx2"/>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grpSp>
          <p:nvGrpSpPr>
            <p:cNvPr id="258" name="Group 257">
              <a:extLst>
                <a:ext uri="{FF2B5EF4-FFF2-40B4-BE49-F238E27FC236}">
                  <a16:creationId xmlns:a16="http://schemas.microsoft.com/office/drawing/2014/main" id="{56AE41E1-7269-A045-8F44-694D3895A223}"/>
                </a:ext>
              </a:extLst>
            </p:cNvPr>
            <p:cNvGrpSpPr/>
            <p:nvPr/>
          </p:nvGrpSpPr>
          <p:grpSpPr>
            <a:xfrm>
              <a:off x="2244943" y="3212371"/>
              <a:ext cx="499292" cy="246225"/>
              <a:chOff x="7493876" y="2774731"/>
              <a:chExt cx="1481958" cy="894622"/>
            </a:xfrm>
          </p:grpSpPr>
          <p:sp>
            <p:nvSpPr>
              <p:cNvPr id="259" name="Freeform 258">
                <a:extLst>
                  <a:ext uri="{FF2B5EF4-FFF2-40B4-BE49-F238E27FC236}">
                    <a16:creationId xmlns:a16="http://schemas.microsoft.com/office/drawing/2014/main" id="{C153919C-1ADD-CA4B-8092-93C313D730F8}"/>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60" name="Oval 259">
                <a:extLst>
                  <a:ext uri="{FF2B5EF4-FFF2-40B4-BE49-F238E27FC236}">
                    <a16:creationId xmlns:a16="http://schemas.microsoft.com/office/drawing/2014/main" id="{80B868B0-BA56-0D42-A446-E5ADF73A42A5}"/>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261" name="Group 260">
                <a:extLst>
                  <a:ext uri="{FF2B5EF4-FFF2-40B4-BE49-F238E27FC236}">
                    <a16:creationId xmlns:a16="http://schemas.microsoft.com/office/drawing/2014/main" id="{DF30B36A-2069-1141-9531-7E9B7342CD21}"/>
                  </a:ext>
                </a:extLst>
              </p:cNvPr>
              <p:cNvGrpSpPr/>
              <p:nvPr/>
            </p:nvGrpSpPr>
            <p:grpSpPr>
              <a:xfrm>
                <a:off x="7713663" y="2848339"/>
                <a:ext cx="1042107" cy="425543"/>
                <a:chOff x="7786941" y="2884917"/>
                <a:chExt cx="897649" cy="353919"/>
              </a:xfrm>
            </p:grpSpPr>
            <p:sp>
              <p:nvSpPr>
                <p:cNvPr id="262" name="Freeform 261">
                  <a:extLst>
                    <a:ext uri="{FF2B5EF4-FFF2-40B4-BE49-F238E27FC236}">
                      <a16:creationId xmlns:a16="http://schemas.microsoft.com/office/drawing/2014/main" id="{64AFDB83-6200-984F-8E32-FCFD2E945F71}"/>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3" name="Freeform 262">
                  <a:extLst>
                    <a:ext uri="{FF2B5EF4-FFF2-40B4-BE49-F238E27FC236}">
                      <a16:creationId xmlns:a16="http://schemas.microsoft.com/office/drawing/2014/main" id="{E358A8AD-B6B8-F947-B184-4C65291AAF2A}"/>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4" name="Freeform 263">
                  <a:extLst>
                    <a:ext uri="{FF2B5EF4-FFF2-40B4-BE49-F238E27FC236}">
                      <a16:creationId xmlns:a16="http://schemas.microsoft.com/office/drawing/2014/main" id="{02C3ECF0-0D22-8240-A5F7-DBC0E626656C}"/>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5" name="Freeform 264">
                  <a:extLst>
                    <a:ext uri="{FF2B5EF4-FFF2-40B4-BE49-F238E27FC236}">
                      <a16:creationId xmlns:a16="http://schemas.microsoft.com/office/drawing/2014/main" id="{D25BC374-F216-A34A-8140-9463584F36F7}"/>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66" name="TextBox 265">
              <a:extLst>
                <a:ext uri="{FF2B5EF4-FFF2-40B4-BE49-F238E27FC236}">
                  <a16:creationId xmlns:a16="http://schemas.microsoft.com/office/drawing/2014/main" id="{69B52E5E-7399-D940-A7CA-9321137FEA28}"/>
                </a:ext>
              </a:extLst>
            </p:cNvPr>
            <p:cNvSpPr txBox="1"/>
            <p:nvPr/>
          </p:nvSpPr>
          <p:spPr>
            <a:xfrm>
              <a:off x="550863" y="2503090"/>
              <a:ext cx="2608343" cy="790345"/>
            </a:xfrm>
            <a:prstGeom prst="rect">
              <a:avLst/>
            </a:prstGeom>
            <a:noFill/>
          </p:spPr>
          <p:txBody>
            <a:bodyPr wrap="none" rtlCol="0">
              <a:spAutoFit/>
            </a:bodyPr>
            <a:lstStyle/>
            <a:p>
              <a:pPr>
                <a:lnSpc>
                  <a:spcPct val="80000"/>
                </a:lnSpc>
              </a:pPr>
              <a:r>
                <a:rPr lang="en-US" sz="2800" dirty="0"/>
                <a:t>Verizon wireless </a:t>
              </a:r>
            </a:p>
            <a:p>
              <a:pPr>
                <a:lnSpc>
                  <a:spcPct val="80000"/>
                </a:lnSpc>
              </a:pPr>
              <a:r>
                <a:rPr lang="en-US" sz="2800" dirty="0"/>
                <a:t>network</a:t>
              </a:r>
            </a:p>
          </p:txBody>
        </p:sp>
      </p:grpSp>
      <p:grpSp>
        <p:nvGrpSpPr>
          <p:cNvPr id="3" name="Group 2">
            <a:extLst>
              <a:ext uri="{FF2B5EF4-FFF2-40B4-BE49-F238E27FC236}">
                <a16:creationId xmlns:a16="http://schemas.microsoft.com/office/drawing/2014/main" id="{A47F1A30-5B67-EC4C-AD63-17D3E240F97A}"/>
              </a:ext>
            </a:extLst>
          </p:cNvPr>
          <p:cNvGrpSpPr/>
          <p:nvPr/>
        </p:nvGrpSpPr>
        <p:grpSpPr>
          <a:xfrm>
            <a:off x="4418428" y="2279939"/>
            <a:ext cx="2587226" cy="842780"/>
            <a:chOff x="4418428" y="2279939"/>
            <a:chExt cx="2587226" cy="842780"/>
          </a:xfrm>
        </p:grpSpPr>
        <p:sp>
          <p:nvSpPr>
            <p:cNvPr id="267" name="Freeform 84">
              <a:extLst>
                <a:ext uri="{FF2B5EF4-FFF2-40B4-BE49-F238E27FC236}">
                  <a16:creationId xmlns:a16="http://schemas.microsoft.com/office/drawing/2014/main" id="{E1A20FEF-B2D2-7244-823B-069A400C5CD7}"/>
                </a:ext>
              </a:extLst>
            </p:cNvPr>
            <p:cNvSpPr>
              <a:spLocks/>
            </p:cNvSpPr>
            <p:nvPr/>
          </p:nvSpPr>
          <p:spPr bwMode="auto">
            <a:xfrm rot="21377663">
              <a:off x="4418428" y="2279939"/>
              <a:ext cx="2587226" cy="842780"/>
            </a:xfrm>
            <a:custGeom>
              <a:avLst/>
              <a:gdLst>
                <a:gd name="T0" fmla="*/ 1388 w 1036"/>
                <a:gd name="T1" fmla="*/ 11 h 675"/>
                <a:gd name="T2" fmla="*/ 837 w 1036"/>
                <a:gd name="T3" fmla="*/ 53 h 675"/>
                <a:gd name="T4" fmla="*/ 442 w 1036"/>
                <a:gd name="T5" fmla="*/ 129 h 675"/>
                <a:gd name="T6" fmla="*/ 329 w 1036"/>
                <a:gd name="T7" fmla="*/ 229 h 675"/>
                <a:gd name="T8" fmla="*/ 45 w 1036"/>
                <a:gd name="T9" fmla="*/ 297 h 675"/>
                <a:gd name="T10" fmla="*/ 37 w 1036"/>
                <a:gd name="T11" fmla="*/ 459 h 675"/>
                <a:gd name="T12" fmla="*/ 282 w 1036"/>
                <a:gd name="T13" fmla="*/ 489 h 675"/>
                <a:gd name="T14" fmla="*/ 984 w 1036"/>
                <a:gd name="T15" fmla="*/ 489 h 675"/>
                <a:gd name="T16" fmla="*/ 1281 w 1036"/>
                <a:gd name="T17" fmla="*/ 555 h 675"/>
                <a:gd name="T18" fmla="*/ 1612 w 1036"/>
                <a:gd name="T19" fmla="*/ 657 h 675"/>
                <a:gd name="T20" fmla="*/ 1865 w 1036"/>
                <a:gd name="T21" fmla="*/ 661 h 675"/>
                <a:gd name="T22" fmla="*/ 2039 w 1036"/>
                <a:gd name="T23" fmla="*/ 603 h 675"/>
                <a:gd name="T24" fmla="*/ 2128 w 1036"/>
                <a:gd name="T25" fmla="*/ 445 h 675"/>
                <a:gd name="T26" fmla="*/ 2183 w 1036"/>
                <a:gd name="T27" fmla="*/ 291 h 675"/>
                <a:gd name="T28" fmla="*/ 2189 w 1036"/>
                <a:gd name="T29" fmla="*/ 107 h 675"/>
                <a:gd name="T30" fmla="*/ 2001 w 1036"/>
                <a:gd name="T31" fmla="*/ 17 h 675"/>
                <a:gd name="T32" fmla="*/ 1662 w 1036"/>
                <a:gd name="T33" fmla="*/ 3 h 675"/>
                <a:gd name="T34" fmla="*/ 1388 w 1036"/>
                <a:gd name="T35" fmla="*/ 11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 name="connsiteX0" fmla="*/ 6208 w 9878"/>
                <a:gd name="connsiteY0" fmla="*/ 124 h 11183"/>
                <a:gd name="connsiteX1" fmla="*/ 3717 w 9878"/>
                <a:gd name="connsiteY1" fmla="*/ 746 h 11183"/>
                <a:gd name="connsiteX2" fmla="*/ 1941 w 9878"/>
                <a:gd name="connsiteY2" fmla="*/ 1872 h 11183"/>
                <a:gd name="connsiteX3" fmla="*/ 1420 w 9878"/>
                <a:gd name="connsiteY3" fmla="*/ 3354 h 11183"/>
                <a:gd name="connsiteX4" fmla="*/ 165 w 9878"/>
                <a:gd name="connsiteY4" fmla="*/ 4361 h 11183"/>
                <a:gd name="connsiteX5" fmla="*/ 127 w 9878"/>
                <a:gd name="connsiteY5" fmla="*/ 6761 h 11183"/>
                <a:gd name="connsiteX6" fmla="*/ 1227 w 9878"/>
                <a:gd name="connsiteY6" fmla="*/ 7205 h 11183"/>
                <a:gd name="connsiteX7" fmla="*/ 4374 w 9878"/>
                <a:gd name="connsiteY7" fmla="*/ 7205 h 11183"/>
                <a:gd name="connsiteX8" fmla="*/ 5725 w 9878"/>
                <a:gd name="connsiteY8" fmla="*/ 8183 h 11183"/>
                <a:gd name="connsiteX9" fmla="*/ 7212 w 9878"/>
                <a:gd name="connsiteY9" fmla="*/ 9694 h 11183"/>
                <a:gd name="connsiteX10" fmla="*/ 8568 w 9878"/>
                <a:gd name="connsiteY10" fmla="*/ 11173 h 11183"/>
                <a:gd name="connsiteX11" fmla="*/ 9142 w 9878"/>
                <a:gd name="connsiteY11" fmla="*/ 8894 h 11183"/>
                <a:gd name="connsiteX12" fmla="*/ 9528 w 9878"/>
                <a:gd name="connsiteY12" fmla="*/ 6554 h 11183"/>
                <a:gd name="connsiteX13" fmla="*/ 9779 w 9878"/>
                <a:gd name="connsiteY13" fmla="*/ 4272 h 11183"/>
                <a:gd name="connsiteX14" fmla="*/ 9818 w 9878"/>
                <a:gd name="connsiteY14" fmla="*/ 1546 h 11183"/>
                <a:gd name="connsiteX15" fmla="*/ 8968 w 9878"/>
                <a:gd name="connsiteY15" fmla="*/ 213 h 11183"/>
                <a:gd name="connsiteX16" fmla="*/ 7443 w 9878"/>
                <a:gd name="connsiteY16" fmla="*/ 5 h 11183"/>
                <a:gd name="connsiteX17" fmla="*/ 6208 w 9878"/>
                <a:gd name="connsiteY17" fmla="*/ 124 h 11183"/>
                <a:gd name="connsiteX0" fmla="*/ 6285 w 10000"/>
                <a:gd name="connsiteY0" fmla="*/ 111 h 10003"/>
                <a:gd name="connsiteX1" fmla="*/ 3763 w 10000"/>
                <a:gd name="connsiteY1" fmla="*/ 667 h 10003"/>
                <a:gd name="connsiteX2" fmla="*/ 1965 w 10000"/>
                <a:gd name="connsiteY2" fmla="*/ 1674 h 10003"/>
                <a:gd name="connsiteX3" fmla="*/ 1438 w 10000"/>
                <a:gd name="connsiteY3" fmla="*/ 2999 h 10003"/>
                <a:gd name="connsiteX4" fmla="*/ 167 w 10000"/>
                <a:gd name="connsiteY4" fmla="*/ 3900 h 10003"/>
                <a:gd name="connsiteX5" fmla="*/ 129 w 10000"/>
                <a:gd name="connsiteY5" fmla="*/ 6046 h 10003"/>
                <a:gd name="connsiteX6" fmla="*/ 1242 w 10000"/>
                <a:gd name="connsiteY6" fmla="*/ 6443 h 10003"/>
                <a:gd name="connsiteX7" fmla="*/ 4428 w 10000"/>
                <a:gd name="connsiteY7" fmla="*/ 6443 h 10003"/>
                <a:gd name="connsiteX8" fmla="*/ 5796 w 10000"/>
                <a:gd name="connsiteY8" fmla="*/ 7317 h 10003"/>
                <a:gd name="connsiteX9" fmla="*/ 7301 w 10000"/>
                <a:gd name="connsiteY9" fmla="*/ 8669 h 10003"/>
                <a:gd name="connsiteX10" fmla="*/ 8674 w 10000"/>
                <a:gd name="connsiteY10" fmla="*/ 9991 h 10003"/>
                <a:gd name="connsiteX11" fmla="*/ 9859 w 10000"/>
                <a:gd name="connsiteY11" fmla="*/ 7862 h 10003"/>
                <a:gd name="connsiteX12" fmla="*/ 9646 w 10000"/>
                <a:gd name="connsiteY12" fmla="*/ 5861 h 10003"/>
                <a:gd name="connsiteX13" fmla="*/ 9900 w 10000"/>
                <a:gd name="connsiteY13" fmla="*/ 3820 h 10003"/>
                <a:gd name="connsiteX14" fmla="*/ 9939 w 10000"/>
                <a:gd name="connsiteY14" fmla="*/ 1382 h 10003"/>
                <a:gd name="connsiteX15" fmla="*/ 9079 w 10000"/>
                <a:gd name="connsiteY15" fmla="*/ 190 h 10003"/>
                <a:gd name="connsiteX16" fmla="*/ 7535 w 10000"/>
                <a:gd name="connsiteY16" fmla="*/ 4 h 10003"/>
                <a:gd name="connsiteX17" fmla="*/ 6285 w 10000"/>
                <a:gd name="connsiteY17" fmla="*/ 111 h 10003"/>
                <a:gd name="connsiteX0" fmla="*/ 6285 w 10000"/>
                <a:gd name="connsiteY0" fmla="*/ 111 h 8669"/>
                <a:gd name="connsiteX1" fmla="*/ 3763 w 10000"/>
                <a:gd name="connsiteY1" fmla="*/ 667 h 8669"/>
                <a:gd name="connsiteX2" fmla="*/ 1965 w 10000"/>
                <a:gd name="connsiteY2" fmla="*/ 1674 h 8669"/>
                <a:gd name="connsiteX3" fmla="*/ 1438 w 10000"/>
                <a:gd name="connsiteY3" fmla="*/ 2999 h 8669"/>
                <a:gd name="connsiteX4" fmla="*/ 167 w 10000"/>
                <a:gd name="connsiteY4" fmla="*/ 3900 h 8669"/>
                <a:gd name="connsiteX5" fmla="*/ 129 w 10000"/>
                <a:gd name="connsiteY5" fmla="*/ 6046 h 8669"/>
                <a:gd name="connsiteX6" fmla="*/ 1242 w 10000"/>
                <a:gd name="connsiteY6" fmla="*/ 6443 h 8669"/>
                <a:gd name="connsiteX7" fmla="*/ 4428 w 10000"/>
                <a:gd name="connsiteY7" fmla="*/ 6443 h 8669"/>
                <a:gd name="connsiteX8" fmla="*/ 5796 w 10000"/>
                <a:gd name="connsiteY8" fmla="*/ 7317 h 8669"/>
                <a:gd name="connsiteX9" fmla="*/ 7301 w 10000"/>
                <a:gd name="connsiteY9" fmla="*/ 8669 h 8669"/>
                <a:gd name="connsiteX10" fmla="*/ 8729 w 10000"/>
                <a:gd name="connsiteY10" fmla="*/ 7182 h 8669"/>
                <a:gd name="connsiteX11" fmla="*/ 9859 w 10000"/>
                <a:gd name="connsiteY11" fmla="*/ 7862 h 8669"/>
                <a:gd name="connsiteX12" fmla="*/ 9646 w 10000"/>
                <a:gd name="connsiteY12" fmla="*/ 5861 h 8669"/>
                <a:gd name="connsiteX13" fmla="*/ 9900 w 10000"/>
                <a:gd name="connsiteY13" fmla="*/ 3820 h 8669"/>
                <a:gd name="connsiteX14" fmla="*/ 9939 w 10000"/>
                <a:gd name="connsiteY14" fmla="*/ 1382 h 8669"/>
                <a:gd name="connsiteX15" fmla="*/ 9079 w 10000"/>
                <a:gd name="connsiteY15" fmla="*/ 190 h 8669"/>
                <a:gd name="connsiteX16" fmla="*/ 7535 w 10000"/>
                <a:gd name="connsiteY16" fmla="*/ 4 h 8669"/>
                <a:gd name="connsiteX17" fmla="*/ 6285 w 10000"/>
                <a:gd name="connsiteY17" fmla="*/ 111 h 8669"/>
                <a:gd name="connsiteX0" fmla="*/ 6285 w 10000"/>
                <a:gd name="connsiteY0" fmla="*/ 128 h 9117"/>
                <a:gd name="connsiteX1" fmla="*/ 3763 w 10000"/>
                <a:gd name="connsiteY1" fmla="*/ 769 h 9117"/>
                <a:gd name="connsiteX2" fmla="*/ 1965 w 10000"/>
                <a:gd name="connsiteY2" fmla="*/ 1931 h 9117"/>
                <a:gd name="connsiteX3" fmla="*/ 1438 w 10000"/>
                <a:gd name="connsiteY3" fmla="*/ 3459 h 9117"/>
                <a:gd name="connsiteX4" fmla="*/ 167 w 10000"/>
                <a:gd name="connsiteY4" fmla="*/ 4499 h 9117"/>
                <a:gd name="connsiteX5" fmla="*/ 129 w 10000"/>
                <a:gd name="connsiteY5" fmla="*/ 6974 h 9117"/>
                <a:gd name="connsiteX6" fmla="*/ 1242 w 10000"/>
                <a:gd name="connsiteY6" fmla="*/ 7432 h 9117"/>
                <a:gd name="connsiteX7" fmla="*/ 4428 w 10000"/>
                <a:gd name="connsiteY7" fmla="*/ 7432 h 9117"/>
                <a:gd name="connsiteX8" fmla="*/ 5796 w 10000"/>
                <a:gd name="connsiteY8" fmla="*/ 8440 h 9117"/>
                <a:gd name="connsiteX9" fmla="*/ 7521 w 10000"/>
                <a:gd name="connsiteY9" fmla="*/ 7701 h 9117"/>
                <a:gd name="connsiteX10" fmla="*/ 8729 w 10000"/>
                <a:gd name="connsiteY10" fmla="*/ 8285 h 9117"/>
                <a:gd name="connsiteX11" fmla="*/ 9859 w 10000"/>
                <a:gd name="connsiteY11" fmla="*/ 9069 h 9117"/>
                <a:gd name="connsiteX12" fmla="*/ 9646 w 10000"/>
                <a:gd name="connsiteY12" fmla="*/ 6761 h 9117"/>
                <a:gd name="connsiteX13" fmla="*/ 9900 w 10000"/>
                <a:gd name="connsiteY13" fmla="*/ 4407 h 9117"/>
                <a:gd name="connsiteX14" fmla="*/ 9939 w 10000"/>
                <a:gd name="connsiteY14" fmla="*/ 1594 h 9117"/>
                <a:gd name="connsiteX15" fmla="*/ 9079 w 10000"/>
                <a:gd name="connsiteY15" fmla="*/ 219 h 9117"/>
                <a:gd name="connsiteX16" fmla="*/ 7535 w 10000"/>
                <a:gd name="connsiteY16" fmla="*/ 5 h 9117"/>
                <a:gd name="connsiteX17" fmla="*/ 6285 w 10000"/>
                <a:gd name="connsiteY17" fmla="*/ 128 h 9117"/>
                <a:gd name="connsiteX0" fmla="*/ 6285 w 10000"/>
                <a:gd name="connsiteY0" fmla="*/ 140 h 9259"/>
                <a:gd name="connsiteX1" fmla="*/ 3763 w 10000"/>
                <a:gd name="connsiteY1" fmla="*/ 843 h 9259"/>
                <a:gd name="connsiteX2" fmla="*/ 1965 w 10000"/>
                <a:gd name="connsiteY2" fmla="*/ 2118 h 9259"/>
                <a:gd name="connsiteX3" fmla="*/ 1438 w 10000"/>
                <a:gd name="connsiteY3" fmla="*/ 3794 h 9259"/>
                <a:gd name="connsiteX4" fmla="*/ 167 w 10000"/>
                <a:gd name="connsiteY4" fmla="*/ 4935 h 9259"/>
                <a:gd name="connsiteX5" fmla="*/ 129 w 10000"/>
                <a:gd name="connsiteY5" fmla="*/ 7649 h 9259"/>
                <a:gd name="connsiteX6" fmla="*/ 1242 w 10000"/>
                <a:gd name="connsiteY6" fmla="*/ 8152 h 9259"/>
                <a:gd name="connsiteX7" fmla="*/ 4428 w 10000"/>
                <a:gd name="connsiteY7" fmla="*/ 8152 h 9259"/>
                <a:gd name="connsiteX8" fmla="*/ 5796 w 10000"/>
                <a:gd name="connsiteY8" fmla="*/ 9257 h 9259"/>
                <a:gd name="connsiteX9" fmla="*/ 7521 w 10000"/>
                <a:gd name="connsiteY9" fmla="*/ 8447 h 9259"/>
                <a:gd name="connsiteX10" fmla="*/ 8729 w 10000"/>
                <a:gd name="connsiteY10" fmla="*/ 9087 h 9259"/>
                <a:gd name="connsiteX11" fmla="*/ 9646 w 10000"/>
                <a:gd name="connsiteY11" fmla="*/ 7416 h 9259"/>
                <a:gd name="connsiteX12" fmla="*/ 9900 w 10000"/>
                <a:gd name="connsiteY12" fmla="*/ 4834 h 9259"/>
                <a:gd name="connsiteX13" fmla="*/ 9939 w 10000"/>
                <a:gd name="connsiteY13" fmla="*/ 1748 h 9259"/>
                <a:gd name="connsiteX14" fmla="*/ 9079 w 10000"/>
                <a:gd name="connsiteY14" fmla="*/ 240 h 9259"/>
                <a:gd name="connsiteX15" fmla="*/ 7535 w 10000"/>
                <a:gd name="connsiteY15" fmla="*/ 5 h 9259"/>
                <a:gd name="connsiteX16" fmla="*/ 6285 w 10000"/>
                <a:gd name="connsiteY16" fmla="*/ 140 h 9259"/>
                <a:gd name="connsiteX0" fmla="*/ 6285 w 10000"/>
                <a:gd name="connsiteY0" fmla="*/ 151 h 9843"/>
                <a:gd name="connsiteX1" fmla="*/ 3763 w 10000"/>
                <a:gd name="connsiteY1" fmla="*/ 910 h 9843"/>
                <a:gd name="connsiteX2" fmla="*/ 1965 w 10000"/>
                <a:gd name="connsiteY2" fmla="*/ 2288 h 9843"/>
                <a:gd name="connsiteX3" fmla="*/ 1438 w 10000"/>
                <a:gd name="connsiteY3" fmla="*/ 4098 h 9843"/>
                <a:gd name="connsiteX4" fmla="*/ 167 w 10000"/>
                <a:gd name="connsiteY4" fmla="*/ 5330 h 9843"/>
                <a:gd name="connsiteX5" fmla="*/ 129 w 10000"/>
                <a:gd name="connsiteY5" fmla="*/ 8261 h 9843"/>
                <a:gd name="connsiteX6" fmla="*/ 1242 w 10000"/>
                <a:gd name="connsiteY6" fmla="*/ 8804 h 9843"/>
                <a:gd name="connsiteX7" fmla="*/ 4428 w 10000"/>
                <a:gd name="connsiteY7" fmla="*/ 8804 h 9843"/>
                <a:gd name="connsiteX8" fmla="*/ 5796 w 10000"/>
                <a:gd name="connsiteY8" fmla="*/ 9131 h 9843"/>
                <a:gd name="connsiteX9" fmla="*/ 7521 w 10000"/>
                <a:gd name="connsiteY9" fmla="*/ 9123 h 9843"/>
                <a:gd name="connsiteX10" fmla="*/ 8729 w 10000"/>
                <a:gd name="connsiteY10" fmla="*/ 9814 h 9843"/>
                <a:gd name="connsiteX11" fmla="*/ 9646 w 10000"/>
                <a:gd name="connsiteY11" fmla="*/ 8010 h 9843"/>
                <a:gd name="connsiteX12" fmla="*/ 9900 w 10000"/>
                <a:gd name="connsiteY12" fmla="*/ 5221 h 9843"/>
                <a:gd name="connsiteX13" fmla="*/ 9939 w 10000"/>
                <a:gd name="connsiteY13" fmla="*/ 1888 h 9843"/>
                <a:gd name="connsiteX14" fmla="*/ 9079 w 10000"/>
                <a:gd name="connsiteY14" fmla="*/ 259 h 9843"/>
                <a:gd name="connsiteX15" fmla="*/ 7535 w 10000"/>
                <a:gd name="connsiteY15" fmla="*/ 5 h 9843"/>
                <a:gd name="connsiteX16" fmla="*/ 6285 w 10000"/>
                <a:gd name="connsiteY16" fmla="*/ 151 h 9843"/>
                <a:gd name="connsiteX0" fmla="*/ 6158 w 9873"/>
                <a:gd name="connsiteY0" fmla="*/ 153 h 10000"/>
                <a:gd name="connsiteX1" fmla="*/ 3636 w 9873"/>
                <a:gd name="connsiteY1" fmla="*/ 925 h 10000"/>
                <a:gd name="connsiteX2" fmla="*/ 1838 w 9873"/>
                <a:gd name="connsiteY2" fmla="*/ 2324 h 10000"/>
                <a:gd name="connsiteX3" fmla="*/ 1311 w 9873"/>
                <a:gd name="connsiteY3" fmla="*/ 4163 h 10000"/>
                <a:gd name="connsiteX4" fmla="*/ 2 w 9873"/>
                <a:gd name="connsiteY4" fmla="*/ 8393 h 10000"/>
                <a:gd name="connsiteX5" fmla="*/ 1115 w 9873"/>
                <a:gd name="connsiteY5" fmla="*/ 8944 h 10000"/>
                <a:gd name="connsiteX6" fmla="*/ 4301 w 9873"/>
                <a:gd name="connsiteY6" fmla="*/ 8944 h 10000"/>
                <a:gd name="connsiteX7" fmla="*/ 5669 w 9873"/>
                <a:gd name="connsiteY7" fmla="*/ 9277 h 10000"/>
                <a:gd name="connsiteX8" fmla="*/ 7394 w 9873"/>
                <a:gd name="connsiteY8" fmla="*/ 9269 h 10000"/>
                <a:gd name="connsiteX9" fmla="*/ 8602 w 9873"/>
                <a:gd name="connsiteY9" fmla="*/ 9971 h 10000"/>
                <a:gd name="connsiteX10" fmla="*/ 9519 w 9873"/>
                <a:gd name="connsiteY10" fmla="*/ 8138 h 10000"/>
                <a:gd name="connsiteX11" fmla="*/ 9773 w 9873"/>
                <a:gd name="connsiteY11" fmla="*/ 5304 h 10000"/>
                <a:gd name="connsiteX12" fmla="*/ 9812 w 9873"/>
                <a:gd name="connsiteY12" fmla="*/ 1918 h 10000"/>
                <a:gd name="connsiteX13" fmla="*/ 8952 w 9873"/>
                <a:gd name="connsiteY13" fmla="*/ 263 h 10000"/>
                <a:gd name="connsiteX14" fmla="*/ 7408 w 9873"/>
                <a:gd name="connsiteY14" fmla="*/ 5 h 10000"/>
                <a:gd name="connsiteX15" fmla="*/ 6158 w 9873"/>
                <a:gd name="connsiteY15" fmla="*/ 153 h 10000"/>
                <a:gd name="connsiteX0" fmla="*/ 6336 w 10099"/>
                <a:gd name="connsiteY0" fmla="*/ 153 h 10000"/>
                <a:gd name="connsiteX1" fmla="*/ 3782 w 10099"/>
                <a:gd name="connsiteY1" fmla="*/ 925 h 10000"/>
                <a:gd name="connsiteX2" fmla="*/ 1961 w 10099"/>
                <a:gd name="connsiteY2" fmla="*/ 2324 h 10000"/>
                <a:gd name="connsiteX3" fmla="*/ 1427 w 10099"/>
                <a:gd name="connsiteY3" fmla="*/ 4163 h 10000"/>
                <a:gd name="connsiteX4" fmla="*/ 101 w 10099"/>
                <a:gd name="connsiteY4" fmla="*/ 8393 h 10000"/>
                <a:gd name="connsiteX5" fmla="*/ 4455 w 10099"/>
                <a:gd name="connsiteY5" fmla="*/ 8944 h 10000"/>
                <a:gd name="connsiteX6" fmla="*/ 5841 w 10099"/>
                <a:gd name="connsiteY6" fmla="*/ 9277 h 10000"/>
                <a:gd name="connsiteX7" fmla="*/ 7588 w 10099"/>
                <a:gd name="connsiteY7" fmla="*/ 9269 h 10000"/>
                <a:gd name="connsiteX8" fmla="*/ 8812 w 10099"/>
                <a:gd name="connsiteY8" fmla="*/ 9971 h 10000"/>
                <a:gd name="connsiteX9" fmla="*/ 9740 w 10099"/>
                <a:gd name="connsiteY9" fmla="*/ 8138 h 10000"/>
                <a:gd name="connsiteX10" fmla="*/ 9998 w 10099"/>
                <a:gd name="connsiteY10" fmla="*/ 5304 h 10000"/>
                <a:gd name="connsiteX11" fmla="*/ 10037 w 10099"/>
                <a:gd name="connsiteY11" fmla="*/ 1918 h 10000"/>
                <a:gd name="connsiteX12" fmla="*/ 9166 w 10099"/>
                <a:gd name="connsiteY12" fmla="*/ 263 h 10000"/>
                <a:gd name="connsiteX13" fmla="*/ 7602 w 10099"/>
                <a:gd name="connsiteY13" fmla="*/ 5 h 10000"/>
                <a:gd name="connsiteX14" fmla="*/ 6336 w 10099"/>
                <a:gd name="connsiteY14" fmla="*/ 153 h 10000"/>
                <a:gd name="connsiteX0" fmla="*/ 6354 w 10117"/>
                <a:gd name="connsiteY0" fmla="*/ 153 h 10000"/>
                <a:gd name="connsiteX1" fmla="*/ 3800 w 10117"/>
                <a:gd name="connsiteY1" fmla="*/ 925 h 10000"/>
                <a:gd name="connsiteX2" fmla="*/ 1445 w 10117"/>
                <a:gd name="connsiteY2" fmla="*/ 4163 h 10000"/>
                <a:gd name="connsiteX3" fmla="*/ 119 w 10117"/>
                <a:gd name="connsiteY3" fmla="*/ 8393 h 10000"/>
                <a:gd name="connsiteX4" fmla="*/ 4473 w 10117"/>
                <a:gd name="connsiteY4" fmla="*/ 8944 h 10000"/>
                <a:gd name="connsiteX5" fmla="*/ 5859 w 10117"/>
                <a:gd name="connsiteY5" fmla="*/ 9277 h 10000"/>
                <a:gd name="connsiteX6" fmla="*/ 7606 w 10117"/>
                <a:gd name="connsiteY6" fmla="*/ 9269 h 10000"/>
                <a:gd name="connsiteX7" fmla="*/ 8830 w 10117"/>
                <a:gd name="connsiteY7" fmla="*/ 9971 h 10000"/>
                <a:gd name="connsiteX8" fmla="*/ 9758 w 10117"/>
                <a:gd name="connsiteY8" fmla="*/ 8138 h 10000"/>
                <a:gd name="connsiteX9" fmla="*/ 10016 w 10117"/>
                <a:gd name="connsiteY9" fmla="*/ 5304 h 10000"/>
                <a:gd name="connsiteX10" fmla="*/ 10055 w 10117"/>
                <a:gd name="connsiteY10" fmla="*/ 1918 h 10000"/>
                <a:gd name="connsiteX11" fmla="*/ 9184 w 10117"/>
                <a:gd name="connsiteY11" fmla="*/ 263 h 10000"/>
                <a:gd name="connsiteX12" fmla="*/ 7620 w 10117"/>
                <a:gd name="connsiteY12" fmla="*/ 5 h 10000"/>
                <a:gd name="connsiteX13" fmla="*/ 6354 w 10117"/>
                <a:gd name="connsiteY13" fmla="*/ 153 h 10000"/>
                <a:gd name="connsiteX0" fmla="*/ 6239 w 10002"/>
                <a:gd name="connsiteY0" fmla="*/ 153 h 10000"/>
                <a:gd name="connsiteX1" fmla="*/ 3685 w 10002"/>
                <a:gd name="connsiteY1" fmla="*/ 925 h 10000"/>
                <a:gd name="connsiteX2" fmla="*/ 4 w 10002"/>
                <a:gd name="connsiteY2" fmla="*/ 8393 h 10000"/>
                <a:gd name="connsiteX3" fmla="*/ 4358 w 10002"/>
                <a:gd name="connsiteY3" fmla="*/ 8944 h 10000"/>
                <a:gd name="connsiteX4" fmla="*/ 5744 w 10002"/>
                <a:gd name="connsiteY4" fmla="*/ 9277 h 10000"/>
                <a:gd name="connsiteX5" fmla="*/ 7491 w 10002"/>
                <a:gd name="connsiteY5" fmla="*/ 9269 h 10000"/>
                <a:gd name="connsiteX6" fmla="*/ 8715 w 10002"/>
                <a:gd name="connsiteY6" fmla="*/ 9971 h 10000"/>
                <a:gd name="connsiteX7" fmla="*/ 9643 w 10002"/>
                <a:gd name="connsiteY7" fmla="*/ 8138 h 10000"/>
                <a:gd name="connsiteX8" fmla="*/ 9901 w 10002"/>
                <a:gd name="connsiteY8" fmla="*/ 5304 h 10000"/>
                <a:gd name="connsiteX9" fmla="*/ 9940 w 10002"/>
                <a:gd name="connsiteY9" fmla="*/ 1918 h 10000"/>
                <a:gd name="connsiteX10" fmla="*/ 9069 w 10002"/>
                <a:gd name="connsiteY10" fmla="*/ 263 h 10000"/>
                <a:gd name="connsiteX11" fmla="*/ 7505 w 10002"/>
                <a:gd name="connsiteY11" fmla="*/ 5 h 10000"/>
                <a:gd name="connsiteX12" fmla="*/ 6239 w 10002"/>
                <a:gd name="connsiteY12" fmla="*/ 153 h 10000"/>
                <a:gd name="connsiteX0" fmla="*/ 2638 w 6401"/>
                <a:gd name="connsiteY0" fmla="*/ 153 h 10000"/>
                <a:gd name="connsiteX1" fmla="*/ 84 w 6401"/>
                <a:gd name="connsiteY1" fmla="*/ 925 h 10000"/>
                <a:gd name="connsiteX2" fmla="*/ 757 w 6401"/>
                <a:gd name="connsiteY2" fmla="*/ 8944 h 10000"/>
                <a:gd name="connsiteX3" fmla="*/ 2143 w 6401"/>
                <a:gd name="connsiteY3" fmla="*/ 9277 h 10000"/>
                <a:gd name="connsiteX4" fmla="*/ 3890 w 6401"/>
                <a:gd name="connsiteY4" fmla="*/ 9269 h 10000"/>
                <a:gd name="connsiteX5" fmla="*/ 5114 w 6401"/>
                <a:gd name="connsiteY5" fmla="*/ 9971 h 10000"/>
                <a:gd name="connsiteX6" fmla="*/ 6042 w 6401"/>
                <a:gd name="connsiteY6" fmla="*/ 8138 h 10000"/>
                <a:gd name="connsiteX7" fmla="*/ 6300 w 6401"/>
                <a:gd name="connsiteY7" fmla="*/ 5304 h 10000"/>
                <a:gd name="connsiteX8" fmla="*/ 6339 w 6401"/>
                <a:gd name="connsiteY8" fmla="*/ 1918 h 10000"/>
                <a:gd name="connsiteX9" fmla="*/ 5468 w 6401"/>
                <a:gd name="connsiteY9" fmla="*/ 263 h 10000"/>
                <a:gd name="connsiteX10" fmla="*/ 3904 w 6401"/>
                <a:gd name="connsiteY10" fmla="*/ 5 h 10000"/>
                <a:gd name="connsiteX11" fmla="*/ 2638 w 6401"/>
                <a:gd name="connsiteY11" fmla="*/ 153 h 10000"/>
                <a:gd name="connsiteX0" fmla="*/ 4121 w 10000"/>
                <a:gd name="connsiteY0" fmla="*/ 153 h 10913"/>
                <a:gd name="connsiteX1" fmla="*/ 131 w 10000"/>
                <a:gd name="connsiteY1" fmla="*/ 925 h 10913"/>
                <a:gd name="connsiteX2" fmla="*/ 1183 w 10000"/>
                <a:gd name="connsiteY2" fmla="*/ 8944 h 10913"/>
                <a:gd name="connsiteX3" fmla="*/ 3435 w 10000"/>
                <a:gd name="connsiteY3" fmla="*/ 10912 h 10913"/>
                <a:gd name="connsiteX4" fmla="*/ 6077 w 10000"/>
                <a:gd name="connsiteY4" fmla="*/ 9269 h 10913"/>
                <a:gd name="connsiteX5" fmla="*/ 7989 w 10000"/>
                <a:gd name="connsiteY5" fmla="*/ 9971 h 10913"/>
                <a:gd name="connsiteX6" fmla="*/ 9439 w 10000"/>
                <a:gd name="connsiteY6" fmla="*/ 8138 h 10913"/>
                <a:gd name="connsiteX7" fmla="*/ 9842 w 10000"/>
                <a:gd name="connsiteY7" fmla="*/ 5304 h 10913"/>
                <a:gd name="connsiteX8" fmla="*/ 9903 w 10000"/>
                <a:gd name="connsiteY8" fmla="*/ 1918 h 10913"/>
                <a:gd name="connsiteX9" fmla="*/ 8542 w 10000"/>
                <a:gd name="connsiteY9" fmla="*/ 263 h 10913"/>
                <a:gd name="connsiteX10" fmla="*/ 6099 w 10000"/>
                <a:gd name="connsiteY10" fmla="*/ 5 h 10913"/>
                <a:gd name="connsiteX11" fmla="*/ 4121 w 10000"/>
                <a:gd name="connsiteY11" fmla="*/ 153 h 10913"/>
                <a:gd name="connsiteX0" fmla="*/ 4121 w 10000"/>
                <a:gd name="connsiteY0" fmla="*/ 153 h 12803"/>
                <a:gd name="connsiteX1" fmla="*/ 131 w 10000"/>
                <a:gd name="connsiteY1" fmla="*/ 925 h 12803"/>
                <a:gd name="connsiteX2" fmla="*/ 1183 w 10000"/>
                <a:gd name="connsiteY2" fmla="*/ 8944 h 12803"/>
                <a:gd name="connsiteX3" fmla="*/ 3435 w 10000"/>
                <a:gd name="connsiteY3" fmla="*/ 10912 h 12803"/>
                <a:gd name="connsiteX4" fmla="*/ 6034 w 10000"/>
                <a:gd name="connsiteY4" fmla="*/ 12791 h 12803"/>
                <a:gd name="connsiteX5" fmla="*/ 7989 w 10000"/>
                <a:gd name="connsiteY5" fmla="*/ 9971 h 12803"/>
                <a:gd name="connsiteX6" fmla="*/ 9439 w 10000"/>
                <a:gd name="connsiteY6" fmla="*/ 8138 h 12803"/>
                <a:gd name="connsiteX7" fmla="*/ 9842 w 10000"/>
                <a:gd name="connsiteY7" fmla="*/ 5304 h 12803"/>
                <a:gd name="connsiteX8" fmla="*/ 9903 w 10000"/>
                <a:gd name="connsiteY8" fmla="*/ 1918 h 12803"/>
                <a:gd name="connsiteX9" fmla="*/ 8542 w 10000"/>
                <a:gd name="connsiteY9" fmla="*/ 263 h 12803"/>
                <a:gd name="connsiteX10" fmla="*/ 6099 w 10000"/>
                <a:gd name="connsiteY10" fmla="*/ 5 h 12803"/>
                <a:gd name="connsiteX11" fmla="*/ 4121 w 10000"/>
                <a:gd name="connsiteY11" fmla="*/ 153 h 12803"/>
                <a:gd name="connsiteX0" fmla="*/ 4121 w 10000"/>
                <a:gd name="connsiteY0" fmla="*/ 153 h 12917"/>
                <a:gd name="connsiteX1" fmla="*/ 131 w 10000"/>
                <a:gd name="connsiteY1" fmla="*/ 925 h 12917"/>
                <a:gd name="connsiteX2" fmla="*/ 1183 w 10000"/>
                <a:gd name="connsiteY2" fmla="*/ 8944 h 12917"/>
                <a:gd name="connsiteX3" fmla="*/ 3435 w 10000"/>
                <a:gd name="connsiteY3" fmla="*/ 10912 h 12917"/>
                <a:gd name="connsiteX4" fmla="*/ 6034 w 10000"/>
                <a:gd name="connsiteY4" fmla="*/ 12791 h 12917"/>
                <a:gd name="connsiteX5" fmla="*/ 8901 w 10000"/>
                <a:gd name="connsiteY5" fmla="*/ 12235 h 12917"/>
                <a:gd name="connsiteX6" fmla="*/ 9439 w 10000"/>
                <a:gd name="connsiteY6" fmla="*/ 8138 h 12917"/>
                <a:gd name="connsiteX7" fmla="*/ 9842 w 10000"/>
                <a:gd name="connsiteY7" fmla="*/ 5304 h 12917"/>
                <a:gd name="connsiteX8" fmla="*/ 9903 w 10000"/>
                <a:gd name="connsiteY8" fmla="*/ 1918 h 12917"/>
                <a:gd name="connsiteX9" fmla="*/ 8542 w 10000"/>
                <a:gd name="connsiteY9" fmla="*/ 263 h 12917"/>
                <a:gd name="connsiteX10" fmla="*/ 6099 w 10000"/>
                <a:gd name="connsiteY10" fmla="*/ 5 h 12917"/>
                <a:gd name="connsiteX11" fmla="*/ 4121 w 10000"/>
                <a:gd name="connsiteY11" fmla="*/ 153 h 1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2917">
                  <a:moveTo>
                    <a:pt x="4121" y="153"/>
                  </a:moveTo>
                  <a:cubicBezTo>
                    <a:pt x="3131" y="300"/>
                    <a:pt x="620" y="-540"/>
                    <a:pt x="131" y="925"/>
                  </a:cubicBezTo>
                  <a:cubicBezTo>
                    <a:pt x="-358" y="2390"/>
                    <a:pt x="632" y="7280"/>
                    <a:pt x="1183" y="8944"/>
                  </a:cubicBezTo>
                  <a:cubicBezTo>
                    <a:pt x="1734" y="10609"/>
                    <a:pt x="2627" y="10271"/>
                    <a:pt x="3435" y="10912"/>
                  </a:cubicBezTo>
                  <a:cubicBezTo>
                    <a:pt x="4243" y="11553"/>
                    <a:pt x="5123" y="12571"/>
                    <a:pt x="6034" y="12791"/>
                  </a:cubicBezTo>
                  <a:cubicBezTo>
                    <a:pt x="6945" y="13011"/>
                    <a:pt x="8333" y="13011"/>
                    <a:pt x="8901" y="12235"/>
                  </a:cubicBezTo>
                  <a:cubicBezTo>
                    <a:pt x="9469" y="11459"/>
                    <a:pt x="9282" y="9293"/>
                    <a:pt x="9439" y="8138"/>
                  </a:cubicBezTo>
                  <a:cubicBezTo>
                    <a:pt x="9596" y="6983"/>
                    <a:pt x="9764" y="6333"/>
                    <a:pt x="9842" y="5304"/>
                  </a:cubicBezTo>
                  <a:cubicBezTo>
                    <a:pt x="9919" y="4274"/>
                    <a:pt x="10120" y="2766"/>
                    <a:pt x="9903" y="1918"/>
                  </a:cubicBezTo>
                  <a:cubicBezTo>
                    <a:pt x="9688" y="1073"/>
                    <a:pt x="9177" y="577"/>
                    <a:pt x="8542" y="263"/>
                  </a:cubicBezTo>
                  <a:cubicBezTo>
                    <a:pt x="7910" y="-49"/>
                    <a:pt x="6843" y="25"/>
                    <a:pt x="6099" y="5"/>
                  </a:cubicBezTo>
                  <a:cubicBezTo>
                    <a:pt x="5357" y="-11"/>
                    <a:pt x="5110" y="5"/>
                    <a:pt x="4121" y="153"/>
                  </a:cubicBezTo>
                  <a:close/>
                </a:path>
              </a:pathLst>
            </a:custGeom>
            <a:solidFill>
              <a:srgbClr val="9CDFF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8" name="TextBox 267">
              <a:extLst>
                <a:ext uri="{FF2B5EF4-FFF2-40B4-BE49-F238E27FC236}">
                  <a16:creationId xmlns:a16="http://schemas.microsoft.com/office/drawing/2014/main" id="{414E9CB2-EABB-D641-8872-EC52B18D77C9}"/>
                </a:ext>
              </a:extLst>
            </p:cNvPr>
            <p:cNvSpPr txBox="1"/>
            <p:nvPr/>
          </p:nvSpPr>
          <p:spPr>
            <a:xfrm>
              <a:off x="5022849" y="2484198"/>
              <a:ext cx="1434816" cy="523220"/>
            </a:xfrm>
            <a:prstGeom prst="rect">
              <a:avLst/>
            </a:prstGeom>
            <a:noFill/>
          </p:spPr>
          <p:txBody>
            <a:bodyPr wrap="none" rtlCol="0">
              <a:spAutoFit/>
            </a:bodyPr>
            <a:lstStyle/>
            <a:p>
              <a:r>
                <a:rPr lang="en-US" sz="2800" dirty="0" err="1"/>
                <a:t>alter.net</a:t>
              </a:r>
              <a:endParaRPr lang="en-US" sz="2800" dirty="0"/>
            </a:p>
          </p:txBody>
        </p:sp>
      </p:grpSp>
      <p:sp>
        <p:nvSpPr>
          <p:cNvPr id="23" name="Freeform 22">
            <a:extLst>
              <a:ext uri="{FF2B5EF4-FFF2-40B4-BE49-F238E27FC236}">
                <a16:creationId xmlns:a16="http://schemas.microsoft.com/office/drawing/2014/main" id="{D45AA1CA-D46D-484D-A097-ED0B5C1A78F5}"/>
              </a:ext>
            </a:extLst>
          </p:cNvPr>
          <p:cNvSpPr/>
          <p:nvPr/>
        </p:nvSpPr>
        <p:spPr>
          <a:xfrm>
            <a:off x="3328988" y="1800225"/>
            <a:ext cx="4943475" cy="2171700"/>
          </a:xfrm>
          <a:custGeom>
            <a:avLst/>
            <a:gdLst>
              <a:gd name="connsiteX0" fmla="*/ 14288 w 4957763"/>
              <a:gd name="connsiteY0" fmla="*/ 2171700 h 2171700"/>
              <a:gd name="connsiteX1" fmla="*/ 0 w 4957763"/>
              <a:gd name="connsiteY1" fmla="*/ 871538 h 2171700"/>
              <a:gd name="connsiteX2" fmla="*/ 4029075 w 4957763"/>
              <a:gd name="connsiteY2" fmla="*/ 885825 h 2171700"/>
              <a:gd name="connsiteX3" fmla="*/ 4957763 w 4957763"/>
              <a:gd name="connsiteY3" fmla="*/ 0 h 2171700"/>
              <a:gd name="connsiteX0" fmla="*/ 0 w 4943475"/>
              <a:gd name="connsiteY0" fmla="*/ 2171700 h 2171700"/>
              <a:gd name="connsiteX1" fmla="*/ 0 w 4943475"/>
              <a:gd name="connsiteY1" fmla="*/ 742950 h 2171700"/>
              <a:gd name="connsiteX2" fmla="*/ 4014787 w 4943475"/>
              <a:gd name="connsiteY2" fmla="*/ 885825 h 2171700"/>
              <a:gd name="connsiteX3" fmla="*/ 4943475 w 4943475"/>
              <a:gd name="connsiteY3" fmla="*/ 0 h 2171700"/>
              <a:gd name="connsiteX0" fmla="*/ 0 w 4943475"/>
              <a:gd name="connsiteY0" fmla="*/ 2171700 h 2171700"/>
              <a:gd name="connsiteX1" fmla="*/ 0 w 4943475"/>
              <a:gd name="connsiteY1" fmla="*/ 742950 h 2171700"/>
              <a:gd name="connsiteX2" fmla="*/ 3943350 w 4943475"/>
              <a:gd name="connsiteY2" fmla="*/ 700088 h 2171700"/>
              <a:gd name="connsiteX3" fmla="*/ 4943475 w 4943475"/>
              <a:gd name="connsiteY3" fmla="*/ 0 h 2171700"/>
              <a:gd name="connsiteX0" fmla="*/ 0 w 4943475"/>
              <a:gd name="connsiteY0" fmla="*/ 2171700 h 2171700"/>
              <a:gd name="connsiteX1" fmla="*/ 0 w 4943475"/>
              <a:gd name="connsiteY1" fmla="*/ 742950 h 2171700"/>
              <a:gd name="connsiteX2" fmla="*/ 3943350 w 4943475"/>
              <a:gd name="connsiteY2" fmla="*/ 700088 h 2171700"/>
              <a:gd name="connsiteX3" fmla="*/ 4357687 w 4943475"/>
              <a:gd name="connsiteY3" fmla="*/ 414338 h 2171700"/>
              <a:gd name="connsiteX4" fmla="*/ 4943475 w 4943475"/>
              <a:gd name="connsiteY4" fmla="*/ 0 h 2171700"/>
              <a:gd name="connsiteX0" fmla="*/ 0 w 4943475"/>
              <a:gd name="connsiteY0" fmla="*/ 2214562 h 2214562"/>
              <a:gd name="connsiteX1" fmla="*/ 0 w 4943475"/>
              <a:gd name="connsiteY1" fmla="*/ 785812 h 2214562"/>
              <a:gd name="connsiteX2" fmla="*/ 3943350 w 4943475"/>
              <a:gd name="connsiteY2" fmla="*/ 742950 h 2214562"/>
              <a:gd name="connsiteX3" fmla="*/ 3914774 w 4943475"/>
              <a:gd name="connsiteY3" fmla="*/ 0 h 2214562"/>
              <a:gd name="connsiteX4" fmla="*/ 4943475 w 4943475"/>
              <a:gd name="connsiteY4" fmla="*/ 42862 h 2214562"/>
              <a:gd name="connsiteX0" fmla="*/ 0 w 4943475"/>
              <a:gd name="connsiteY0" fmla="*/ 2171700 h 2171700"/>
              <a:gd name="connsiteX1" fmla="*/ 0 w 4943475"/>
              <a:gd name="connsiteY1" fmla="*/ 742950 h 2171700"/>
              <a:gd name="connsiteX2" fmla="*/ 3943350 w 4943475"/>
              <a:gd name="connsiteY2" fmla="*/ 700088 h 2171700"/>
              <a:gd name="connsiteX3" fmla="*/ 3957637 w 4943475"/>
              <a:gd name="connsiteY3" fmla="*/ 14288 h 2171700"/>
              <a:gd name="connsiteX4" fmla="*/ 4943475 w 4943475"/>
              <a:gd name="connsiteY4" fmla="*/ 0 h 217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3475" h="2171700">
                <a:moveTo>
                  <a:pt x="0" y="2171700"/>
                </a:moveTo>
                <a:lnTo>
                  <a:pt x="0" y="742950"/>
                </a:lnTo>
                <a:lnTo>
                  <a:pt x="3943350" y="700088"/>
                </a:lnTo>
                <a:lnTo>
                  <a:pt x="3957637" y="14288"/>
                </a:lnTo>
                <a:lnTo>
                  <a:pt x="4943475" y="0"/>
                </a:lnTo>
              </a:path>
            </a:pathLst>
          </a:custGeom>
          <a:noFill/>
          <a:ln w="79375">
            <a:solidFill>
              <a:srgbClr val="C00000">
                <a:alpha val="94000"/>
              </a:srgb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422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dissolve">
                                      <p:cBhvr>
                                        <p:cTn id="7" dur="5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875146" y="757879"/>
            <a:ext cx="5375530" cy="1630478"/>
          </a:xfrm>
        </p:spPr>
        <p:txBody>
          <a:bodyPr>
            <a:noAutofit/>
          </a:bodyPr>
          <a:lstStyle/>
          <a:p>
            <a:pPr algn="ctr"/>
            <a:r>
              <a:rPr lang="en-US" sz="6600" dirty="0">
                <a:latin typeface="+mj-lt"/>
                <a:cs typeface="Calibri" panose="020F0502020204030204" pitchFamily="34" charset="0"/>
              </a:rPr>
              <a:t>Who “controls” the Internet?</a:t>
            </a:r>
            <a:endParaRPr lang="en-US" sz="6600" dirty="0">
              <a:latin typeface="+mj-lt"/>
            </a:endParaRPr>
          </a:p>
        </p:txBody>
      </p:sp>
      <p:grpSp>
        <p:nvGrpSpPr>
          <p:cNvPr id="15" name="Group 14">
            <a:extLst>
              <a:ext uri="{FF2B5EF4-FFF2-40B4-BE49-F238E27FC236}">
                <a16:creationId xmlns:a16="http://schemas.microsoft.com/office/drawing/2014/main" id="{38451A89-9A47-D046-A0D6-7B92A60F9106}"/>
              </a:ext>
            </a:extLst>
          </p:cNvPr>
          <p:cNvGrpSpPr/>
          <p:nvPr/>
        </p:nvGrpSpPr>
        <p:grpSpPr>
          <a:xfrm>
            <a:off x="7877910" y="685797"/>
            <a:ext cx="3886199" cy="5451233"/>
            <a:chOff x="8229602" y="1107828"/>
            <a:chExt cx="3886199" cy="5451233"/>
          </a:xfrm>
        </p:grpSpPr>
        <p:sp>
          <p:nvSpPr>
            <p:cNvPr id="7" name="Rectangle 6">
              <a:extLst>
                <a:ext uri="{FF2B5EF4-FFF2-40B4-BE49-F238E27FC236}">
                  <a16:creationId xmlns:a16="http://schemas.microsoft.com/office/drawing/2014/main" id="{3876AE3D-9CB6-7140-AF54-43BED79EFAEA}"/>
                </a:ext>
              </a:extLst>
            </p:cNvPr>
            <p:cNvSpPr/>
            <p:nvPr/>
          </p:nvSpPr>
          <p:spPr>
            <a:xfrm>
              <a:off x="8229602" y="1107828"/>
              <a:ext cx="3886199" cy="545123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F1E6C7C-417D-D544-BBFB-E87E3BF1FD8B}"/>
                </a:ext>
              </a:extLst>
            </p:cNvPr>
            <p:cNvSpPr/>
            <p:nvPr/>
          </p:nvSpPr>
          <p:spPr>
            <a:xfrm>
              <a:off x="8458201" y="1389184"/>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D6BEB56-8676-D047-8866-AD7887CCC692}"/>
                </a:ext>
              </a:extLst>
            </p:cNvPr>
            <p:cNvSpPr/>
            <p:nvPr/>
          </p:nvSpPr>
          <p:spPr>
            <a:xfrm>
              <a:off x="8464574" y="1898630"/>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3FD9CAD-1C01-474B-B4AF-ECF46970D34F}"/>
                </a:ext>
              </a:extLst>
            </p:cNvPr>
            <p:cNvSpPr/>
            <p:nvPr/>
          </p:nvSpPr>
          <p:spPr>
            <a:xfrm>
              <a:off x="8451612" y="2397375"/>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B9295801-7CA3-0243-82DA-33B1A1D7C659}"/>
                </a:ext>
              </a:extLst>
            </p:cNvPr>
            <p:cNvSpPr/>
            <p:nvPr/>
          </p:nvSpPr>
          <p:spPr>
            <a:xfrm>
              <a:off x="8460460" y="2850255"/>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CA8EECA-DA64-C44B-B875-C193D96EF39D}"/>
                </a:ext>
              </a:extLst>
            </p:cNvPr>
            <p:cNvSpPr txBox="1"/>
            <p:nvPr/>
          </p:nvSpPr>
          <p:spPr>
            <a:xfrm>
              <a:off x="8861670" y="2354330"/>
              <a:ext cx="2374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IT’S COMPLICATED</a:t>
              </a:r>
            </a:p>
          </p:txBody>
        </p:sp>
        <p:sp>
          <p:nvSpPr>
            <p:cNvPr id="40" name="TextBox 39">
              <a:extLst>
                <a:ext uri="{FF2B5EF4-FFF2-40B4-BE49-F238E27FC236}">
                  <a16:creationId xmlns:a16="http://schemas.microsoft.com/office/drawing/2014/main" id="{57FFEA9C-8D75-484D-A750-29EDD660C864}"/>
                </a:ext>
              </a:extLst>
            </p:cNvPr>
            <p:cNvSpPr txBox="1"/>
            <p:nvPr/>
          </p:nvSpPr>
          <p:spPr>
            <a:xfrm>
              <a:off x="8798170" y="1349075"/>
              <a:ext cx="2374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INTERNET USERS</a:t>
              </a:r>
            </a:p>
          </p:txBody>
        </p:sp>
        <p:sp>
          <p:nvSpPr>
            <p:cNvPr id="41" name="TextBox 40">
              <a:extLst>
                <a:ext uri="{FF2B5EF4-FFF2-40B4-BE49-F238E27FC236}">
                  <a16:creationId xmlns:a16="http://schemas.microsoft.com/office/drawing/2014/main" id="{A28759A1-BD5C-7F4B-BDF9-FD5966C45D92}"/>
                </a:ext>
              </a:extLst>
            </p:cNvPr>
            <p:cNvSpPr txBox="1"/>
            <p:nvPr/>
          </p:nvSpPr>
          <p:spPr>
            <a:xfrm>
              <a:off x="8810870" y="1874660"/>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INTERNET SERVICE PROVIDERS</a:t>
              </a:r>
            </a:p>
          </p:txBody>
        </p:sp>
        <p:sp>
          <p:nvSpPr>
            <p:cNvPr id="42" name="TextBox 41">
              <a:extLst>
                <a:ext uri="{FF2B5EF4-FFF2-40B4-BE49-F238E27FC236}">
                  <a16:creationId xmlns:a16="http://schemas.microsoft.com/office/drawing/2014/main" id="{E5A2A73A-F730-0E42-AEB0-95A31A385A83}"/>
                </a:ext>
              </a:extLst>
            </p:cNvPr>
            <p:cNvSpPr txBox="1"/>
            <p:nvPr/>
          </p:nvSpPr>
          <p:spPr>
            <a:xfrm>
              <a:off x="8893909" y="3314644"/>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NATION STATES (COUNTRIES)</a:t>
              </a:r>
            </a:p>
          </p:txBody>
        </p:sp>
        <p:sp>
          <p:nvSpPr>
            <p:cNvPr id="39" name="Rectangle 38">
              <a:extLst>
                <a:ext uri="{FF2B5EF4-FFF2-40B4-BE49-F238E27FC236}">
                  <a16:creationId xmlns:a16="http://schemas.microsoft.com/office/drawing/2014/main" id="{EF755372-AA2A-EE4E-82F6-92E36F54D430}"/>
                </a:ext>
              </a:extLst>
            </p:cNvPr>
            <p:cNvSpPr/>
            <p:nvPr/>
          </p:nvSpPr>
          <p:spPr>
            <a:xfrm>
              <a:off x="8453688" y="3361956"/>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18426C9C-0DA9-0441-979A-4853196606DB}"/>
                </a:ext>
              </a:extLst>
            </p:cNvPr>
            <p:cNvSpPr txBox="1"/>
            <p:nvPr/>
          </p:nvSpPr>
          <p:spPr>
            <a:xfrm>
              <a:off x="8876324" y="2823251"/>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REALLY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COMPLICATED</a:t>
              </a:r>
            </a:p>
          </p:txBody>
        </p:sp>
        <p:sp>
          <p:nvSpPr>
            <p:cNvPr id="46" name="Rectangle 45">
              <a:extLst>
                <a:ext uri="{FF2B5EF4-FFF2-40B4-BE49-F238E27FC236}">
                  <a16:creationId xmlns:a16="http://schemas.microsoft.com/office/drawing/2014/main" id="{24005D62-7D4D-9C40-84E9-382F4D7D4DD7}"/>
                </a:ext>
              </a:extLst>
            </p:cNvPr>
            <p:cNvSpPr/>
            <p:nvPr/>
          </p:nvSpPr>
          <p:spPr>
            <a:xfrm>
              <a:off x="8458101" y="3866048"/>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B51FE4F1-4D18-BD4C-8F52-D511B4DB6358}"/>
                </a:ext>
              </a:extLst>
            </p:cNvPr>
            <p:cNvSpPr/>
            <p:nvPr/>
          </p:nvSpPr>
          <p:spPr>
            <a:xfrm>
              <a:off x="8457377" y="4370140"/>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C1C3CA73-981B-AE4D-9F72-59ED75686606}"/>
                </a:ext>
              </a:extLst>
            </p:cNvPr>
            <p:cNvSpPr/>
            <p:nvPr/>
          </p:nvSpPr>
          <p:spPr>
            <a:xfrm>
              <a:off x="8451516" y="4874232"/>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2C48935B-37E9-1845-AD59-1303BCD2EEBC}"/>
                </a:ext>
              </a:extLst>
            </p:cNvPr>
            <p:cNvSpPr txBox="1"/>
            <p:nvPr/>
          </p:nvSpPr>
          <p:spPr>
            <a:xfrm>
              <a:off x="8888047" y="3837297"/>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UNITED NATIONS</a:t>
              </a:r>
            </a:p>
          </p:txBody>
        </p:sp>
        <p:sp>
          <p:nvSpPr>
            <p:cNvPr id="50" name="TextBox 49">
              <a:extLst>
                <a:ext uri="{FF2B5EF4-FFF2-40B4-BE49-F238E27FC236}">
                  <a16:creationId xmlns:a16="http://schemas.microsoft.com/office/drawing/2014/main" id="{975D6000-0FD0-B445-9873-F683DE0BDB32}"/>
                </a:ext>
              </a:extLst>
            </p:cNvPr>
            <p:cNvSpPr txBox="1"/>
            <p:nvPr/>
          </p:nvSpPr>
          <p:spPr>
            <a:xfrm>
              <a:off x="8847016" y="4358975"/>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STANDARDS BODIES (e.g., IETF)</a:t>
              </a:r>
            </a:p>
          </p:txBody>
        </p:sp>
        <p:sp>
          <p:nvSpPr>
            <p:cNvPr id="51" name="TextBox 50">
              <a:extLst>
                <a:ext uri="{FF2B5EF4-FFF2-40B4-BE49-F238E27FC236}">
                  <a16:creationId xmlns:a16="http://schemas.microsoft.com/office/drawing/2014/main" id="{AC5D85E2-9063-B547-A5F2-03931D0D227D}"/>
                </a:ext>
              </a:extLst>
            </p:cNvPr>
            <p:cNvSpPr txBox="1"/>
            <p:nvPr/>
          </p:nvSpPr>
          <p:spPr>
            <a:xfrm>
              <a:off x="8858739" y="4863067"/>
              <a:ext cx="309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INTERNET EQUIPMENT MANUFACTURES</a:t>
              </a:r>
            </a:p>
          </p:txBody>
        </p:sp>
        <p:sp>
          <p:nvSpPr>
            <p:cNvPr id="52" name="Rectangle 51">
              <a:extLst>
                <a:ext uri="{FF2B5EF4-FFF2-40B4-BE49-F238E27FC236}">
                  <a16:creationId xmlns:a16="http://schemas.microsoft.com/office/drawing/2014/main" id="{ED1633D7-B82D-EC47-A630-02D83B6A851C}"/>
                </a:ext>
              </a:extLst>
            </p:cNvPr>
            <p:cNvSpPr/>
            <p:nvPr/>
          </p:nvSpPr>
          <p:spPr>
            <a:xfrm>
              <a:off x="8458101" y="5589340"/>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E10ED773-88D3-0141-A7AE-6B64220FF837}"/>
                </a:ext>
              </a:extLst>
            </p:cNvPr>
            <p:cNvSpPr txBox="1"/>
            <p:nvPr/>
          </p:nvSpPr>
          <p:spPr>
            <a:xfrm>
              <a:off x="8817709" y="5560589"/>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SKYNET INC.</a:t>
              </a:r>
            </a:p>
          </p:txBody>
        </p:sp>
        <p:sp>
          <p:nvSpPr>
            <p:cNvPr id="54" name="Rectangle 53">
              <a:extLst>
                <a:ext uri="{FF2B5EF4-FFF2-40B4-BE49-F238E27FC236}">
                  <a16:creationId xmlns:a16="http://schemas.microsoft.com/office/drawing/2014/main" id="{216C7828-151F-8C47-9AFC-634AC599266D}"/>
                </a:ext>
              </a:extLst>
            </p:cNvPr>
            <p:cNvSpPr/>
            <p:nvPr/>
          </p:nvSpPr>
          <p:spPr>
            <a:xfrm>
              <a:off x="8454413" y="6075848"/>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A952B6AD-138D-884B-99A7-9EE15DC5010D}"/>
                </a:ext>
              </a:extLst>
            </p:cNvPr>
            <p:cNvSpPr txBox="1"/>
            <p:nvPr/>
          </p:nvSpPr>
          <p:spPr>
            <a:xfrm>
              <a:off x="8829432" y="6047097"/>
              <a:ext cx="32160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NON-PROFIT ORGANIZATION(S)</a:t>
              </a:r>
            </a:p>
          </p:txBody>
        </p:sp>
      </p:grpSp>
      <p:sp>
        <p:nvSpPr>
          <p:cNvPr id="59" name="Rectangle 4">
            <a:extLst>
              <a:ext uri="{FF2B5EF4-FFF2-40B4-BE49-F238E27FC236}">
                <a16:creationId xmlns:a16="http://schemas.microsoft.com/office/drawing/2014/main" id="{9B852DEF-5D82-9D40-9476-FAF7AB6D5E16}"/>
              </a:ext>
            </a:extLst>
          </p:cNvPr>
          <p:cNvSpPr txBox="1">
            <a:spLocks noChangeArrowheads="1"/>
          </p:cNvSpPr>
          <p:nvPr/>
        </p:nvSpPr>
        <p:spPr>
          <a:xfrm>
            <a:off x="715107" y="-1589942"/>
            <a:ext cx="9465801" cy="602274"/>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2888" marR="0" lvl="0" indent="-227013" algn="l" defTabSz="914400" rtl="0" eaLnBrk="1" fontAlgn="auto" latinLnBrk="0" hangingPunct="1">
              <a:lnSpc>
                <a:spcPct val="90000"/>
              </a:lnSpc>
              <a:spcBef>
                <a:spcPts val="8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 great question, but ...</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371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
            <a:extLst>
              <a:ext uri="{FF2B5EF4-FFF2-40B4-BE49-F238E27FC236}">
                <a16:creationId xmlns:a16="http://schemas.microsoft.com/office/drawing/2014/main" id="{3CF8DE09-6EC9-6E4A-B727-6598910E9EB6}"/>
              </a:ext>
            </a:extLst>
          </p:cNvPr>
          <p:cNvSpPr txBox="1">
            <a:spLocks noChangeArrowheads="1"/>
          </p:cNvSpPr>
          <p:nvPr/>
        </p:nvSpPr>
        <p:spPr>
          <a:xfrm>
            <a:off x="583418" y="1219402"/>
            <a:ext cx="6650894" cy="3788692"/>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2888" marR="0" lvl="0" indent="-227013" algn="l" defTabSz="914400" rtl="0" eaLnBrk="1" fontAlgn="auto" latinLnBrk="0" hangingPunct="1">
              <a:lnSpc>
                <a:spcPct val="90000"/>
              </a:lnSpc>
              <a:spcBef>
                <a:spcPts val="800"/>
              </a:spcBef>
              <a:spcAft>
                <a:spcPts val="0"/>
              </a:spcAft>
              <a:buClr>
                <a:srgbClr val="0000A3"/>
              </a:buClr>
              <a:buSzTx/>
              <a:buFont typeface="Wingdings" pitchFamily="2" charset="2"/>
              <a:buChar char="§"/>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analogies to other infrastructure: roads, railroads, water systems</a:t>
            </a:r>
          </a:p>
          <a:p>
            <a:pPr marL="628650" marR="0" lvl="1" indent="-165100"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regional, state, national, international governance </a:t>
            </a:r>
          </a:p>
          <a:p>
            <a:pPr marL="628650" marR="0" lvl="1" indent="-165100"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standards</a:t>
            </a:r>
          </a:p>
          <a:p>
            <a:pPr marL="628650" marR="0" lvl="1" indent="-165100"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role of industry, user groups, non-profits</a:t>
            </a:r>
          </a:p>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088509" cy="894622"/>
          </a:xfrm>
        </p:spPr>
        <p:txBody>
          <a:bodyPr>
            <a:noAutofit/>
          </a:bodyPr>
          <a:lstStyle/>
          <a:p>
            <a:r>
              <a:rPr lang="en-US" dirty="0">
                <a:latin typeface="+mj-lt"/>
                <a:cs typeface="Calibri" panose="020F0502020204030204" pitchFamily="34" charset="0"/>
              </a:rPr>
              <a:t>“Who controls the Internet?”</a:t>
            </a:r>
            <a:endParaRPr lang="en-US" dirty="0">
              <a:latin typeface="+mj-lt"/>
            </a:endParaRPr>
          </a:p>
        </p:txBody>
      </p:sp>
      <p:grpSp>
        <p:nvGrpSpPr>
          <p:cNvPr id="15" name="Group 14">
            <a:extLst>
              <a:ext uri="{FF2B5EF4-FFF2-40B4-BE49-F238E27FC236}">
                <a16:creationId xmlns:a16="http://schemas.microsoft.com/office/drawing/2014/main" id="{38451A89-9A47-D046-A0D6-7B92A60F9106}"/>
              </a:ext>
            </a:extLst>
          </p:cNvPr>
          <p:cNvGrpSpPr/>
          <p:nvPr/>
        </p:nvGrpSpPr>
        <p:grpSpPr>
          <a:xfrm>
            <a:off x="7877910" y="685797"/>
            <a:ext cx="3886199" cy="5451233"/>
            <a:chOff x="8229602" y="1107828"/>
            <a:chExt cx="3886199" cy="5451233"/>
          </a:xfrm>
        </p:grpSpPr>
        <p:sp>
          <p:nvSpPr>
            <p:cNvPr id="7" name="Rectangle 6">
              <a:extLst>
                <a:ext uri="{FF2B5EF4-FFF2-40B4-BE49-F238E27FC236}">
                  <a16:creationId xmlns:a16="http://schemas.microsoft.com/office/drawing/2014/main" id="{3876AE3D-9CB6-7140-AF54-43BED79EFAEA}"/>
                </a:ext>
              </a:extLst>
            </p:cNvPr>
            <p:cNvSpPr/>
            <p:nvPr/>
          </p:nvSpPr>
          <p:spPr>
            <a:xfrm>
              <a:off x="8229602" y="1107828"/>
              <a:ext cx="3886199" cy="545123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F1E6C7C-417D-D544-BBFB-E87E3BF1FD8B}"/>
                </a:ext>
              </a:extLst>
            </p:cNvPr>
            <p:cNvSpPr/>
            <p:nvPr/>
          </p:nvSpPr>
          <p:spPr>
            <a:xfrm>
              <a:off x="8458201" y="1389184"/>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D6BEB56-8676-D047-8866-AD7887CCC692}"/>
                </a:ext>
              </a:extLst>
            </p:cNvPr>
            <p:cNvSpPr/>
            <p:nvPr/>
          </p:nvSpPr>
          <p:spPr>
            <a:xfrm>
              <a:off x="8464574" y="1898630"/>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3FD9CAD-1C01-474B-B4AF-ECF46970D34F}"/>
                </a:ext>
              </a:extLst>
            </p:cNvPr>
            <p:cNvSpPr/>
            <p:nvPr/>
          </p:nvSpPr>
          <p:spPr>
            <a:xfrm>
              <a:off x="8451612" y="2397375"/>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B9295801-7CA3-0243-82DA-33B1A1D7C659}"/>
                </a:ext>
              </a:extLst>
            </p:cNvPr>
            <p:cNvSpPr/>
            <p:nvPr/>
          </p:nvSpPr>
          <p:spPr>
            <a:xfrm>
              <a:off x="8460460" y="2850255"/>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CA8EECA-DA64-C44B-B875-C193D96EF39D}"/>
                </a:ext>
              </a:extLst>
            </p:cNvPr>
            <p:cNvSpPr txBox="1"/>
            <p:nvPr/>
          </p:nvSpPr>
          <p:spPr>
            <a:xfrm>
              <a:off x="8861670" y="2354330"/>
              <a:ext cx="2374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IT’S COMPLICATED</a:t>
              </a:r>
            </a:p>
          </p:txBody>
        </p:sp>
        <p:sp>
          <p:nvSpPr>
            <p:cNvPr id="40" name="TextBox 39">
              <a:extLst>
                <a:ext uri="{FF2B5EF4-FFF2-40B4-BE49-F238E27FC236}">
                  <a16:creationId xmlns:a16="http://schemas.microsoft.com/office/drawing/2014/main" id="{57FFEA9C-8D75-484D-A750-29EDD660C864}"/>
                </a:ext>
              </a:extLst>
            </p:cNvPr>
            <p:cNvSpPr txBox="1"/>
            <p:nvPr/>
          </p:nvSpPr>
          <p:spPr>
            <a:xfrm>
              <a:off x="8798170" y="1349075"/>
              <a:ext cx="2374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INTERNET USERS</a:t>
              </a:r>
            </a:p>
          </p:txBody>
        </p:sp>
        <p:sp>
          <p:nvSpPr>
            <p:cNvPr id="41" name="TextBox 40">
              <a:extLst>
                <a:ext uri="{FF2B5EF4-FFF2-40B4-BE49-F238E27FC236}">
                  <a16:creationId xmlns:a16="http://schemas.microsoft.com/office/drawing/2014/main" id="{A28759A1-BD5C-7F4B-BDF9-FD5966C45D92}"/>
                </a:ext>
              </a:extLst>
            </p:cNvPr>
            <p:cNvSpPr txBox="1"/>
            <p:nvPr/>
          </p:nvSpPr>
          <p:spPr>
            <a:xfrm>
              <a:off x="8810870" y="1874660"/>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INTERNET SERVICE PROVIDERS</a:t>
              </a:r>
            </a:p>
          </p:txBody>
        </p:sp>
        <p:sp>
          <p:nvSpPr>
            <p:cNvPr id="42" name="TextBox 41">
              <a:extLst>
                <a:ext uri="{FF2B5EF4-FFF2-40B4-BE49-F238E27FC236}">
                  <a16:creationId xmlns:a16="http://schemas.microsoft.com/office/drawing/2014/main" id="{E5A2A73A-F730-0E42-AEB0-95A31A385A83}"/>
                </a:ext>
              </a:extLst>
            </p:cNvPr>
            <p:cNvSpPr txBox="1"/>
            <p:nvPr/>
          </p:nvSpPr>
          <p:spPr>
            <a:xfrm>
              <a:off x="8893909" y="3314644"/>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NATION STATES (COUNTRIES)</a:t>
              </a:r>
            </a:p>
          </p:txBody>
        </p:sp>
        <p:sp>
          <p:nvSpPr>
            <p:cNvPr id="39" name="Rectangle 38">
              <a:extLst>
                <a:ext uri="{FF2B5EF4-FFF2-40B4-BE49-F238E27FC236}">
                  <a16:creationId xmlns:a16="http://schemas.microsoft.com/office/drawing/2014/main" id="{EF755372-AA2A-EE4E-82F6-92E36F54D430}"/>
                </a:ext>
              </a:extLst>
            </p:cNvPr>
            <p:cNvSpPr/>
            <p:nvPr/>
          </p:nvSpPr>
          <p:spPr>
            <a:xfrm>
              <a:off x="8453688" y="3361956"/>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18426C9C-0DA9-0441-979A-4853196606DB}"/>
                </a:ext>
              </a:extLst>
            </p:cNvPr>
            <p:cNvSpPr txBox="1"/>
            <p:nvPr/>
          </p:nvSpPr>
          <p:spPr>
            <a:xfrm>
              <a:off x="8876324" y="2823251"/>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REALLY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COMPLICATED</a:t>
              </a:r>
            </a:p>
          </p:txBody>
        </p:sp>
        <p:sp>
          <p:nvSpPr>
            <p:cNvPr id="46" name="Rectangle 45">
              <a:extLst>
                <a:ext uri="{FF2B5EF4-FFF2-40B4-BE49-F238E27FC236}">
                  <a16:creationId xmlns:a16="http://schemas.microsoft.com/office/drawing/2014/main" id="{24005D62-7D4D-9C40-84E9-382F4D7D4DD7}"/>
                </a:ext>
              </a:extLst>
            </p:cNvPr>
            <p:cNvSpPr/>
            <p:nvPr/>
          </p:nvSpPr>
          <p:spPr>
            <a:xfrm>
              <a:off x="8458101" y="3866048"/>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B51FE4F1-4D18-BD4C-8F52-D511B4DB6358}"/>
                </a:ext>
              </a:extLst>
            </p:cNvPr>
            <p:cNvSpPr/>
            <p:nvPr/>
          </p:nvSpPr>
          <p:spPr>
            <a:xfrm>
              <a:off x="8457377" y="4370140"/>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C1C3CA73-981B-AE4D-9F72-59ED75686606}"/>
                </a:ext>
              </a:extLst>
            </p:cNvPr>
            <p:cNvSpPr/>
            <p:nvPr/>
          </p:nvSpPr>
          <p:spPr>
            <a:xfrm>
              <a:off x="8451516" y="4874232"/>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2C48935B-37E9-1845-AD59-1303BCD2EEBC}"/>
                </a:ext>
              </a:extLst>
            </p:cNvPr>
            <p:cNvSpPr txBox="1"/>
            <p:nvPr/>
          </p:nvSpPr>
          <p:spPr>
            <a:xfrm>
              <a:off x="8888047" y="3837297"/>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UNITED NATIONS</a:t>
              </a:r>
            </a:p>
          </p:txBody>
        </p:sp>
        <p:sp>
          <p:nvSpPr>
            <p:cNvPr id="50" name="TextBox 49">
              <a:extLst>
                <a:ext uri="{FF2B5EF4-FFF2-40B4-BE49-F238E27FC236}">
                  <a16:creationId xmlns:a16="http://schemas.microsoft.com/office/drawing/2014/main" id="{975D6000-0FD0-B445-9873-F683DE0BDB32}"/>
                </a:ext>
              </a:extLst>
            </p:cNvPr>
            <p:cNvSpPr txBox="1"/>
            <p:nvPr/>
          </p:nvSpPr>
          <p:spPr>
            <a:xfrm>
              <a:off x="8847016" y="4358975"/>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STANDARDS BODIES (e.g., IETF)</a:t>
              </a:r>
            </a:p>
          </p:txBody>
        </p:sp>
        <p:sp>
          <p:nvSpPr>
            <p:cNvPr id="51" name="TextBox 50">
              <a:extLst>
                <a:ext uri="{FF2B5EF4-FFF2-40B4-BE49-F238E27FC236}">
                  <a16:creationId xmlns:a16="http://schemas.microsoft.com/office/drawing/2014/main" id="{AC5D85E2-9063-B547-A5F2-03931D0D227D}"/>
                </a:ext>
              </a:extLst>
            </p:cNvPr>
            <p:cNvSpPr txBox="1"/>
            <p:nvPr/>
          </p:nvSpPr>
          <p:spPr>
            <a:xfrm>
              <a:off x="8858739" y="4863067"/>
              <a:ext cx="309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INTERNET EQUIPMENT MANUFACTURES</a:t>
              </a:r>
            </a:p>
          </p:txBody>
        </p:sp>
        <p:sp>
          <p:nvSpPr>
            <p:cNvPr id="52" name="Rectangle 51">
              <a:extLst>
                <a:ext uri="{FF2B5EF4-FFF2-40B4-BE49-F238E27FC236}">
                  <a16:creationId xmlns:a16="http://schemas.microsoft.com/office/drawing/2014/main" id="{ED1633D7-B82D-EC47-A630-02D83B6A851C}"/>
                </a:ext>
              </a:extLst>
            </p:cNvPr>
            <p:cNvSpPr/>
            <p:nvPr/>
          </p:nvSpPr>
          <p:spPr>
            <a:xfrm>
              <a:off x="8458101" y="5589340"/>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E10ED773-88D3-0141-A7AE-6B64220FF837}"/>
                </a:ext>
              </a:extLst>
            </p:cNvPr>
            <p:cNvSpPr txBox="1"/>
            <p:nvPr/>
          </p:nvSpPr>
          <p:spPr>
            <a:xfrm>
              <a:off x="8817709" y="5560589"/>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SKYNET INC.</a:t>
              </a:r>
            </a:p>
          </p:txBody>
        </p:sp>
        <p:sp>
          <p:nvSpPr>
            <p:cNvPr id="54" name="Rectangle 53">
              <a:extLst>
                <a:ext uri="{FF2B5EF4-FFF2-40B4-BE49-F238E27FC236}">
                  <a16:creationId xmlns:a16="http://schemas.microsoft.com/office/drawing/2014/main" id="{216C7828-151F-8C47-9AFC-634AC599266D}"/>
                </a:ext>
              </a:extLst>
            </p:cNvPr>
            <p:cNvSpPr/>
            <p:nvPr/>
          </p:nvSpPr>
          <p:spPr>
            <a:xfrm>
              <a:off x="8454413" y="6075848"/>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A952B6AD-138D-884B-99A7-9EE15DC5010D}"/>
                </a:ext>
              </a:extLst>
            </p:cNvPr>
            <p:cNvSpPr txBox="1"/>
            <p:nvPr/>
          </p:nvSpPr>
          <p:spPr>
            <a:xfrm>
              <a:off x="8829432" y="6047097"/>
              <a:ext cx="32160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NON-PROFIT ORGANIZATION(S)</a:t>
              </a:r>
            </a:p>
          </p:txBody>
        </p:sp>
      </p:grpSp>
      <p:sp>
        <p:nvSpPr>
          <p:cNvPr id="59" name="Rectangle 4">
            <a:extLst>
              <a:ext uri="{FF2B5EF4-FFF2-40B4-BE49-F238E27FC236}">
                <a16:creationId xmlns:a16="http://schemas.microsoft.com/office/drawing/2014/main" id="{9B852DEF-5D82-9D40-9476-FAF7AB6D5E16}"/>
              </a:ext>
            </a:extLst>
          </p:cNvPr>
          <p:cNvSpPr txBox="1">
            <a:spLocks noChangeArrowheads="1"/>
          </p:cNvSpPr>
          <p:nvPr/>
        </p:nvSpPr>
        <p:spPr>
          <a:xfrm>
            <a:off x="715107" y="-1589942"/>
            <a:ext cx="9465801" cy="602274"/>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2888" marR="0" lvl="0" indent="-227013" algn="l" defTabSz="914400" rtl="0" eaLnBrk="1" fontAlgn="auto" latinLnBrk="0" hangingPunct="1">
              <a:lnSpc>
                <a:spcPct val="90000"/>
              </a:lnSpc>
              <a:spcBef>
                <a:spcPts val="8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 great question, but ...</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268" name="Group 11267">
            <a:extLst>
              <a:ext uri="{FF2B5EF4-FFF2-40B4-BE49-F238E27FC236}">
                <a16:creationId xmlns:a16="http://schemas.microsoft.com/office/drawing/2014/main" id="{98AFE7AF-A0FF-B340-B89E-A12FFA012393}"/>
              </a:ext>
            </a:extLst>
          </p:cNvPr>
          <p:cNvGrpSpPr/>
          <p:nvPr/>
        </p:nvGrpSpPr>
        <p:grpSpPr>
          <a:xfrm>
            <a:off x="583809" y="1222420"/>
            <a:ext cx="8011023" cy="1463220"/>
            <a:chOff x="583809" y="1222420"/>
            <a:chExt cx="8011023" cy="1463220"/>
          </a:xfrm>
        </p:grpSpPr>
        <p:pic>
          <p:nvPicPr>
            <p:cNvPr id="72" name="Picture 71" descr="Icon&#10;&#10;Description automatically generated">
              <a:extLst>
                <a:ext uri="{FF2B5EF4-FFF2-40B4-BE49-F238E27FC236}">
                  <a16:creationId xmlns:a16="http://schemas.microsoft.com/office/drawing/2014/main" id="{D61CE92A-FAB7-6342-9A71-B93996784035}"/>
                </a:ext>
              </a:extLst>
            </p:cNvPr>
            <p:cNvPicPr>
              <a:picLocks noChangeAspect="1"/>
            </p:cNvPicPr>
            <p:nvPr/>
          </p:nvPicPr>
          <p:blipFill>
            <a:blip r:embed="rId3"/>
            <a:stretch>
              <a:fillRect/>
            </a:stretch>
          </p:blipFill>
          <p:spPr>
            <a:xfrm>
              <a:off x="8093239" y="1838370"/>
              <a:ext cx="500859" cy="403470"/>
            </a:xfrm>
            <a:prstGeom prst="rect">
              <a:avLst/>
            </a:prstGeom>
          </p:spPr>
        </p:pic>
        <p:sp>
          <p:nvSpPr>
            <p:cNvPr id="35" name="Rectangle 4">
              <a:extLst>
                <a:ext uri="{FF2B5EF4-FFF2-40B4-BE49-F238E27FC236}">
                  <a16:creationId xmlns:a16="http://schemas.microsoft.com/office/drawing/2014/main" id="{3E42D579-4367-CA4A-BBB5-A615DA1384F5}"/>
                </a:ext>
              </a:extLst>
            </p:cNvPr>
            <p:cNvSpPr txBox="1">
              <a:spLocks noChangeArrowheads="1"/>
            </p:cNvSpPr>
            <p:nvPr/>
          </p:nvSpPr>
          <p:spPr>
            <a:xfrm>
              <a:off x="583809" y="1222420"/>
              <a:ext cx="6267158" cy="602274"/>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2888" marR="0" lvl="0" indent="-227013" algn="l" defTabSz="914400" rtl="0" eaLnBrk="1" fontAlgn="auto" latinLnBrk="0" hangingPunct="1">
                <a:lnSpc>
                  <a:spcPct val="90000"/>
                </a:lnSpc>
                <a:spcBef>
                  <a:spcPts val="8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 great question, but ...</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3" name="Picture 72" descr="Icon&#10;&#10;Description automatically generated">
              <a:extLst>
                <a:ext uri="{FF2B5EF4-FFF2-40B4-BE49-F238E27FC236}">
                  <a16:creationId xmlns:a16="http://schemas.microsoft.com/office/drawing/2014/main" id="{9D1CC8BA-1BC6-8E4E-9E58-EE6BDDA4043E}"/>
                </a:ext>
              </a:extLst>
            </p:cNvPr>
            <p:cNvPicPr>
              <a:picLocks noChangeAspect="1"/>
            </p:cNvPicPr>
            <p:nvPr/>
          </p:nvPicPr>
          <p:blipFill>
            <a:blip r:embed="rId3"/>
            <a:stretch>
              <a:fillRect/>
            </a:stretch>
          </p:blipFill>
          <p:spPr>
            <a:xfrm>
              <a:off x="8093973" y="2282170"/>
              <a:ext cx="500859" cy="403470"/>
            </a:xfrm>
            <a:prstGeom prst="rect">
              <a:avLst/>
            </a:prstGeom>
          </p:spPr>
        </p:pic>
      </p:grpSp>
      <p:sp>
        <p:nvSpPr>
          <p:cNvPr id="57" name="Slide Number Placeholder 2">
            <a:extLst>
              <a:ext uri="{FF2B5EF4-FFF2-40B4-BE49-F238E27FC236}">
                <a16:creationId xmlns:a16="http://schemas.microsoft.com/office/drawing/2014/main" id="{BDFC5EDC-2C73-4547-957E-5C941B784489}"/>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 name="Right Arrow 2">
            <a:extLst>
              <a:ext uri="{FF2B5EF4-FFF2-40B4-BE49-F238E27FC236}">
                <a16:creationId xmlns:a16="http://schemas.microsoft.com/office/drawing/2014/main" id="{F1C64DAA-5691-694E-9ABD-D3CD658EA0BF}"/>
              </a:ext>
            </a:extLst>
          </p:cNvPr>
          <p:cNvSpPr/>
          <p:nvPr/>
        </p:nvSpPr>
        <p:spPr>
          <a:xfrm>
            <a:off x="106018" y="2491409"/>
            <a:ext cx="978408" cy="484632"/>
          </a:xfrm>
          <a:prstGeom prst="rightArrow">
            <a:avLst/>
          </a:prstGeom>
          <a:solidFill>
            <a:srgbClr val="960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ight Arrow 44">
            <a:extLst>
              <a:ext uri="{FF2B5EF4-FFF2-40B4-BE49-F238E27FC236}">
                <a16:creationId xmlns:a16="http://schemas.microsoft.com/office/drawing/2014/main" id="{AD435855-4A44-2D44-BC59-0BD53F6C0707}"/>
              </a:ext>
            </a:extLst>
          </p:cNvPr>
          <p:cNvSpPr/>
          <p:nvPr/>
        </p:nvSpPr>
        <p:spPr>
          <a:xfrm>
            <a:off x="125896" y="3226904"/>
            <a:ext cx="978408" cy="484632"/>
          </a:xfrm>
          <a:prstGeom prst="rightArrow">
            <a:avLst/>
          </a:prstGeom>
          <a:solidFill>
            <a:srgbClr val="960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ight Arrow 55">
            <a:extLst>
              <a:ext uri="{FF2B5EF4-FFF2-40B4-BE49-F238E27FC236}">
                <a16:creationId xmlns:a16="http://schemas.microsoft.com/office/drawing/2014/main" id="{67C79BF2-590C-7C42-927F-5C7FD7127C67}"/>
              </a:ext>
            </a:extLst>
          </p:cNvPr>
          <p:cNvSpPr/>
          <p:nvPr/>
        </p:nvSpPr>
        <p:spPr>
          <a:xfrm>
            <a:off x="145774" y="3631096"/>
            <a:ext cx="978408" cy="484632"/>
          </a:xfrm>
          <a:prstGeom prst="rightArrow">
            <a:avLst/>
          </a:prstGeom>
          <a:solidFill>
            <a:srgbClr val="960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2AEC8B8C-D4DC-574D-90D8-970400D654B7}"/>
              </a:ext>
            </a:extLst>
          </p:cNvPr>
          <p:cNvGrpSpPr/>
          <p:nvPr/>
        </p:nvGrpSpPr>
        <p:grpSpPr>
          <a:xfrm>
            <a:off x="8101683" y="2805477"/>
            <a:ext cx="501470" cy="902434"/>
            <a:chOff x="8101683" y="2805477"/>
            <a:chExt cx="501470" cy="902434"/>
          </a:xfrm>
        </p:grpSpPr>
        <p:pic>
          <p:nvPicPr>
            <p:cNvPr id="65" name="Picture 64" descr="Icon&#10;&#10;Description automatically generated">
              <a:extLst>
                <a:ext uri="{FF2B5EF4-FFF2-40B4-BE49-F238E27FC236}">
                  <a16:creationId xmlns:a16="http://schemas.microsoft.com/office/drawing/2014/main" id="{61CADB8B-E3FC-874E-BB6F-A986D5133E49}"/>
                </a:ext>
              </a:extLst>
            </p:cNvPr>
            <p:cNvPicPr>
              <a:picLocks noChangeAspect="1"/>
            </p:cNvPicPr>
            <p:nvPr/>
          </p:nvPicPr>
          <p:blipFill>
            <a:blip r:embed="rId3"/>
            <a:stretch>
              <a:fillRect/>
            </a:stretch>
          </p:blipFill>
          <p:spPr>
            <a:xfrm>
              <a:off x="8102294" y="2805477"/>
              <a:ext cx="500859" cy="403470"/>
            </a:xfrm>
            <a:prstGeom prst="rect">
              <a:avLst/>
            </a:prstGeom>
          </p:spPr>
        </p:pic>
        <p:pic>
          <p:nvPicPr>
            <p:cNvPr id="66" name="Picture 65" descr="Icon&#10;&#10;Description automatically generated">
              <a:extLst>
                <a:ext uri="{FF2B5EF4-FFF2-40B4-BE49-F238E27FC236}">
                  <a16:creationId xmlns:a16="http://schemas.microsoft.com/office/drawing/2014/main" id="{55E3C74F-AF1D-D142-A161-D9D54B56EDFA}"/>
                </a:ext>
              </a:extLst>
            </p:cNvPr>
            <p:cNvPicPr>
              <a:picLocks noChangeAspect="1"/>
            </p:cNvPicPr>
            <p:nvPr/>
          </p:nvPicPr>
          <p:blipFill>
            <a:blip r:embed="rId3"/>
            <a:stretch>
              <a:fillRect/>
            </a:stretch>
          </p:blipFill>
          <p:spPr>
            <a:xfrm>
              <a:off x="8101683" y="3304441"/>
              <a:ext cx="500859" cy="403470"/>
            </a:xfrm>
            <a:prstGeom prst="rect">
              <a:avLst/>
            </a:prstGeom>
          </p:spPr>
        </p:pic>
      </p:grpSp>
      <p:pic>
        <p:nvPicPr>
          <p:cNvPr id="67" name="Picture 66" descr="Icon&#10;&#10;Description automatically generated">
            <a:extLst>
              <a:ext uri="{FF2B5EF4-FFF2-40B4-BE49-F238E27FC236}">
                <a16:creationId xmlns:a16="http://schemas.microsoft.com/office/drawing/2014/main" id="{FF297621-8E37-A544-AB60-79E5F6CA849F}"/>
              </a:ext>
            </a:extLst>
          </p:cNvPr>
          <p:cNvPicPr>
            <a:picLocks noChangeAspect="1"/>
          </p:cNvPicPr>
          <p:nvPr/>
        </p:nvPicPr>
        <p:blipFill>
          <a:blip r:embed="rId3"/>
          <a:stretch>
            <a:fillRect/>
          </a:stretch>
        </p:blipFill>
        <p:spPr>
          <a:xfrm>
            <a:off x="8101073" y="3813680"/>
            <a:ext cx="500859" cy="403470"/>
          </a:xfrm>
          <a:prstGeom prst="rect">
            <a:avLst/>
          </a:prstGeom>
        </p:spPr>
      </p:pic>
      <p:grpSp>
        <p:nvGrpSpPr>
          <p:cNvPr id="5" name="Group 4">
            <a:extLst>
              <a:ext uri="{FF2B5EF4-FFF2-40B4-BE49-F238E27FC236}">
                <a16:creationId xmlns:a16="http://schemas.microsoft.com/office/drawing/2014/main" id="{7BCAACF9-63F0-114A-8D45-DF10F4894213}"/>
              </a:ext>
            </a:extLst>
          </p:cNvPr>
          <p:cNvGrpSpPr/>
          <p:nvPr/>
        </p:nvGrpSpPr>
        <p:grpSpPr>
          <a:xfrm>
            <a:off x="8095326" y="830166"/>
            <a:ext cx="510267" cy="5094500"/>
            <a:chOff x="8095326" y="830166"/>
            <a:chExt cx="510267" cy="5094500"/>
          </a:xfrm>
        </p:grpSpPr>
        <p:pic>
          <p:nvPicPr>
            <p:cNvPr id="62" name="Picture 61" descr="Icon&#10;&#10;Description automatically generated">
              <a:extLst>
                <a:ext uri="{FF2B5EF4-FFF2-40B4-BE49-F238E27FC236}">
                  <a16:creationId xmlns:a16="http://schemas.microsoft.com/office/drawing/2014/main" id="{4FD4202D-2A48-9D4C-B4AC-FA3244CBE94C}"/>
                </a:ext>
              </a:extLst>
            </p:cNvPr>
            <p:cNvPicPr>
              <a:picLocks noChangeAspect="1"/>
            </p:cNvPicPr>
            <p:nvPr/>
          </p:nvPicPr>
          <p:blipFill>
            <a:blip r:embed="rId3"/>
            <a:stretch>
              <a:fillRect/>
            </a:stretch>
          </p:blipFill>
          <p:spPr>
            <a:xfrm>
              <a:off x="8104734" y="830166"/>
              <a:ext cx="500859" cy="403470"/>
            </a:xfrm>
            <a:prstGeom prst="rect">
              <a:avLst/>
            </a:prstGeom>
          </p:spPr>
        </p:pic>
        <p:pic>
          <p:nvPicPr>
            <p:cNvPr id="64" name="Picture 63" descr="Icon&#10;&#10;Description automatically generated">
              <a:extLst>
                <a:ext uri="{FF2B5EF4-FFF2-40B4-BE49-F238E27FC236}">
                  <a16:creationId xmlns:a16="http://schemas.microsoft.com/office/drawing/2014/main" id="{7363FDAA-27E6-BA4F-95C3-362AC82EABC1}"/>
                </a:ext>
              </a:extLst>
            </p:cNvPr>
            <p:cNvPicPr>
              <a:picLocks noChangeAspect="1"/>
            </p:cNvPicPr>
            <p:nvPr/>
          </p:nvPicPr>
          <p:blipFill>
            <a:blip r:embed="rId3"/>
            <a:stretch>
              <a:fillRect/>
            </a:stretch>
          </p:blipFill>
          <p:spPr>
            <a:xfrm>
              <a:off x="8104124" y="1339405"/>
              <a:ext cx="500859" cy="403470"/>
            </a:xfrm>
            <a:prstGeom prst="rect">
              <a:avLst/>
            </a:prstGeom>
          </p:spPr>
        </p:pic>
        <p:pic>
          <p:nvPicPr>
            <p:cNvPr id="68" name="Picture 67" descr="Icon&#10;&#10;Description automatically generated">
              <a:extLst>
                <a:ext uri="{FF2B5EF4-FFF2-40B4-BE49-F238E27FC236}">
                  <a16:creationId xmlns:a16="http://schemas.microsoft.com/office/drawing/2014/main" id="{0CCADEF0-E428-B94F-863E-F203FF7F3057}"/>
                </a:ext>
              </a:extLst>
            </p:cNvPr>
            <p:cNvPicPr>
              <a:picLocks noChangeAspect="1"/>
            </p:cNvPicPr>
            <p:nvPr/>
          </p:nvPicPr>
          <p:blipFill>
            <a:blip r:embed="rId3"/>
            <a:stretch>
              <a:fillRect/>
            </a:stretch>
          </p:blipFill>
          <p:spPr>
            <a:xfrm>
              <a:off x="8095326" y="4322920"/>
              <a:ext cx="500859" cy="403470"/>
            </a:xfrm>
            <a:prstGeom prst="rect">
              <a:avLst/>
            </a:prstGeom>
          </p:spPr>
        </p:pic>
        <p:pic>
          <p:nvPicPr>
            <p:cNvPr id="69" name="Picture 68" descr="Icon&#10;&#10;Description automatically generated">
              <a:extLst>
                <a:ext uri="{FF2B5EF4-FFF2-40B4-BE49-F238E27FC236}">
                  <a16:creationId xmlns:a16="http://schemas.microsoft.com/office/drawing/2014/main" id="{F2977B1D-1030-C942-8BB1-3321F0C5ECFE}"/>
                </a:ext>
              </a:extLst>
            </p:cNvPr>
            <p:cNvPicPr>
              <a:picLocks noChangeAspect="1"/>
            </p:cNvPicPr>
            <p:nvPr/>
          </p:nvPicPr>
          <p:blipFill>
            <a:blip r:embed="rId3"/>
            <a:stretch>
              <a:fillRect/>
            </a:stretch>
          </p:blipFill>
          <p:spPr>
            <a:xfrm>
              <a:off x="8099243" y="5521196"/>
              <a:ext cx="500859" cy="403470"/>
            </a:xfrm>
            <a:prstGeom prst="rect">
              <a:avLst/>
            </a:prstGeom>
          </p:spPr>
        </p:pic>
      </p:grpSp>
    </p:spTree>
    <p:extLst>
      <p:ext uri="{BB962C8B-B14F-4D97-AF65-F5344CB8AC3E}">
        <p14:creationId xmlns:p14="http://schemas.microsoft.com/office/powerpoint/2010/main" val="240366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dissolve">
                                      <p:cBhvr>
                                        <p:cTn id="18" dur="500"/>
                                        <p:tgtEl>
                                          <p:spTgt spid="45"/>
                                        </p:tgtEl>
                                      </p:cBhvr>
                                    </p:animEffect>
                                  </p:childTnLst>
                                </p:cTn>
                              </p:par>
                              <p:par>
                                <p:cTn id="19" presetID="9" presetClass="entr" presetSubtype="0"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dissolve">
                                      <p:cBhvr>
                                        <p:cTn id="21" dur="500"/>
                                        <p:tgtEl>
                                          <p:spTgt spid="6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45"/>
                                        </p:tgtEl>
                                      </p:cBhvr>
                                    </p:animEffect>
                                    <p:set>
                                      <p:cBhvr>
                                        <p:cTn id="26" dur="1" fill="hold">
                                          <p:stCondLst>
                                            <p:cond delay="499"/>
                                          </p:stCondLst>
                                        </p:cTn>
                                        <p:tgtEl>
                                          <p:spTgt spid="45"/>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dissolve">
                                      <p:cBhvr>
                                        <p:cTn id="29" dur="500"/>
                                        <p:tgtEl>
                                          <p:spTgt spid="56"/>
                                        </p:tgtEl>
                                      </p:cBhvr>
                                    </p:animEffect>
                                  </p:childTnLst>
                                </p:cTn>
                              </p:par>
                              <p:par>
                                <p:cTn id="30" presetID="9"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5" grpId="0" animBg="1"/>
      <p:bldP spid="45" grpId="1" animBg="1"/>
      <p:bldP spid="5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
            <a:extLst>
              <a:ext uri="{FF2B5EF4-FFF2-40B4-BE49-F238E27FC236}">
                <a16:creationId xmlns:a16="http://schemas.microsoft.com/office/drawing/2014/main" id="{3CF8DE09-6EC9-6E4A-B727-6598910E9EB6}"/>
              </a:ext>
            </a:extLst>
          </p:cNvPr>
          <p:cNvSpPr txBox="1">
            <a:spLocks noChangeArrowheads="1"/>
          </p:cNvSpPr>
          <p:nvPr/>
        </p:nvSpPr>
        <p:spPr>
          <a:xfrm>
            <a:off x="583418" y="1219402"/>
            <a:ext cx="6650894" cy="3788692"/>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2888" marR="0" lvl="0" indent="-227013" algn="l" defTabSz="914400" rtl="0" eaLnBrk="1" fontAlgn="auto" latinLnBrk="0" hangingPunct="1">
              <a:lnSpc>
                <a:spcPct val="90000"/>
              </a:lnSpc>
              <a:spcBef>
                <a:spcPts val="800"/>
              </a:spcBef>
              <a:spcAft>
                <a:spcPts val="0"/>
              </a:spcAft>
              <a:buClr>
                <a:srgbClr val="0000A3"/>
              </a:buClr>
              <a:buSzTx/>
              <a:buFont typeface="Wingdings" pitchFamily="2" charset="2"/>
              <a:buChar char="§"/>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analogies to other infrastructure: roads, railroads, water systems</a:t>
            </a:r>
          </a:p>
          <a:p>
            <a:pPr marL="628650" marR="0" lvl="1" indent="-165100"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regional, state, national, international governance </a:t>
            </a:r>
          </a:p>
          <a:p>
            <a:pPr marL="628650" marR="0" lvl="1" indent="-165100"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standards</a:t>
            </a:r>
          </a:p>
          <a:p>
            <a:pPr marL="628650" marR="0" lvl="1" indent="-165100"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role of industry, user groups, non-profits</a:t>
            </a:r>
          </a:p>
        </p:txBody>
      </p:sp>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088509" cy="894622"/>
          </a:xfrm>
        </p:spPr>
        <p:txBody>
          <a:bodyPr>
            <a:noAutofit/>
          </a:bodyPr>
          <a:lstStyle/>
          <a:p>
            <a:r>
              <a:rPr lang="en-US" dirty="0">
                <a:latin typeface="+mj-lt"/>
                <a:cs typeface="Calibri" panose="020F0502020204030204" pitchFamily="34" charset="0"/>
              </a:rPr>
              <a:t>“Who controls the Internet?”</a:t>
            </a:r>
            <a:endParaRPr lang="en-US" dirty="0">
              <a:latin typeface="+mj-lt"/>
            </a:endParaRPr>
          </a:p>
        </p:txBody>
      </p:sp>
      <p:grpSp>
        <p:nvGrpSpPr>
          <p:cNvPr id="15" name="Group 14">
            <a:extLst>
              <a:ext uri="{FF2B5EF4-FFF2-40B4-BE49-F238E27FC236}">
                <a16:creationId xmlns:a16="http://schemas.microsoft.com/office/drawing/2014/main" id="{38451A89-9A47-D046-A0D6-7B92A60F9106}"/>
              </a:ext>
            </a:extLst>
          </p:cNvPr>
          <p:cNvGrpSpPr/>
          <p:nvPr/>
        </p:nvGrpSpPr>
        <p:grpSpPr>
          <a:xfrm>
            <a:off x="7877910" y="685797"/>
            <a:ext cx="3886199" cy="5451233"/>
            <a:chOff x="8229602" y="1107828"/>
            <a:chExt cx="3886199" cy="5451233"/>
          </a:xfrm>
        </p:grpSpPr>
        <p:sp>
          <p:nvSpPr>
            <p:cNvPr id="7" name="Rectangle 6">
              <a:extLst>
                <a:ext uri="{FF2B5EF4-FFF2-40B4-BE49-F238E27FC236}">
                  <a16:creationId xmlns:a16="http://schemas.microsoft.com/office/drawing/2014/main" id="{3876AE3D-9CB6-7140-AF54-43BED79EFAEA}"/>
                </a:ext>
              </a:extLst>
            </p:cNvPr>
            <p:cNvSpPr/>
            <p:nvPr/>
          </p:nvSpPr>
          <p:spPr>
            <a:xfrm>
              <a:off x="8229602" y="1107828"/>
              <a:ext cx="3886199" cy="545123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F1E6C7C-417D-D544-BBFB-E87E3BF1FD8B}"/>
                </a:ext>
              </a:extLst>
            </p:cNvPr>
            <p:cNvSpPr/>
            <p:nvPr/>
          </p:nvSpPr>
          <p:spPr>
            <a:xfrm>
              <a:off x="8458201" y="1389184"/>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D6BEB56-8676-D047-8866-AD7887CCC692}"/>
                </a:ext>
              </a:extLst>
            </p:cNvPr>
            <p:cNvSpPr/>
            <p:nvPr/>
          </p:nvSpPr>
          <p:spPr>
            <a:xfrm>
              <a:off x="8464574" y="1898630"/>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3FD9CAD-1C01-474B-B4AF-ECF46970D34F}"/>
                </a:ext>
              </a:extLst>
            </p:cNvPr>
            <p:cNvSpPr/>
            <p:nvPr/>
          </p:nvSpPr>
          <p:spPr>
            <a:xfrm>
              <a:off x="8451612" y="2397375"/>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B9295801-7CA3-0243-82DA-33B1A1D7C659}"/>
                </a:ext>
              </a:extLst>
            </p:cNvPr>
            <p:cNvSpPr/>
            <p:nvPr/>
          </p:nvSpPr>
          <p:spPr>
            <a:xfrm>
              <a:off x="8460460" y="2850255"/>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CA8EECA-DA64-C44B-B875-C193D96EF39D}"/>
                </a:ext>
              </a:extLst>
            </p:cNvPr>
            <p:cNvSpPr txBox="1"/>
            <p:nvPr/>
          </p:nvSpPr>
          <p:spPr>
            <a:xfrm>
              <a:off x="8861670" y="2354330"/>
              <a:ext cx="2374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IT’S COMPLICATED</a:t>
              </a:r>
            </a:p>
          </p:txBody>
        </p:sp>
        <p:sp>
          <p:nvSpPr>
            <p:cNvPr id="40" name="TextBox 39">
              <a:extLst>
                <a:ext uri="{FF2B5EF4-FFF2-40B4-BE49-F238E27FC236}">
                  <a16:creationId xmlns:a16="http://schemas.microsoft.com/office/drawing/2014/main" id="{57FFEA9C-8D75-484D-A750-29EDD660C864}"/>
                </a:ext>
              </a:extLst>
            </p:cNvPr>
            <p:cNvSpPr txBox="1"/>
            <p:nvPr/>
          </p:nvSpPr>
          <p:spPr>
            <a:xfrm>
              <a:off x="8798170" y="1349075"/>
              <a:ext cx="2374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INTERNET USERS</a:t>
              </a:r>
            </a:p>
          </p:txBody>
        </p:sp>
        <p:sp>
          <p:nvSpPr>
            <p:cNvPr id="41" name="TextBox 40">
              <a:extLst>
                <a:ext uri="{FF2B5EF4-FFF2-40B4-BE49-F238E27FC236}">
                  <a16:creationId xmlns:a16="http://schemas.microsoft.com/office/drawing/2014/main" id="{A28759A1-BD5C-7F4B-BDF9-FD5966C45D92}"/>
                </a:ext>
              </a:extLst>
            </p:cNvPr>
            <p:cNvSpPr txBox="1"/>
            <p:nvPr/>
          </p:nvSpPr>
          <p:spPr>
            <a:xfrm>
              <a:off x="8810870" y="1874660"/>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INTERNET SERVICE PROVIDERS</a:t>
              </a:r>
            </a:p>
          </p:txBody>
        </p:sp>
        <p:sp>
          <p:nvSpPr>
            <p:cNvPr id="42" name="TextBox 41">
              <a:extLst>
                <a:ext uri="{FF2B5EF4-FFF2-40B4-BE49-F238E27FC236}">
                  <a16:creationId xmlns:a16="http://schemas.microsoft.com/office/drawing/2014/main" id="{E5A2A73A-F730-0E42-AEB0-95A31A385A83}"/>
                </a:ext>
              </a:extLst>
            </p:cNvPr>
            <p:cNvSpPr txBox="1"/>
            <p:nvPr/>
          </p:nvSpPr>
          <p:spPr>
            <a:xfrm>
              <a:off x="8893909" y="3314644"/>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NATION STATES (COUNTRIES)</a:t>
              </a:r>
            </a:p>
          </p:txBody>
        </p:sp>
        <p:sp>
          <p:nvSpPr>
            <p:cNvPr id="39" name="Rectangle 38">
              <a:extLst>
                <a:ext uri="{FF2B5EF4-FFF2-40B4-BE49-F238E27FC236}">
                  <a16:creationId xmlns:a16="http://schemas.microsoft.com/office/drawing/2014/main" id="{EF755372-AA2A-EE4E-82F6-92E36F54D430}"/>
                </a:ext>
              </a:extLst>
            </p:cNvPr>
            <p:cNvSpPr/>
            <p:nvPr/>
          </p:nvSpPr>
          <p:spPr>
            <a:xfrm>
              <a:off x="8453688" y="3361956"/>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18426C9C-0DA9-0441-979A-4853196606DB}"/>
                </a:ext>
              </a:extLst>
            </p:cNvPr>
            <p:cNvSpPr txBox="1"/>
            <p:nvPr/>
          </p:nvSpPr>
          <p:spPr>
            <a:xfrm>
              <a:off x="8876324" y="2823251"/>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REALLY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COMPLICATED</a:t>
              </a:r>
            </a:p>
          </p:txBody>
        </p:sp>
        <p:sp>
          <p:nvSpPr>
            <p:cNvPr id="46" name="Rectangle 45">
              <a:extLst>
                <a:ext uri="{FF2B5EF4-FFF2-40B4-BE49-F238E27FC236}">
                  <a16:creationId xmlns:a16="http://schemas.microsoft.com/office/drawing/2014/main" id="{24005D62-7D4D-9C40-84E9-382F4D7D4DD7}"/>
                </a:ext>
              </a:extLst>
            </p:cNvPr>
            <p:cNvSpPr/>
            <p:nvPr/>
          </p:nvSpPr>
          <p:spPr>
            <a:xfrm>
              <a:off x="8458101" y="3866048"/>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B51FE4F1-4D18-BD4C-8F52-D511B4DB6358}"/>
                </a:ext>
              </a:extLst>
            </p:cNvPr>
            <p:cNvSpPr/>
            <p:nvPr/>
          </p:nvSpPr>
          <p:spPr>
            <a:xfrm>
              <a:off x="8457377" y="4370140"/>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C1C3CA73-981B-AE4D-9F72-59ED75686606}"/>
                </a:ext>
              </a:extLst>
            </p:cNvPr>
            <p:cNvSpPr/>
            <p:nvPr/>
          </p:nvSpPr>
          <p:spPr>
            <a:xfrm>
              <a:off x="8451516" y="4874232"/>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2C48935B-37E9-1845-AD59-1303BCD2EEBC}"/>
                </a:ext>
              </a:extLst>
            </p:cNvPr>
            <p:cNvSpPr txBox="1"/>
            <p:nvPr/>
          </p:nvSpPr>
          <p:spPr>
            <a:xfrm>
              <a:off x="8888047" y="3837297"/>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UNITED NATIONS</a:t>
              </a:r>
            </a:p>
          </p:txBody>
        </p:sp>
        <p:sp>
          <p:nvSpPr>
            <p:cNvPr id="50" name="TextBox 49">
              <a:extLst>
                <a:ext uri="{FF2B5EF4-FFF2-40B4-BE49-F238E27FC236}">
                  <a16:creationId xmlns:a16="http://schemas.microsoft.com/office/drawing/2014/main" id="{975D6000-0FD0-B445-9873-F683DE0BDB32}"/>
                </a:ext>
              </a:extLst>
            </p:cNvPr>
            <p:cNvSpPr txBox="1"/>
            <p:nvPr/>
          </p:nvSpPr>
          <p:spPr>
            <a:xfrm>
              <a:off x="8847016" y="4358975"/>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STANDARDS BODIES (e.g., IETF)</a:t>
              </a:r>
            </a:p>
          </p:txBody>
        </p:sp>
        <p:sp>
          <p:nvSpPr>
            <p:cNvPr id="51" name="TextBox 50">
              <a:extLst>
                <a:ext uri="{FF2B5EF4-FFF2-40B4-BE49-F238E27FC236}">
                  <a16:creationId xmlns:a16="http://schemas.microsoft.com/office/drawing/2014/main" id="{AC5D85E2-9063-B547-A5F2-03931D0D227D}"/>
                </a:ext>
              </a:extLst>
            </p:cNvPr>
            <p:cNvSpPr txBox="1"/>
            <p:nvPr/>
          </p:nvSpPr>
          <p:spPr>
            <a:xfrm>
              <a:off x="8858739" y="4863067"/>
              <a:ext cx="309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INTERNET EQUIPMENT MANUFACTURES</a:t>
              </a:r>
            </a:p>
          </p:txBody>
        </p:sp>
        <p:sp>
          <p:nvSpPr>
            <p:cNvPr id="52" name="Rectangle 51">
              <a:extLst>
                <a:ext uri="{FF2B5EF4-FFF2-40B4-BE49-F238E27FC236}">
                  <a16:creationId xmlns:a16="http://schemas.microsoft.com/office/drawing/2014/main" id="{ED1633D7-B82D-EC47-A630-02D83B6A851C}"/>
                </a:ext>
              </a:extLst>
            </p:cNvPr>
            <p:cNvSpPr/>
            <p:nvPr/>
          </p:nvSpPr>
          <p:spPr>
            <a:xfrm>
              <a:off x="8458101" y="5589340"/>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E10ED773-88D3-0141-A7AE-6B64220FF837}"/>
                </a:ext>
              </a:extLst>
            </p:cNvPr>
            <p:cNvSpPr txBox="1"/>
            <p:nvPr/>
          </p:nvSpPr>
          <p:spPr>
            <a:xfrm>
              <a:off x="8817709" y="5560589"/>
              <a:ext cx="309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SKYNET INC.</a:t>
              </a:r>
            </a:p>
          </p:txBody>
        </p:sp>
        <p:sp>
          <p:nvSpPr>
            <p:cNvPr id="54" name="Rectangle 53">
              <a:extLst>
                <a:ext uri="{FF2B5EF4-FFF2-40B4-BE49-F238E27FC236}">
                  <a16:creationId xmlns:a16="http://schemas.microsoft.com/office/drawing/2014/main" id="{216C7828-151F-8C47-9AFC-634AC599266D}"/>
                </a:ext>
              </a:extLst>
            </p:cNvPr>
            <p:cNvSpPr/>
            <p:nvPr/>
          </p:nvSpPr>
          <p:spPr>
            <a:xfrm>
              <a:off x="8454413" y="6075848"/>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A952B6AD-138D-884B-99A7-9EE15DC5010D}"/>
                </a:ext>
              </a:extLst>
            </p:cNvPr>
            <p:cNvSpPr txBox="1"/>
            <p:nvPr/>
          </p:nvSpPr>
          <p:spPr>
            <a:xfrm>
              <a:off x="8829432" y="6047097"/>
              <a:ext cx="32160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NON-PROFIT ORGANIZATION(S)</a:t>
              </a:r>
            </a:p>
          </p:txBody>
        </p:sp>
      </p:grpSp>
      <p:sp>
        <p:nvSpPr>
          <p:cNvPr id="59" name="Rectangle 4">
            <a:extLst>
              <a:ext uri="{FF2B5EF4-FFF2-40B4-BE49-F238E27FC236}">
                <a16:creationId xmlns:a16="http://schemas.microsoft.com/office/drawing/2014/main" id="{9B852DEF-5D82-9D40-9476-FAF7AB6D5E16}"/>
              </a:ext>
            </a:extLst>
          </p:cNvPr>
          <p:cNvSpPr txBox="1">
            <a:spLocks noChangeArrowheads="1"/>
          </p:cNvSpPr>
          <p:nvPr/>
        </p:nvSpPr>
        <p:spPr>
          <a:xfrm>
            <a:off x="715107" y="-1589942"/>
            <a:ext cx="9465801" cy="602274"/>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2888" marR="0" lvl="0" indent="-227013" algn="l" defTabSz="914400" rtl="0" eaLnBrk="1" fontAlgn="auto" latinLnBrk="0" hangingPunct="1">
              <a:lnSpc>
                <a:spcPct val="90000"/>
              </a:lnSpc>
              <a:spcBef>
                <a:spcPts val="8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 great question, but ...</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268" name="Group 11267">
            <a:extLst>
              <a:ext uri="{FF2B5EF4-FFF2-40B4-BE49-F238E27FC236}">
                <a16:creationId xmlns:a16="http://schemas.microsoft.com/office/drawing/2014/main" id="{98AFE7AF-A0FF-B340-B89E-A12FFA012393}"/>
              </a:ext>
            </a:extLst>
          </p:cNvPr>
          <p:cNvGrpSpPr/>
          <p:nvPr/>
        </p:nvGrpSpPr>
        <p:grpSpPr>
          <a:xfrm>
            <a:off x="583809" y="1222420"/>
            <a:ext cx="8011023" cy="1463220"/>
            <a:chOff x="583809" y="1222420"/>
            <a:chExt cx="8011023" cy="1463220"/>
          </a:xfrm>
        </p:grpSpPr>
        <p:pic>
          <p:nvPicPr>
            <p:cNvPr id="72" name="Picture 71" descr="Icon&#10;&#10;Description automatically generated">
              <a:extLst>
                <a:ext uri="{FF2B5EF4-FFF2-40B4-BE49-F238E27FC236}">
                  <a16:creationId xmlns:a16="http://schemas.microsoft.com/office/drawing/2014/main" id="{D61CE92A-FAB7-6342-9A71-B93996784035}"/>
                </a:ext>
              </a:extLst>
            </p:cNvPr>
            <p:cNvPicPr>
              <a:picLocks noChangeAspect="1"/>
            </p:cNvPicPr>
            <p:nvPr/>
          </p:nvPicPr>
          <p:blipFill>
            <a:blip r:embed="rId3"/>
            <a:stretch>
              <a:fillRect/>
            </a:stretch>
          </p:blipFill>
          <p:spPr>
            <a:xfrm>
              <a:off x="8093239" y="1838370"/>
              <a:ext cx="500859" cy="403470"/>
            </a:xfrm>
            <a:prstGeom prst="rect">
              <a:avLst/>
            </a:prstGeom>
          </p:spPr>
        </p:pic>
        <p:sp>
          <p:nvSpPr>
            <p:cNvPr id="35" name="Rectangle 4">
              <a:extLst>
                <a:ext uri="{FF2B5EF4-FFF2-40B4-BE49-F238E27FC236}">
                  <a16:creationId xmlns:a16="http://schemas.microsoft.com/office/drawing/2014/main" id="{3E42D579-4367-CA4A-BBB5-A615DA1384F5}"/>
                </a:ext>
              </a:extLst>
            </p:cNvPr>
            <p:cNvSpPr txBox="1">
              <a:spLocks noChangeArrowheads="1"/>
            </p:cNvSpPr>
            <p:nvPr/>
          </p:nvSpPr>
          <p:spPr>
            <a:xfrm>
              <a:off x="583809" y="1222420"/>
              <a:ext cx="6267158" cy="602274"/>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2888" marR="0" lvl="0" indent="-227013" algn="l" defTabSz="914400" rtl="0" eaLnBrk="1" fontAlgn="auto" latinLnBrk="0" hangingPunct="1">
                <a:lnSpc>
                  <a:spcPct val="90000"/>
                </a:lnSpc>
                <a:spcBef>
                  <a:spcPts val="8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 great question, but ...</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3" name="Picture 72" descr="Icon&#10;&#10;Description automatically generated">
              <a:extLst>
                <a:ext uri="{FF2B5EF4-FFF2-40B4-BE49-F238E27FC236}">
                  <a16:creationId xmlns:a16="http://schemas.microsoft.com/office/drawing/2014/main" id="{9D1CC8BA-1BC6-8E4E-9E58-EE6BDDA4043E}"/>
                </a:ext>
              </a:extLst>
            </p:cNvPr>
            <p:cNvPicPr>
              <a:picLocks noChangeAspect="1"/>
            </p:cNvPicPr>
            <p:nvPr/>
          </p:nvPicPr>
          <p:blipFill>
            <a:blip r:embed="rId3"/>
            <a:stretch>
              <a:fillRect/>
            </a:stretch>
          </p:blipFill>
          <p:spPr>
            <a:xfrm>
              <a:off x="8093973" y="2282170"/>
              <a:ext cx="500859" cy="403470"/>
            </a:xfrm>
            <a:prstGeom prst="rect">
              <a:avLst/>
            </a:prstGeom>
          </p:spPr>
        </p:pic>
      </p:grpSp>
      <p:grpSp>
        <p:nvGrpSpPr>
          <p:cNvPr id="11269" name="Group 11268">
            <a:extLst>
              <a:ext uri="{FF2B5EF4-FFF2-40B4-BE49-F238E27FC236}">
                <a16:creationId xmlns:a16="http://schemas.microsoft.com/office/drawing/2014/main" id="{550C3AA9-9404-F042-AC45-9D56F388661A}"/>
              </a:ext>
            </a:extLst>
          </p:cNvPr>
          <p:cNvGrpSpPr/>
          <p:nvPr/>
        </p:nvGrpSpPr>
        <p:grpSpPr>
          <a:xfrm>
            <a:off x="608394" y="830166"/>
            <a:ext cx="7997199" cy="5205889"/>
            <a:chOff x="608394" y="830166"/>
            <a:chExt cx="7997199" cy="5205889"/>
          </a:xfrm>
        </p:grpSpPr>
        <p:grpSp>
          <p:nvGrpSpPr>
            <p:cNvPr id="11267" name="Group 11266">
              <a:extLst>
                <a:ext uri="{FF2B5EF4-FFF2-40B4-BE49-F238E27FC236}">
                  <a16:creationId xmlns:a16="http://schemas.microsoft.com/office/drawing/2014/main" id="{45CFD625-BC80-E64B-B681-93E7DE81A397}"/>
                </a:ext>
              </a:extLst>
            </p:cNvPr>
            <p:cNvGrpSpPr/>
            <p:nvPr/>
          </p:nvGrpSpPr>
          <p:grpSpPr>
            <a:xfrm>
              <a:off x="8095326" y="830166"/>
              <a:ext cx="510267" cy="5094500"/>
              <a:chOff x="8095326" y="830166"/>
              <a:chExt cx="510267" cy="5094500"/>
            </a:xfrm>
          </p:grpSpPr>
          <p:pic>
            <p:nvPicPr>
              <p:cNvPr id="63" name="Picture 62" descr="Icon&#10;&#10;Description automatically generated">
                <a:extLst>
                  <a:ext uri="{FF2B5EF4-FFF2-40B4-BE49-F238E27FC236}">
                    <a16:creationId xmlns:a16="http://schemas.microsoft.com/office/drawing/2014/main" id="{91DF4F9B-B81C-8147-BC78-A700EA951E81}"/>
                  </a:ext>
                </a:extLst>
              </p:cNvPr>
              <p:cNvPicPr>
                <a:picLocks noChangeAspect="1"/>
              </p:cNvPicPr>
              <p:nvPr/>
            </p:nvPicPr>
            <p:blipFill>
              <a:blip r:embed="rId3"/>
              <a:stretch>
                <a:fillRect/>
              </a:stretch>
            </p:blipFill>
            <p:spPr>
              <a:xfrm>
                <a:off x="8104734" y="830166"/>
                <a:ext cx="500859" cy="403470"/>
              </a:xfrm>
              <a:prstGeom prst="rect">
                <a:avLst/>
              </a:prstGeom>
            </p:spPr>
          </p:pic>
          <p:pic>
            <p:nvPicPr>
              <p:cNvPr id="71" name="Picture 70" descr="Icon&#10;&#10;Description automatically generated">
                <a:extLst>
                  <a:ext uri="{FF2B5EF4-FFF2-40B4-BE49-F238E27FC236}">
                    <a16:creationId xmlns:a16="http://schemas.microsoft.com/office/drawing/2014/main" id="{FC5E321F-A1B6-CB47-BF9C-8CEEC260D143}"/>
                  </a:ext>
                </a:extLst>
              </p:cNvPr>
              <p:cNvPicPr>
                <a:picLocks noChangeAspect="1"/>
              </p:cNvPicPr>
              <p:nvPr/>
            </p:nvPicPr>
            <p:blipFill>
              <a:blip r:embed="rId3"/>
              <a:stretch>
                <a:fillRect/>
              </a:stretch>
            </p:blipFill>
            <p:spPr>
              <a:xfrm>
                <a:off x="8104124" y="1339405"/>
                <a:ext cx="500859" cy="403470"/>
              </a:xfrm>
              <a:prstGeom prst="rect">
                <a:avLst/>
              </a:prstGeom>
            </p:spPr>
          </p:pic>
          <p:pic>
            <p:nvPicPr>
              <p:cNvPr id="74" name="Picture 73" descr="Icon&#10;&#10;Description automatically generated">
                <a:extLst>
                  <a:ext uri="{FF2B5EF4-FFF2-40B4-BE49-F238E27FC236}">
                    <a16:creationId xmlns:a16="http://schemas.microsoft.com/office/drawing/2014/main" id="{F82166E8-30CD-FF40-B5AE-E85BAD4342B2}"/>
                  </a:ext>
                </a:extLst>
              </p:cNvPr>
              <p:cNvPicPr>
                <a:picLocks noChangeAspect="1"/>
              </p:cNvPicPr>
              <p:nvPr/>
            </p:nvPicPr>
            <p:blipFill>
              <a:blip r:embed="rId3"/>
              <a:stretch>
                <a:fillRect/>
              </a:stretch>
            </p:blipFill>
            <p:spPr>
              <a:xfrm>
                <a:off x="8102294" y="2805477"/>
                <a:ext cx="500859" cy="403470"/>
              </a:xfrm>
              <a:prstGeom prst="rect">
                <a:avLst/>
              </a:prstGeom>
            </p:spPr>
          </p:pic>
          <p:pic>
            <p:nvPicPr>
              <p:cNvPr id="75" name="Picture 74" descr="Icon&#10;&#10;Description automatically generated">
                <a:extLst>
                  <a:ext uri="{FF2B5EF4-FFF2-40B4-BE49-F238E27FC236}">
                    <a16:creationId xmlns:a16="http://schemas.microsoft.com/office/drawing/2014/main" id="{C584CA04-E801-984A-AB1F-A7B4AA9C28BB}"/>
                  </a:ext>
                </a:extLst>
              </p:cNvPr>
              <p:cNvPicPr>
                <a:picLocks noChangeAspect="1"/>
              </p:cNvPicPr>
              <p:nvPr/>
            </p:nvPicPr>
            <p:blipFill>
              <a:blip r:embed="rId3"/>
              <a:stretch>
                <a:fillRect/>
              </a:stretch>
            </p:blipFill>
            <p:spPr>
              <a:xfrm>
                <a:off x="8101683" y="3304441"/>
                <a:ext cx="500859" cy="403470"/>
              </a:xfrm>
              <a:prstGeom prst="rect">
                <a:avLst/>
              </a:prstGeom>
            </p:spPr>
          </p:pic>
          <p:pic>
            <p:nvPicPr>
              <p:cNvPr id="76" name="Picture 75" descr="Icon&#10;&#10;Description automatically generated">
                <a:extLst>
                  <a:ext uri="{FF2B5EF4-FFF2-40B4-BE49-F238E27FC236}">
                    <a16:creationId xmlns:a16="http://schemas.microsoft.com/office/drawing/2014/main" id="{3058A3F3-B021-474F-BC04-74D0B8C17EFA}"/>
                  </a:ext>
                </a:extLst>
              </p:cNvPr>
              <p:cNvPicPr>
                <a:picLocks noChangeAspect="1"/>
              </p:cNvPicPr>
              <p:nvPr/>
            </p:nvPicPr>
            <p:blipFill>
              <a:blip r:embed="rId3"/>
              <a:stretch>
                <a:fillRect/>
              </a:stretch>
            </p:blipFill>
            <p:spPr>
              <a:xfrm>
                <a:off x="8101073" y="3813680"/>
                <a:ext cx="500859" cy="403470"/>
              </a:xfrm>
              <a:prstGeom prst="rect">
                <a:avLst/>
              </a:prstGeom>
            </p:spPr>
          </p:pic>
          <p:pic>
            <p:nvPicPr>
              <p:cNvPr id="77" name="Picture 76" descr="Icon&#10;&#10;Description automatically generated">
                <a:extLst>
                  <a:ext uri="{FF2B5EF4-FFF2-40B4-BE49-F238E27FC236}">
                    <a16:creationId xmlns:a16="http://schemas.microsoft.com/office/drawing/2014/main" id="{F77ABC67-FD66-ED46-A121-E7ED5ABEC7B8}"/>
                  </a:ext>
                </a:extLst>
              </p:cNvPr>
              <p:cNvPicPr>
                <a:picLocks noChangeAspect="1"/>
              </p:cNvPicPr>
              <p:nvPr/>
            </p:nvPicPr>
            <p:blipFill>
              <a:blip r:embed="rId3"/>
              <a:stretch>
                <a:fillRect/>
              </a:stretch>
            </p:blipFill>
            <p:spPr>
              <a:xfrm>
                <a:off x="8095326" y="4322920"/>
                <a:ext cx="500859" cy="403470"/>
              </a:xfrm>
              <a:prstGeom prst="rect">
                <a:avLst/>
              </a:prstGeom>
            </p:spPr>
          </p:pic>
          <p:pic>
            <p:nvPicPr>
              <p:cNvPr id="79" name="Picture 78" descr="Icon&#10;&#10;Description automatically generated">
                <a:extLst>
                  <a:ext uri="{FF2B5EF4-FFF2-40B4-BE49-F238E27FC236}">
                    <a16:creationId xmlns:a16="http://schemas.microsoft.com/office/drawing/2014/main" id="{0070F272-E15A-914D-BC1F-B24E4DD1E2DB}"/>
                  </a:ext>
                </a:extLst>
              </p:cNvPr>
              <p:cNvPicPr>
                <a:picLocks noChangeAspect="1"/>
              </p:cNvPicPr>
              <p:nvPr/>
            </p:nvPicPr>
            <p:blipFill>
              <a:blip r:embed="rId3"/>
              <a:stretch>
                <a:fillRect/>
              </a:stretch>
            </p:blipFill>
            <p:spPr>
              <a:xfrm>
                <a:off x="8099243" y="5521196"/>
                <a:ext cx="500859" cy="403470"/>
              </a:xfrm>
              <a:prstGeom prst="rect">
                <a:avLst/>
              </a:prstGeom>
            </p:spPr>
          </p:pic>
        </p:grpSp>
        <p:sp>
          <p:nvSpPr>
            <p:cNvPr id="84" name="Rectangle 4">
              <a:extLst>
                <a:ext uri="{FF2B5EF4-FFF2-40B4-BE49-F238E27FC236}">
                  <a16:creationId xmlns:a16="http://schemas.microsoft.com/office/drawing/2014/main" id="{78B26385-99D8-924C-8B25-58C1AD5975D1}"/>
                </a:ext>
              </a:extLst>
            </p:cNvPr>
            <p:cNvSpPr txBox="1">
              <a:spLocks noChangeArrowheads="1"/>
            </p:cNvSpPr>
            <p:nvPr/>
          </p:nvSpPr>
          <p:spPr>
            <a:xfrm>
              <a:off x="608394" y="4270766"/>
              <a:ext cx="6650894" cy="1765289"/>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who are the “actors”, who cares, and who makes decisions?</a:t>
              </a:r>
            </a:p>
            <a:p>
              <a:pPr marL="585788" marR="0" lvl="1" indent="-227013"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multistakeholder governance model</a:t>
              </a:r>
            </a:p>
            <a:p>
              <a:pPr marL="585788" marR="0" lvl="1" indent="-227013"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“tussle”/conflicts among actors “who care”</a:t>
              </a:r>
            </a:p>
          </p:txBody>
        </p:sp>
      </p:grpSp>
      <p:sp>
        <p:nvSpPr>
          <p:cNvPr id="57" name="Slide Number Placeholder 2">
            <a:extLst>
              <a:ext uri="{FF2B5EF4-FFF2-40B4-BE49-F238E27FC236}">
                <a16:creationId xmlns:a16="http://schemas.microsoft.com/office/drawing/2014/main" id="{BDFC5EDC-2C73-4547-957E-5C941B784489}"/>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505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088509" cy="894622"/>
          </a:xfrm>
        </p:spPr>
        <p:txBody>
          <a:bodyPr>
            <a:noAutofit/>
          </a:bodyPr>
          <a:lstStyle/>
          <a:p>
            <a:r>
              <a:rPr lang="en-US" sz="3600" dirty="0">
                <a:latin typeface="+mj-lt"/>
                <a:cs typeface="Calibri" panose="020F0502020204030204" pitchFamily="34" charset="0"/>
              </a:rPr>
              <a:t>Who “controls” the Internet: breaking the problem down</a:t>
            </a:r>
            <a:endParaRPr lang="en-US" sz="3600" dirty="0">
              <a:latin typeface="+mj-lt"/>
            </a:endParaRPr>
          </a:p>
        </p:txBody>
      </p:sp>
      <p:sp>
        <p:nvSpPr>
          <p:cNvPr id="20" name="Title 1">
            <a:extLst>
              <a:ext uri="{FF2B5EF4-FFF2-40B4-BE49-F238E27FC236}">
                <a16:creationId xmlns:a16="http://schemas.microsoft.com/office/drawing/2014/main" id="{2385D596-B770-274A-8891-49A767FFAE4C}"/>
              </a:ext>
            </a:extLst>
          </p:cNvPr>
          <p:cNvSpPr txBox="1">
            <a:spLocks/>
          </p:cNvSpPr>
          <p:nvPr/>
        </p:nvSpPr>
        <p:spPr>
          <a:xfrm>
            <a:off x="599397" y="1057187"/>
            <a:ext cx="11088509" cy="894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00A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Calibri" panose="020F0502020204030204" pitchFamily="34" charset="0"/>
              </a:rPr>
              <a:t>Reference model for discussing governance </a:t>
            </a:r>
            <a: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Calibri" panose="020F0502020204030204" pitchFamily="34" charset="0"/>
              </a:rPr>
              <a:t>(different from Internet/OSI protocol stack)</a:t>
            </a:r>
            <a:r>
              <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25" name="Slide Number Placeholder 2">
            <a:extLst>
              <a:ext uri="{FF2B5EF4-FFF2-40B4-BE49-F238E27FC236}">
                <a16:creationId xmlns:a16="http://schemas.microsoft.com/office/drawing/2014/main" id="{BDA61EF4-CBA2-2E41-8991-AD114EFD1365}"/>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F473398-62D4-9C4F-A81D-65229A00A767}"/>
              </a:ext>
            </a:extLst>
          </p:cNvPr>
          <p:cNvSpPr/>
          <p:nvPr/>
        </p:nvSpPr>
        <p:spPr>
          <a:xfrm>
            <a:off x="696684" y="5957277"/>
            <a:ext cx="936171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 Cerf, P. Ryan, M.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Senges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Internet Governance Is Our Shared Responsibility”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I/S: A Journal of Law and Policy for the Information Society,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 ISJLP 1 (2014).</a:t>
            </a:r>
          </a:p>
        </p:txBody>
      </p:sp>
    </p:spTree>
    <p:extLst>
      <p:ext uri="{BB962C8B-B14F-4D97-AF65-F5344CB8AC3E}">
        <p14:creationId xmlns:p14="http://schemas.microsoft.com/office/powerpoint/2010/main" val="1070799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088509" cy="894622"/>
          </a:xfrm>
        </p:spPr>
        <p:txBody>
          <a:bodyPr>
            <a:noAutofit/>
          </a:bodyPr>
          <a:lstStyle/>
          <a:p>
            <a:r>
              <a:rPr lang="en-US" dirty="0">
                <a:latin typeface="+mj-lt"/>
                <a:cs typeface="Calibri" panose="020F0502020204030204" pitchFamily="34" charset="0"/>
              </a:rPr>
              <a:t>“Who uses the Internet?”</a:t>
            </a:r>
            <a:endParaRPr lang="en-US" dirty="0">
              <a:latin typeface="+mj-lt"/>
            </a:endParaRPr>
          </a:p>
        </p:txBody>
      </p:sp>
      <p:sp>
        <p:nvSpPr>
          <p:cNvPr id="60" name="Title 5">
            <a:extLst>
              <a:ext uri="{FF2B5EF4-FFF2-40B4-BE49-F238E27FC236}">
                <a16:creationId xmlns:a16="http://schemas.microsoft.com/office/drawing/2014/main" id="{05007BE0-C581-4D4E-B0E9-00C0BB7F9D4C}"/>
              </a:ext>
            </a:extLst>
          </p:cNvPr>
          <p:cNvSpPr txBox="1">
            <a:spLocks/>
          </p:cNvSpPr>
          <p:nvPr/>
        </p:nvSpPr>
        <p:spPr>
          <a:xfrm>
            <a:off x="767862" y="1108720"/>
            <a:ext cx="8981050" cy="89462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0000A3"/>
                </a:solidFill>
                <a:latin typeface="+mj-lt"/>
                <a:ea typeface="+mj-ea"/>
                <a:cs typeface="+mj-cs"/>
              </a:defRPr>
            </a:lvl1pPr>
          </a:lstStyle>
          <a:p>
            <a:r>
              <a:rPr lang="en-US" sz="3200" dirty="0">
                <a:solidFill>
                  <a:schemeClr val="tx1"/>
                </a:solidFill>
              </a:rPr>
              <a:t>2021 snapshot: global Internet/mobile connectivity:</a:t>
            </a:r>
          </a:p>
        </p:txBody>
      </p:sp>
      <p:sp>
        <p:nvSpPr>
          <p:cNvPr id="61" name="TextBox 60">
            <a:extLst>
              <a:ext uri="{FF2B5EF4-FFF2-40B4-BE49-F238E27FC236}">
                <a16:creationId xmlns:a16="http://schemas.microsoft.com/office/drawing/2014/main" id="{7358EC7B-C0DF-7648-9128-0E454EEAE9C0}"/>
              </a:ext>
            </a:extLst>
          </p:cNvPr>
          <p:cNvSpPr txBox="1"/>
          <p:nvPr/>
        </p:nvSpPr>
        <p:spPr>
          <a:xfrm>
            <a:off x="512333" y="6366669"/>
            <a:ext cx="5394041" cy="307777"/>
          </a:xfrm>
          <a:prstGeom prst="rect">
            <a:avLst/>
          </a:prstGeom>
          <a:noFill/>
        </p:spPr>
        <p:txBody>
          <a:bodyPr wrap="none" rtlCol="0">
            <a:spAutoFit/>
          </a:bodyPr>
          <a:lstStyle/>
          <a:p>
            <a:r>
              <a:rPr lang="en-US" sz="1400" dirty="0"/>
              <a:t>Oct. 2021,  Source: http://</a:t>
            </a:r>
            <a:r>
              <a:rPr lang="en-US" sz="1400" dirty="0" err="1"/>
              <a:t>datareportal.com</a:t>
            </a:r>
            <a:r>
              <a:rPr lang="en-US" sz="1400" dirty="0"/>
              <a:t>/reports/a-decade-in-digital</a:t>
            </a:r>
          </a:p>
        </p:txBody>
      </p:sp>
      <p:grpSp>
        <p:nvGrpSpPr>
          <p:cNvPr id="4" name="Group 3">
            <a:extLst>
              <a:ext uri="{FF2B5EF4-FFF2-40B4-BE49-F238E27FC236}">
                <a16:creationId xmlns:a16="http://schemas.microsoft.com/office/drawing/2014/main" id="{AD834DFC-0351-1C45-B86E-0A79EADA6DC3}"/>
              </a:ext>
            </a:extLst>
          </p:cNvPr>
          <p:cNvGrpSpPr/>
          <p:nvPr/>
        </p:nvGrpSpPr>
        <p:grpSpPr>
          <a:xfrm>
            <a:off x="815927" y="2005341"/>
            <a:ext cx="8259062" cy="3899139"/>
            <a:chOff x="815927" y="1863306"/>
            <a:chExt cx="8259062" cy="3899139"/>
          </a:xfrm>
        </p:grpSpPr>
        <p:pic>
          <p:nvPicPr>
            <p:cNvPr id="58" name="Picture 57">
              <a:extLst>
                <a:ext uri="{FF2B5EF4-FFF2-40B4-BE49-F238E27FC236}">
                  <a16:creationId xmlns:a16="http://schemas.microsoft.com/office/drawing/2014/main" id="{943C203A-9076-3F4E-9397-27F6480F0D6B}"/>
                </a:ext>
              </a:extLst>
            </p:cNvPr>
            <p:cNvPicPr>
              <a:picLocks noChangeAspect="1"/>
            </p:cNvPicPr>
            <p:nvPr/>
          </p:nvPicPr>
          <p:blipFill>
            <a:blip r:embed="rId3"/>
            <a:stretch>
              <a:fillRect/>
            </a:stretch>
          </p:blipFill>
          <p:spPr>
            <a:xfrm>
              <a:off x="815927" y="1926742"/>
              <a:ext cx="8219084" cy="3782522"/>
            </a:xfrm>
            <a:prstGeom prst="rect">
              <a:avLst/>
            </a:prstGeom>
          </p:spPr>
        </p:pic>
        <p:sp>
          <p:nvSpPr>
            <p:cNvPr id="3" name="Rectangle 2">
              <a:extLst>
                <a:ext uri="{FF2B5EF4-FFF2-40B4-BE49-F238E27FC236}">
                  <a16:creationId xmlns:a16="http://schemas.microsoft.com/office/drawing/2014/main" id="{27427F03-F73B-4D4D-B317-694822667000}"/>
                </a:ext>
              </a:extLst>
            </p:cNvPr>
            <p:cNvSpPr/>
            <p:nvPr/>
          </p:nvSpPr>
          <p:spPr>
            <a:xfrm>
              <a:off x="7332453" y="1863306"/>
              <a:ext cx="1742536" cy="3899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1847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088509" cy="894622"/>
          </a:xfrm>
        </p:spPr>
        <p:txBody>
          <a:bodyPr>
            <a:noAutofit/>
          </a:bodyPr>
          <a:lstStyle/>
          <a:p>
            <a:r>
              <a:rPr lang="en-US" sz="3600" dirty="0">
                <a:latin typeface="+mj-lt"/>
                <a:cs typeface="Calibri" panose="020F0502020204030204" pitchFamily="34" charset="0"/>
              </a:rPr>
              <a:t>Who “controls” the Internet: breaking the problem down</a:t>
            </a:r>
            <a:endParaRPr lang="en-US" sz="3600" dirty="0">
              <a:latin typeface="+mj-lt"/>
            </a:endParaRPr>
          </a:p>
        </p:txBody>
      </p:sp>
      <p:grpSp>
        <p:nvGrpSpPr>
          <p:cNvPr id="33" name="Group 32">
            <a:extLst>
              <a:ext uri="{FF2B5EF4-FFF2-40B4-BE49-F238E27FC236}">
                <a16:creationId xmlns:a16="http://schemas.microsoft.com/office/drawing/2014/main" id="{603E46A3-2504-FE40-BC55-C8BED07567DA}"/>
              </a:ext>
            </a:extLst>
          </p:cNvPr>
          <p:cNvGrpSpPr/>
          <p:nvPr/>
        </p:nvGrpSpPr>
        <p:grpSpPr>
          <a:xfrm>
            <a:off x="2338754" y="2200895"/>
            <a:ext cx="8892112" cy="3870985"/>
            <a:chOff x="2338754" y="2200895"/>
            <a:chExt cx="8892112" cy="3870985"/>
          </a:xfrm>
        </p:grpSpPr>
        <p:sp>
          <p:nvSpPr>
            <p:cNvPr id="10" name="Rectangle 24">
              <a:extLst>
                <a:ext uri="{FF2B5EF4-FFF2-40B4-BE49-F238E27FC236}">
                  <a16:creationId xmlns:a16="http://schemas.microsoft.com/office/drawing/2014/main" id="{54DBD954-25AE-DF42-9D6D-FA6179D2A7CC}"/>
                </a:ext>
              </a:extLst>
            </p:cNvPr>
            <p:cNvSpPr>
              <a:spLocks noChangeArrowheads="1"/>
            </p:cNvSpPr>
            <p:nvPr/>
          </p:nvSpPr>
          <p:spPr bwMode="auto">
            <a:xfrm>
              <a:off x="2338754" y="2200895"/>
              <a:ext cx="8892112" cy="3870985"/>
            </a:xfrm>
            <a:prstGeom prst="rect">
              <a:avLst/>
            </a:prstGeom>
            <a:solidFill>
              <a:schemeClr val="bg1"/>
            </a:solidFill>
            <a:ln w="28575">
              <a:solidFill>
                <a:schemeClr val="tx1"/>
              </a:solidFill>
              <a:miter lim="800000"/>
              <a:headEnd/>
              <a:tailEnd/>
            </a:ln>
            <a:effectLst>
              <a:outerShdw blurRad="76200" dist="38100" dir="18900000" sx="101000" sy="101000" algn="bl" rotWithShape="0">
                <a:prstClr val="black">
                  <a:alpha val="40000"/>
                </a:prstClr>
              </a:outerShdw>
            </a:effec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12" name="Straight Connector 11">
              <a:extLst>
                <a:ext uri="{FF2B5EF4-FFF2-40B4-BE49-F238E27FC236}">
                  <a16:creationId xmlns:a16="http://schemas.microsoft.com/office/drawing/2014/main" id="{47B7FB5B-DB0B-604E-AA29-4F9F8D7AF212}"/>
                </a:ext>
              </a:extLst>
            </p:cNvPr>
            <p:cNvCxnSpPr>
              <a:cxnSpLocks/>
            </p:cNvCxnSpPr>
            <p:nvPr/>
          </p:nvCxnSpPr>
          <p:spPr>
            <a:xfrm>
              <a:off x="2338754" y="3550090"/>
              <a:ext cx="887975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D2EC25-DD2E-5542-B00C-BA9D3A825F26}"/>
                </a:ext>
              </a:extLst>
            </p:cNvPr>
            <p:cNvCxnSpPr>
              <a:cxnSpLocks/>
            </p:cNvCxnSpPr>
            <p:nvPr/>
          </p:nvCxnSpPr>
          <p:spPr>
            <a:xfrm>
              <a:off x="2338754" y="4812234"/>
              <a:ext cx="887975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itle 1">
            <a:extLst>
              <a:ext uri="{FF2B5EF4-FFF2-40B4-BE49-F238E27FC236}">
                <a16:creationId xmlns:a16="http://schemas.microsoft.com/office/drawing/2014/main" id="{2385D596-B770-274A-8891-49A767FFAE4C}"/>
              </a:ext>
            </a:extLst>
          </p:cNvPr>
          <p:cNvSpPr txBox="1">
            <a:spLocks/>
          </p:cNvSpPr>
          <p:nvPr/>
        </p:nvSpPr>
        <p:spPr>
          <a:xfrm>
            <a:off x="599397" y="1057187"/>
            <a:ext cx="11088509" cy="894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00A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Calibri" panose="020F0502020204030204" pitchFamily="34" charset="0"/>
              </a:rPr>
              <a:t>Reference model for discussing governance </a:t>
            </a:r>
            <a: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Calibri" panose="020F0502020204030204" pitchFamily="34" charset="0"/>
              </a:rPr>
              <a:t>(different from Internet/OSI protocol stack)</a:t>
            </a:r>
            <a:r>
              <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25" name="Slide Number Placeholder 2">
            <a:extLst>
              <a:ext uri="{FF2B5EF4-FFF2-40B4-BE49-F238E27FC236}">
                <a16:creationId xmlns:a16="http://schemas.microsoft.com/office/drawing/2014/main" id="{BDA61EF4-CBA2-2E41-8991-AD114EFD1365}"/>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91B6ADA-A561-5F4D-9FF6-3060C00FAE8C}"/>
              </a:ext>
            </a:extLst>
          </p:cNvPr>
          <p:cNvGrpSpPr/>
          <p:nvPr/>
        </p:nvGrpSpPr>
        <p:grpSpPr>
          <a:xfrm>
            <a:off x="2555790" y="2596986"/>
            <a:ext cx="3393671" cy="3128683"/>
            <a:chOff x="2555790" y="2596986"/>
            <a:chExt cx="3393671" cy="3128683"/>
          </a:xfrm>
        </p:grpSpPr>
        <p:sp>
          <p:nvSpPr>
            <p:cNvPr id="24" name="Text Box 26">
              <a:extLst>
                <a:ext uri="{FF2B5EF4-FFF2-40B4-BE49-F238E27FC236}">
                  <a16:creationId xmlns:a16="http://schemas.microsoft.com/office/drawing/2014/main" id="{4B2CCF4D-3783-9746-A260-AF682E098592}"/>
                </a:ext>
              </a:extLst>
            </p:cNvPr>
            <p:cNvSpPr txBox="1">
              <a:spLocks noChangeArrowheads="1"/>
            </p:cNvSpPr>
            <p:nvPr/>
          </p:nvSpPr>
          <p:spPr bwMode="auto">
            <a:xfrm>
              <a:off x="2555790" y="5140894"/>
              <a:ext cx="33936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C00000"/>
                  </a:solidFill>
                  <a:effectLst/>
                  <a:uLnTx/>
                  <a:uFillTx/>
                  <a:latin typeface="Calibri" panose="020F0502020204030204"/>
                  <a:ea typeface="MS PGothic" panose="020B0600070205080204" pitchFamily="34" charset="-128"/>
                  <a:cs typeface="Arial" panose="020B0604020202020204" pitchFamily="34" charset="0"/>
                </a:rPr>
                <a:t>i</a:t>
              </a:r>
              <a:r>
                <a:rPr kumimoji="0" lang="en-US" altLang="en-US" sz="3200" b="0" i="0" u="none" strike="noStrike" kern="1200" cap="none" spc="0" normalizeH="0" baseline="0" noProof="0" dirty="0" err="1">
                  <a:ln>
                    <a:noFill/>
                  </a:ln>
                  <a:solidFill>
                    <a:srgbClr val="C00000"/>
                  </a:solidFill>
                  <a:effectLst/>
                  <a:uLnTx/>
                  <a:uFillTx/>
                  <a:latin typeface="Calibri" panose="020F0502020204030204"/>
                  <a:ea typeface="MS PGothic" panose="020B0600070205080204" pitchFamily="34" charset="-128"/>
                  <a:cs typeface="Arial" panose="020B0604020202020204" pitchFamily="34" charset="0"/>
                </a:rPr>
                <a:t>nfrastructure</a:t>
              </a:r>
              <a:r>
                <a:rPr kumimoji="0" lang="en-US" altLang="en-US" sz="3200" b="0" i="0" u="none" strike="noStrike" kern="1200" cap="none" spc="0" normalizeH="0" baseline="0" noProof="0" dirty="0">
                  <a:ln>
                    <a:noFill/>
                  </a:ln>
                  <a:solidFill>
                    <a:srgbClr val="C00000"/>
                  </a:solidFill>
                  <a:effectLst/>
                  <a:uLnTx/>
                  <a:uFillTx/>
                  <a:latin typeface="Calibri" panose="020F0502020204030204"/>
                  <a:ea typeface="MS PGothic" panose="020B0600070205080204" pitchFamily="34" charset="-128"/>
                  <a:cs typeface="Arial" panose="020B0604020202020204" pitchFamily="34" charset="0"/>
                </a:rPr>
                <a:t> layer</a:t>
              </a:r>
            </a:p>
          </p:txBody>
        </p:sp>
        <p:sp>
          <p:nvSpPr>
            <p:cNvPr id="34" name="Text Box 26">
              <a:extLst>
                <a:ext uri="{FF2B5EF4-FFF2-40B4-BE49-F238E27FC236}">
                  <a16:creationId xmlns:a16="http://schemas.microsoft.com/office/drawing/2014/main" id="{C703A32E-225B-1A4B-8F2B-6F0D63FFF3DD}"/>
                </a:ext>
              </a:extLst>
            </p:cNvPr>
            <p:cNvSpPr txBox="1">
              <a:spLocks noChangeArrowheads="1"/>
            </p:cNvSpPr>
            <p:nvPr/>
          </p:nvSpPr>
          <p:spPr bwMode="auto">
            <a:xfrm>
              <a:off x="2620267" y="3868940"/>
              <a:ext cx="30838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C00000"/>
                  </a:solidFill>
                  <a:effectLst/>
                  <a:uLnTx/>
                  <a:uFillTx/>
                  <a:latin typeface="Calibri" panose="020F0502020204030204"/>
                  <a:ea typeface="MS PGothic" panose="020B0600070205080204" pitchFamily="34" charset="-128"/>
                  <a:cs typeface="Arial" panose="020B0604020202020204" pitchFamily="34" charset="0"/>
                </a:rPr>
                <a:t>names, numbers</a:t>
              </a:r>
            </a:p>
          </p:txBody>
        </p:sp>
        <p:sp>
          <p:nvSpPr>
            <p:cNvPr id="35" name="Text Box 26">
              <a:extLst>
                <a:ext uri="{FF2B5EF4-FFF2-40B4-BE49-F238E27FC236}">
                  <a16:creationId xmlns:a16="http://schemas.microsoft.com/office/drawing/2014/main" id="{553C1592-72BE-7749-A1F3-E14622117803}"/>
                </a:ext>
              </a:extLst>
            </p:cNvPr>
            <p:cNvSpPr txBox="1">
              <a:spLocks noChangeArrowheads="1"/>
            </p:cNvSpPr>
            <p:nvPr/>
          </p:nvSpPr>
          <p:spPr bwMode="auto">
            <a:xfrm>
              <a:off x="2596822" y="2596986"/>
              <a:ext cx="25640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C00000"/>
                  </a:solidFill>
                  <a:effectLst/>
                  <a:uLnTx/>
                  <a:uFillTx/>
                  <a:latin typeface="Calibri" panose="020F0502020204030204"/>
                  <a:ea typeface="MS PGothic" panose="020B0600070205080204" pitchFamily="34" charset="-128"/>
                  <a:cs typeface="Arial" panose="020B0604020202020204" pitchFamily="34" charset="0"/>
                </a:rPr>
                <a:t>content layer</a:t>
              </a:r>
            </a:p>
          </p:txBody>
        </p:sp>
      </p:grpSp>
    </p:spTree>
    <p:extLst>
      <p:ext uri="{BB962C8B-B14F-4D97-AF65-F5344CB8AC3E}">
        <p14:creationId xmlns:p14="http://schemas.microsoft.com/office/powerpoint/2010/main" val="4100927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088509" cy="894622"/>
          </a:xfrm>
        </p:spPr>
        <p:txBody>
          <a:bodyPr>
            <a:noAutofit/>
          </a:bodyPr>
          <a:lstStyle/>
          <a:p>
            <a:r>
              <a:rPr lang="en-US" sz="3600" dirty="0">
                <a:latin typeface="+mj-lt"/>
                <a:cs typeface="Calibri" panose="020F0502020204030204" pitchFamily="34" charset="0"/>
              </a:rPr>
              <a:t>Who “controls” the Internet: breaking the problem down</a:t>
            </a:r>
            <a:endParaRPr lang="en-US" sz="3600" dirty="0">
              <a:latin typeface="+mj-lt"/>
            </a:endParaRPr>
          </a:p>
        </p:txBody>
      </p:sp>
      <p:grpSp>
        <p:nvGrpSpPr>
          <p:cNvPr id="33" name="Group 32">
            <a:extLst>
              <a:ext uri="{FF2B5EF4-FFF2-40B4-BE49-F238E27FC236}">
                <a16:creationId xmlns:a16="http://schemas.microsoft.com/office/drawing/2014/main" id="{603E46A3-2504-FE40-BC55-C8BED07567DA}"/>
              </a:ext>
            </a:extLst>
          </p:cNvPr>
          <p:cNvGrpSpPr/>
          <p:nvPr/>
        </p:nvGrpSpPr>
        <p:grpSpPr>
          <a:xfrm>
            <a:off x="2338754" y="2200895"/>
            <a:ext cx="8892112" cy="3870985"/>
            <a:chOff x="2338754" y="2200895"/>
            <a:chExt cx="8892112" cy="3870985"/>
          </a:xfrm>
        </p:grpSpPr>
        <p:sp>
          <p:nvSpPr>
            <p:cNvPr id="10" name="Rectangle 24">
              <a:extLst>
                <a:ext uri="{FF2B5EF4-FFF2-40B4-BE49-F238E27FC236}">
                  <a16:creationId xmlns:a16="http://schemas.microsoft.com/office/drawing/2014/main" id="{54DBD954-25AE-DF42-9D6D-FA6179D2A7CC}"/>
                </a:ext>
              </a:extLst>
            </p:cNvPr>
            <p:cNvSpPr>
              <a:spLocks noChangeArrowheads="1"/>
            </p:cNvSpPr>
            <p:nvPr/>
          </p:nvSpPr>
          <p:spPr bwMode="auto">
            <a:xfrm>
              <a:off x="2338754" y="2200895"/>
              <a:ext cx="8892112" cy="3870985"/>
            </a:xfrm>
            <a:prstGeom prst="rect">
              <a:avLst/>
            </a:prstGeom>
            <a:solidFill>
              <a:schemeClr val="bg1"/>
            </a:solidFill>
            <a:ln w="28575">
              <a:solidFill>
                <a:schemeClr val="tx1"/>
              </a:solidFill>
              <a:miter lim="800000"/>
              <a:headEnd/>
              <a:tailEnd/>
            </a:ln>
            <a:effectLst>
              <a:outerShdw blurRad="76200" dist="38100" dir="18900000" sx="101000" sy="101000" algn="bl" rotWithShape="0">
                <a:prstClr val="black">
                  <a:alpha val="40000"/>
                </a:prstClr>
              </a:outerShdw>
            </a:effec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12" name="Straight Connector 11">
              <a:extLst>
                <a:ext uri="{FF2B5EF4-FFF2-40B4-BE49-F238E27FC236}">
                  <a16:creationId xmlns:a16="http://schemas.microsoft.com/office/drawing/2014/main" id="{47B7FB5B-DB0B-604E-AA29-4F9F8D7AF212}"/>
                </a:ext>
              </a:extLst>
            </p:cNvPr>
            <p:cNvCxnSpPr>
              <a:cxnSpLocks/>
            </p:cNvCxnSpPr>
            <p:nvPr/>
          </p:nvCxnSpPr>
          <p:spPr>
            <a:xfrm>
              <a:off x="2338754" y="3550090"/>
              <a:ext cx="887975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D2EC25-DD2E-5542-B00C-BA9D3A825F26}"/>
                </a:ext>
              </a:extLst>
            </p:cNvPr>
            <p:cNvCxnSpPr>
              <a:cxnSpLocks/>
            </p:cNvCxnSpPr>
            <p:nvPr/>
          </p:nvCxnSpPr>
          <p:spPr>
            <a:xfrm>
              <a:off x="2338754" y="4812234"/>
              <a:ext cx="887975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itle 1">
            <a:extLst>
              <a:ext uri="{FF2B5EF4-FFF2-40B4-BE49-F238E27FC236}">
                <a16:creationId xmlns:a16="http://schemas.microsoft.com/office/drawing/2014/main" id="{2385D596-B770-274A-8891-49A767FFAE4C}"/>
              </a:ext>
            </a:extLst>
          </p:cNvPr>
          <p:cNvSpPr txBox="1">
            <a:spLocks/>
          </p:cNvSpPr>
          <p:nvPr/>
        </p:nvSpPr>
        <p:spPr>
          <a:xfrm>
            <a:off x="599397" y="1057187"/>
            <a:ext cx="11088509" cy="894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00A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Calibri" panose="020F0502020204030204" pitchFamily="34" charset="0"/>
              </a:rPr>
              <a:t>Reference model for discussing governance </a:t>
            </a:r>
            <a: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Calibri" panose="020F0502020204030204" pitchFamily="34" charset="0"/>
              </a:rPr>
              <a:t>(different from Internet/OSI protocol stack)</a:t>
            </a:r>
            <a:r>
              <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17" name="Text Box 26">
            <a:extLst>
              <a:ext uri="{FF2B5EF4-FFF2-40B4-BE49-F238E27FC236}">
                <a16:creationId xmlns:a16="http://schemas.microsoft.com/office/drawing/2014/main" id="{8F71D1D3-9E4E-0447-9F1D-1C786E358055}"/>
              </a:ext>
            </a:extLst>
          </p:cNvPr>
          <p:cNvSpPr txBox="1">
            <a:spLocks noChangeArrowheads="1"/>
          </p:cNvSpPr>
          <p:nvPr/>
        </p:nvSpPr>
        <p:spPr bwMode="auto">
          <a:xfrm>
            <a:off x="2555790" y="5140894"/>
            <a:ext cx="33936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C00000"/>
                </a:solidFill>
                <a:effectLst/>
                <a:uLnTx/>
                <a:uFillTx/>
                <a:latin typeface="Calibri" panose="020F0502020204030204"/>
                <a:ea typeface="MS PGothic" panose="020B0600070205080204" pitchFamily="34" charset="-128"/>
                <a:cs typeface="Arial" panose="020B0604020202020204" pitchFamily="34" charset="0"/>
              </a:rPr>
              <a:t>i</a:t>
            </a:r>
            <a:r>
              <a:rPr kumimoji="0" lang="en-US" altLang="en-US" sz="3200" b="0" i="0" u="none" strike="noStrike" kern="1200" cap="none" spc="0" normalizeH="0" baseline="0" noProof="0" dirty="0" err="1">
                <a:ln>
                  <a:noFill/>
                </a:ln>
                <a:solidFill>
                  <a:srgbClr val="C00000"/>
                </a:solidFill>
                <a:effectLst/>
                <a:uLnTx/>
                <a:uFillTx/>
                <a:latin typeface="Calibri" panose="020F0502020204030204"/>
                <a:ea typeface="MS PGothic" panose="020B0600070205080204" pitchFamily="34" charset="-128"/>
                <a:cs typeface="Arial" panose="020B0604020202020204" pitchFamily="34" charset="0"/>
              </a:rPr>
              <a:t>nfrastructure</a:t>
            </a:r>
            <a:r>
              <a:rPr kumimoji="0" lang="en-US" altLang="en-US" sz="3200" b="0" i="0" u="none" strike="noStrike" kern="1200" cap="none" spc="0" normalizeH="0" baseline="0" noProof="0" dirty="0">
                <a:ln>
                  <a:noFill/>
                </a:ln>
                <a:solidFill>
                  <a:srgbClr val="C00000"/>
                </a:solidFill>
                <a:effectLst/>
                <a:uLnTx/>
                <a:uFillTx/>
                <a:latin typeface="Calibri" panose="020F0502020204030204"/>
                <a:ea typeface="MS PGothic" panose="020B0600070205080204" pitchFamily="34" charset="-128"/>
                <a:cs typeface="Arial" panose="020B0604020202020204" pitchFamily="34" charset="0"/>
              </a:rPr>
              <a:t> layer</a:t>
            </a:r>
          </a:p>
        </p:txBody>
      </p:sp>
      <p:sp>
        <p:nvSpPr>
          <p:cNvPr id="21" name="TextBox 20">
            <a:extLst>
              <a:ext uri="{FF2B5EF4-FFF2-40B4-BE49-F238E27FC236}">
                <a16:creationId xmlns:a16="http://schemas.microsoft.com/office/drawing/2014/main" id="{6114B16E-509F-9342-BE12-7B3A578EE322}"/>
              </a:ext>
            </a:extLst>
          </p:cNvPr>
          <p:cNvSpPr txBox="1"/>
          <p:nvPr/>
        </p:nvSpPr>
        <p:spPr>
          <a:xfrm>
            <a:off x="6260123" y="4835769"/>
            <a:ext cx="3960764" cy="11872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Technical </a:t>
            </a:r>
            <a:r>
              <a:rPr kumimoji="0" lang="en-US" sz="2000" b="0" i="1" u="none" strike="noStrike" kern="1200" cap="none" spc="0" normalizeH="0" baseline="0" noProof="0" dirty="0">
                <a:ln>
                  <a:noFill/>
                </a:ln>
                <a:solidFill>
                  <a:srgbClr val="0000A8"/>
                </a:solidFill>
                <a:effectLst/>
                <a:uLnTx/>
                <a:uFillTx/>
                <a:latin typeface="Calibri" panose="020F0502020204030204"/>
                <a:ea typeface="+mn-ea"/>
                <a:cs typeface="+mn-cs"/>
              </a:rPr>
              <a:t>standards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for</a:t>
            </a:r>
          </a:p>
          <a:p>
            <a:pPr marL="285750" marR="0" lvl="0" indent="-217488" algn="l" defTabSz="914400" rtl="0" eaLnBrk="1" fontAlgn="auto" latinLnBrk="0" hangingPunct="1">
              <a:lnSpc>
                <a:spcPct val="85000"/>
              </a:lnSpc>
              <a:spcBef>
                <a:spcPts val="0"/>
              </a:spcBef>
              <a:spcAft>
                <a:spcPts val="0"/>
              </a:spcAft>
              <a:buClr>
                <a:srgbClr val="0000A8"/>
              </a:buClr>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hardware: links, switches, routers</a:t>
            </a:r>
          </a:p>
          <a:p>
            <a:pPr marL="285750" marR="0" lvl="0" indent="-217488" algn="l" defTabSz="914400" rtl="0" eaLnBrk="1" fontAlgn="auto" latinLnBrk="0" hangingPunct="1">
              <a:lnSpc>
                <a:spcPct val="85000"/>
              </a:lnSpc>
              <a:spcBef>
                <a:spcPts val="0"/>
              </a:spcBef>
              <a:spcAft>
                <a:spcPts val="0"/>
              </a:spcAft>
              <a:buClr>
                <a:srgbClr val="0000A8"/>
              </a:buClr>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protocols, message formats</a:t>
            </a:r>
          </a:p>
          <a:p>
            <a:pPr marL="285750" marR="0" lvl="0" indent="-217488" algn="l" defTabSz="914400" rtl="0" eaLnBrk="1" fontAlgn="auto" latinLnBrk="0" hangingPunct="1">
              <a:lnSpc>
                <a:spcPct val="85000"/>
              </a:lnSpc>
              <a:spcBef>
                <a:spcPts val="0"/>
              </a:spcBef>
              <a:spcAft>
                <a:spcPts val="0"/>
              </a:spcAft>
              <a:buClr>
                <a:srgbClr val="0000A8"/>
              </a:buClr>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data formats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(e.g., mp4)</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Box 26">
            <a:extLst>
              <a:ext uri="{FF2B5EF4-FFF2-40B4-BE49-F238E27FC236}">
                <a16:creationId xmlns:a16="http://schemas.microsoft.com/office/drawing/2014/main" id="{95D9BE3B-C93F-F143-BA63-510FB7CA79B9}"/>
              </a:ext>
            </a:extLst>
          </p:cNvPr>
          <p:cNvSpPr txBox="1">
            <a:spLocks noChangeArrowheads="1"/>
          </p:cNvSpPr>
          <p:nvPr/>
        </p:nvSpPr>
        <p:spPr bwMode="auto">
          <a:xfrm>
            <a:off x="2620267" y="3868940"/>
            <a:ext cx="30838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C00000"/>
                </a:solidFill>
                <a:effectLst/>
                <a:uLnTx/>
                <a:uFillTx/>
                <a:latin typeface="Calibri" panose="020F0502020204030204"/>
                <a:ea typeface="MS PGothic" panose="020B0600070205080204" pitchFamily="34" charset="-128"/>
                <a:cs typeface="Arial" panose="020B0604020202020204" pitchFamily="34" charset="0"/>
              </a:rPr>
              <a:t>names, numbers</a:t>
            </a:r>
          </a:p>
        </p:txBody>
      </p:sp>
      <p:sp>
        <p:nvSpPr>
          <p:cNvPr id="22" name="TextBox 21">
            <a:extLst>
              <a:ext uri="{FF2B5EF4-FFF2-40B4-BE49-F238E27FC236}">
                <a16:creationId xmlns:a16="http://schemas.microsoft.com/office/drawing/2014/main" id="{7627CDEC-BF76-CF4D-B966-D535B38BD798}"/>
              </a:ext>
            </a:extLst>
          </p:cNvPr>
          <p:cNvSpPr txBox="1"/>
          <p:nvPr/>
        </p:nvSpPr>
        <p:spPr>
          <a:xfrm>
            <a:off x="6254262" y="3669324"/>
            <a:ext cx="481510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Technical standards, and social processes for</a:t>
            </a:r>
          </a:p>
          <a:p>
            <a:pPr marL="285750" marR="0" lvl="0" indent="-217488" algn="l" defTabSz="914400" rtl="0" eaLnBrk="1" fontAlgn="auto" latinLnBrk="0" hangingPunct="1">
              <a:lnSpc>
                <a:spcPct val="100000"/>
              </a:lnSpc>
              <a:spcBef>
                <a:spcPts val="0"/>
              </a:spcBef>
              <a:spcAft>
                <a:spcPts val="0"/>
              </a:spcAft>
              <a:buClr>
                <a:srgbClr val="0000A8"/>
              </a:buClr>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Internet names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(e.g.,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www.umass.edu</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17488" algn="l" defTabSz="914400" rtl="0" eaLnBrk="1" fontAlgn="auto" latinLnBrk="0" hangingPunct="1">
              <a:lnSpc>
                <a:spcPct val="100000"/>
              </a:lnSpc>
              <a:spcBef>
                <a:spcPts val="0"/>
              </a:spcBef>
              <a:spcAft>
                <a:spcPts val="0"/>
              </a:spcAft>
              <a:buClr>
                <a:srgbClr val="0000A8"/>
              </a:buClr>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Internet addresses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(e.g., 128.119.40.186)</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Box 26">
            <a:extLst>
              <a:ext uri="{FF2B5EF4-FFF2-40B4-BE49-F238E27FC236}">
                <a16:creationId xmlns:a16="http://schemas.microsoft.com/office/drawing/2014/main" id="{3F2A44EC-144B-EE4D-B384-9363E397391D}"/>
              </a:ext>
            </a:extLst>
          </p:cNvPr>
          <p:cNvSpPr txBox="1">
            <a:spLocks noChangeArrowheads="1"/>
          </p:cNvSpPr>
          <p:nvPr/>
        </p:nvSpPr>
        <p:spPr bwMode="auto">
          <a:xfrm>
            <a:off x="2596822" y="2596986"/>
            <a:ext cx="25640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C00000"/>
                </a:solidFill>
                <a:effectLst/>
                <a:uLnTx/>
                <a:uFillTx/>
                <a:latin typeface="Calibri" panose="020F0502020204030204"/>
                <a:ea typeface="MS PGothic" panose="020B0600070205080204" pitchFamily="34" charset="-128"/>
                <a:cs typeface="Arial" panose="020B0604020202020204" pitchFamily="34" charset="0"/>
              </a:rPr>
              <a:t>content layer</a:t>
            </a:r>
          </a:p>
        </p:txBody>
      </p:sp>
      <p:sp>
        <p:nvSpPr>
          <p:cNvPr id="23" name="TextBox 22">
            <a:extLst>
              <a:ext uri="{FF2B5EF4-FFF2-40B4-BE49-F238E27FC236}">
                <a16:creationId xmlns:a16="http://schemas.microsoft.com/office/drawing/2014/main" id="{D590E430-DD6E-8B43-978F-17DBCF57E418}"/>
              </a:ext>
            </a:extLst>
          </p:cNvPr>
          <p:cNvSpPr txBox="1"/>
          <p:nvPr/>
        </p:nvSpPr>
        <p:spPr>
          <a:xfrm>
            <a:off x="6230816" y="2414955"/>
            <a:ext cx="446801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Policy and social processes</a:t>
            </a:r>
          </a:p>
          <a:p>
            <a:pPr marL="285750" marR="0" lvl="0" indent="-217488" algn="l" defTabSz="914400" rtl="0" eaLnBrk="1" fontAlgn="auto" latinLnBrk="0" hangingPunct="1">
              <a:lnSpc>
                <a:spcPct val="100000"/>
              </a:lnSpc>
              <a:spcBef>
                <a:spcPts val="0"/>
              </a:spcBef>
              <a:spcAft>
                <a:spcPts val="0"/>
              </a:spcAft>
              <a:buClr>
                <a:srgbClr val="0000A8"/>
              </a:buClr>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intellectual property</a:t>
            </a:r>
          </a:p>
          <a:p>
            <a:pPr marL="285750" marR="0" lvl="0" indent="-217488" algn="l" defTabSz="914400" rtl="0" eaLnBrk="1" fontAlgn="auto" latinLnBrk="0" hangingPunct="1">
              <a:lnSpc>
                <a:spcPct val="100000"/>
              </a:lnSpc>
              <a:spcBef>
                <a:spcPts val="0"/>
              </a:spcBef>
              <a:spcAft>
                <a:spcPts val="0"/>
              </a:spcAft>
              <a:buClr>
                <a:srgbClr val="0000A8"/>
              </a:buClr>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content definition, filtering, regulation</a:t>
            </a:r>
          </a:p>
        </p:txBody>
      </p:sp>
      <p:grpSp>
        <p:nvGrpSpPr>
          <p:cNvPr id="32" name="Group 31">
            <a:extLst>
              <a:ext uri="{FF2B5EF4-FFF2-40B4-BE49-F238E27FC236}">
                <a16:creationId xmlns:a16="http://schemas.microsoft.com/office/drawing/2014/main" id="{C4B57DBA-220D-444F-BE7D-198F6437ED2B}"/>
              </a:ext>
            </a:extLst>
          </p:cNvPr>
          <p:cNvGrpSpPr/>
          <p:nvPr/>
        </p:nvGrpSpPr>
        <p:grpSpPr>
          <a:xfrm>
            <a:off x="791307" y="2104293"/>
            <a:ext cx="1123962" cy="4063571"/>
            <a:chOff x="791307" y="2104293"/>
            <a:chExt cx="1123962" cy="4063571"/>
          </a:xfrm>
        </p:grpSpPr>
        <p:sp>
          <p:nvSpPr>
            <p:cNvPr id="26" name="TextBox 25">
              <a:extLst>
                <a:ext uri="{FF2B5EF4-FFF2-40B4-BE49-F238E27FC236}">
                  <a16:creationId xmlns:a16="http://schemas.microsoft.com/office/drawing/2014/main" id="{4893781F-0EF0-C149-A02D-930BE0EAC372}"/>
                </a:ext>
              </a:extLst>
            </p:cNvPr>
            <p:cNvSpPr txBox="1"/>
            <p:nvPr/>
          </p:nvSpPr>
          <p:spPr>
            <a:xfrm>
              <a:off x="791307" y="5767754"/>
              <a:ext cx="11239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technical</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9ED33DC2-E717-0D45-9287-510E57B26C86}"/>
                </a:ext>
              </a:extLst>
            </p:cNvPr>
            <p:cNvSpPr txBox="1"/>
            <p:nvPr/>
          </p:nvSpPr>
          <p:spPr>
            <a:xfrm>
              <a:off x="908538" y="2104293"/>
              <a:ext cx="8851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social</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8" name="Down Arrow 27">
              <a:extLst>
                <a:ext uri="{FF2B5EF4-FFF2-40B4-BE49-F238E27FC236}">
                  <a16:creationId xmlns:a16="http://schemas.microsoft.com/office/drawing/2014/main" id="{7C668734-13B2-D746-B8B0-F28FE3DF2F6A}"/>
                </a:ext>
              </a:extLst>
            </p:cNvPr>
            <p:cNvSpPr/>
            <p:nvPr/>
          </p:nvSpPr>
          <p:spPr>
            <a:xfrm rot="10800000">
              <a:off x="1213338" y="2514600"/>
              <a:ext cx="246185" cy="3182815"/>
            </a:xfrm>
            <a:prstGeom prst="downArrow">
              <a:avLst/>
            </a:prstGeom>
            <a:gradFill>
              <a:gsLst>
                <a:gs pos="0">
                  <a:schemeClr val="bg1"/>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Slide Number Placeholder 2">
            <a:extLst>
              <a:ext uri="{FF2B5EF4-FFF2-40B4-BE49-F238E27FC236}">
                <a16:creationId xmlns:a16="http://schemas.microsoft.com/office/drawing/2014/main" id="{BDA61EF4-CBA2-2E41-8991-AD114EFD1365}"/>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88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088509" cy="894622"/>
          </a:xfrm>
        </p:spPr>
        <p:txBody>
          <a:bodyPr>
            <a:noAutofit/>
          </a:bodyPr>
          <a:lstStyle/>
          <a:p>
            <a:r>
              <a:rPr lang="en-US" sz="3600" dirty="0">
                <a:latin typeface="+mj-lt"/>
                <a:cs typeface="Calibri" panose="020F0502020204030204" pitchFamily="34" charset="0"/>
              </a:rPr>
              <a:t>Who “controls” the Internet: </a:t>
            </a:r>
            <a:r>
              <a:rPr lang="en-US" sz="3600" dirty="0">
                <a:cs typeface="Calibri" panose="020F0502020204030204" pitchFamily="34" charset="0"/>
              </a:rPr>
              <a:t>some of the players</a:t>
            </a:r>
            <a:endParaRPr lang="en-US" sz="3600" dirty="0">
              <a:latin typeface="+mj-lt"/>
            </a:endParaRPr>
          </a:p>
        </p:txBody>
      </p:sp>
      <p:grpSp>
        <p:nvGrpSpPr>
          <p:cNvPr id="33" name="Group 32">
            <a:extLst>
              <a:ext uri="{FF2B5EF4-FFF2-40B4-BE49-F238E27FC236}">
                <a16:creationId xmlns:a16="http://schemas.microsoft.com/office/drawing/2014/main" id="{603E46A3-2504-FE40-BC55-C8BED07567DA}"/>
              </a:ext>
            </a:extLst>
          </p:cNvPr>
          <p:cNvGrpSpPr/>
          <p:nvPr/>
        </p:nvGrpSpPr>
        <p:grpSpPr>
          <a:xfrm>
            <a:off x="2338754" y="2200895"/>
            <a:ext cx="8892112" cy="3870985"/>
            <a:chOff x="2338754" y="2200895"/>
            <a:chExt cx="8892112" cy="3870985"/>
          </a:xfrm>
        </p:grpSpPr>
        <p:sp>
          <p:nvSpPr>
            <p:cNvPr id="10" name="Rectangle 24">
              <a:extLst>
                <a:ext uri="{FF2B5EF4-FFF2-40B4-BE49-F238E27FC236}">
                  <a16:creationId xmlns:a16="http://schemas.microsoft.com/office/drawing/2014/main" id="{54DBD954-25AE-DF42-9D6D-FA6179D2A7CC}"/>
                </a:ext>
              </a:extLst>
            </p:cNvPr>
            <p:cNvSpPr>
              <a:spLocks noChangeArrowheads="1"/>
            </p:cNvSpPr>
            <p:nvPr/>
          </p:nvSpPr>
          <p:spPr bwMode="auto">
            <a:xfrm>
              <a:off x="2338754" y="2200895"/>
              <a:ext cx="8892112" cy="3870985"/>
            </a:xfrm>
            <a:prstGeom prst="rect">
              <a:avLst/>
            </a:prstGeom>
            <a:solidFill>
              <a:schemeClr val="bg1"/>
            </a:solidFill>
            <a:ln w="28575">
              <a:solidFill>
                <a:schemeClr val="tx1"/>
              </a:solidFill>
              <a:miter lim="800000"/>
              <a:headEnd/>
              <a:tailEnd/>
            </a:ln>
            <a:effectLst>
              <a:outerShdw blurRad="76200" dist="38100" dir="18900000" sx="101000" sy="101000" algn="bl" rotWithShape="0">
                <a:prstClr val="black">
                  <a:alpha val="40000"/>
                </a:prstClr>
              </a:outerShdw>
            </a:effec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12" name="Straight Connector 11">
              <a:extLst>
                <a:ext uri="{FF2B5EF4-FFF2-40B4-BE49-F238E27FC236}">
                  <a16:creationId xmlns:a16="http://schemas.microsoft.com/office/drawing/2014/main" id="{47B7FB5B-DB0B-604E-AA29-4F9F8D7AF212}"/>
                </a:ext>
              </a:extLst>
            </p:cNvPr>
            <p:cNvCxnSpPr>
              <a:cxnSpLocks/>
            </p:cNvCxnSpPr>
            <p:nvPr/>
          </p:nvCxnSpPr>
          <p:spPr>
            <a:xfrm>
              <a:off x="2338754" y="3550090"/>
              <a:ext cx="887975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D2EC25-DD2E-5542-B00C-BA9D3A825F26}"/>
                </a:ext>
              </a:extLst>
            </p:cNvPr>
            <p:cNvCxnSpPr>
              <a:cxnSpLocks/>
            </p:cNvCxnSpPr>
            <p:nvPr/>
          </p:nvCxnSpPr>
          <p:spPr>
            <a:xfrm>
              <a:off x="2338754" y="4812234"/>
              <a:ext cx="887975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itle 1">
            <a:extLst>
              <a:ext uri="{FF2B5EF4-FFF2-40B4-BE49-F238E27FC236}">
                <a16:creationId xmlns:a16="http://schemas.microsoft.com/office/drawing/2014/main" id="{2385D596-B770-274A-8891-49A767FFAE4C}"/>
              </a:ext>
            </a:extLst>
          </p:cNvPr>
          <p:cNvSpPr txBox="1">
            <a:spLocks/>
          </p:cNvSpPr>
          <p:nvPr/>
        </p:nvSpPr>
        <p:spPr>
          <a:xfrm>
            <a:off x="599397" y="1057187"/>
            <a:ext cx="11088509" cy="894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00A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Calibri" panose="020F0502020204030204" pitchFamily="34" charset="0"/>
              </a:rPr>
              <a:t>Reference model </a:t>
            </a: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Calibri" panose="020F0502020204030204" pitchFamily="34" charset="0"/>
              </a:rPr>
              <a:t>(different than Internet/OSI protocol stack) </a:t>
            </a:r>
            <a:r>
              <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Calibri" panose="020F0502020204030204" pitchFamily="34" charset="0"/>
              </a:rPr>
              <a:t>for discussing issues:</a:t>
            </a:r>
            <a:endPar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17" name="Text Box 26">
            <a:extLst>
              <a:ext uri="{FF2B5EF4-FFF2-40B4-BE49-F238E27FC236}">
                <a16:creationId xmlns:a16="http://schemas.microsoft.com/office/drawing/2014/main" id="{8F71D1D3-9E4E-0447-9F1D-1C786E358055}"/>
              </a:ext>
            </a:extLst>
          </p:cNvPr>
          <p:cNvSpPr txBox="1">
            <a:spLocks noChangeArrowheads="1"/>
          </p:cNvSpPr>
          <p:nvPr/>
        </p:nvSpPr>
        <p:spPr bwMode="auto">
          <a:xfrm>
            <a:off x="2555790" y="5140894"/>
            <a:ext cx="33936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i</a:t>
            </a:r>
            <a:r>
              <a:rPr kumimoji="0" lang="en-US" altLang="en-US" sz="3200" b="0" i="0" u="none" strike="noStrike" kern="1200" cap="none" spc="0" normalizeH="0" baseline="0" noProof="0" dirty="0" err="1">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nfrastructure</a:t>
            </a: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 layer</a:t>
            </a:r>
          </a:p>
        </p:txBody>
      </p:sp>
      <p:sp>
        <p:nvSpPr>
          <p:cNvPr id="11" name="Text Box 26">
            <a:extLst>
              <a:ext uri="{FF2B5EF4-FFF2-40B4-BE49-F238E27FC236}">
                <a16:creationId xmlns:a16="http://schemas.microsoft.com/office/drawing/2014/main" id="{3F2A44EC-144B-EE4D-B384-9363E397391D}"/>
              </a:ext>
            </a:extLst>
          </p:cNvPr>
          <p:cNvSpPr txBox="1">
            <a:spLocks noChangeArrowheads="1"/>
          </p:cNvSpPr>
          <p:nvPr/>
        </p:nvSpPr>
        <p:spPr bwMode="auto">
          <a:xfrm>
            <a:off x="2596822" y="2596986"/>
            <a:ext cx="25640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content layer</a:t>
            </a:r>
          </a:p>
        </p:txBody>
      </p:sp>
      <p:grpSp>
        <p:nvGrpSpPr>
          <p:cNvPr id="32" name="Group 31">
            <a:extLst>
              <a:ext uri="{FF2B5EF4-FFF2-40B4-BE49-F238E27FC236}">
                <a16:creationId xmlns:a16="http://schemas.microsoft.com/office/drawing/2014/main" id="{C4B57DBA-220D-444F-BE7D-198F6437ED2B}"/>
              </a:ext>
            </a:extLst>
          </p:cNvPr>
          <p:cNvGrpSpPr/>
          <p:nvPr/>
        </p:nvGrpSpPr>
        <p:grpSpPr>
          <a:xfrm>
            <a:off x="791307" y="2104293"/>
            <a:ext cx="1123962" cy="4063571"/>
            <a:chOff x="791307" y="2104293"/>
            <a:chExt cx="1123962" cy="4063571"/>
          </a:xfrm>
        </p:grpSpPr>
        <p:sp>
          <p:nvSpPr>
            <p:cNvPr id="26" name="TextBox 25">
              <a:extLst>
                <a:ext uri="{FF2B5EF4-FFF2-40B4-BE49-F238E27FC236}">
                  <a16:creationId xmlns:a16="http://schemas.microsoft.com/office/drawing/2014/main" id="{4893781F-0EF0-C149-A02D-930BE0EAC372}"/>
                </a:ext>
              </a:extLst>
            </p:cNvPr>
            <p:cNvSpPr txBox="1"/>
            <p:nvPr/>
          </p:nvSpPr>
          <p:spPr>
            <a:xfrm>
              <a:off x="791307" y="5767754"/>
              <a:ext cx="11239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technical</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9ED33DC2-E717-0D45-9287-510E57B26C86}"/>
                </a:ext>
              </a:extLst>
            </p:cNvPr>
            <p:cNvSpPr txBox="1"/>
            <p:nvPr/>
          </p:nvSpPr>
          <p:spPr>
            <a:xfrm>
              <a:off x="908538" y="2104293"/>
              <a:ext cx="8851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social</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8" name="Down Arrow 27">
              <a:extLst>
                <a:ext uri="{FF2B5EF4-FFF2-40B4-BE49-F238E27FC236}">
                  <a16:creationId xmlns:a16="http://schemas.microsoft.com/office/drawing/2014/main" id="{7C668734-13B2-D746-B8B0-F28FE3DF2F6A}"/>
                </a:ext>
              </a:extLst>
            </p:cNvPr>
            <p:cNvSpPr/>
            <p:nvPr/>
          </p:nvSpPr>
          <p:spPr>
            <a:xfrm rot="10800000">
              <a:off x="1213338" y="2514600"/>
              <a:ext cx="246185" cy="3182815"/>
            </a:xfrm>
            <a:prstGeom prst="downArrow">
              <a:avLst/>
            </a:prstGeom>
            <a:gradFill>
              <a:gsLst>
                <a:gs pos="0">
                  <a:schemeClr val="bg1"/>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0318544E-33A4-4D43-BB1D-815515B61732}"/>
              </a:ext>
            </a:extLst>
          </p:cNvPr>
          <p:cNvSpPr/>
          <p:nvPr/>
        </p:nvSpPr>
        <p:spPr>
          <a:xfrm>
            <a:off x="5829300" y="2495760"/>
            <a:ext cx="5359400" cy="348175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5CA105B-1551-F044-A377-5F90CE8EAC60}"/>
              </a:ext>
            </a:extLst>
          </p:cNvPr>
          <p:cNvSpPr txBox="1"/>
          <p:nvPr/>
        </p:nvSpPr>
        <p:spPr>
          <a:xfrm>
            <a:off x="5644662" y="4311999"/>
            <a:ext cx="1582615" cy="103618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Internet Engineering Task Force (IETF)</a:t>
            </a:r>
          </a:p>
        </p:txBody>
      </p:sp>
      <p:grpSp>
        <p:nvGrpSpPr>
          <p:cNvPr id="8" name="Group 7">
            <a:extLst>
              <a:ext uri="{FF2B5EF4-FFF2-40B4-BE49-F238E27FC236}">
                <a16:creationId xmlns:a16="http://schemas.microsoft.com/office/drawing/2014/main" id="{1EF8EBBD-E539-6F43-8499-EC3ED7E7D55E}"/>
              </a:ext>
            </a:extLst>
          </p:cNvPr>
          <p:cNvGrpSpPr/>
          <p:nvPr/>
        </p:nvGrpSpPr>
        <p:grpSpPr>
          <a:xfrm>
            <a:off x="9385169" y="2919046"/>
            <a:ext cx="1758457" cy="2866292"/>
            <a:chOff x="8548636" y="2919046"/>
            <a:chExt cx="1758457" cy="2866292"/>
          </a:xfrm>
        </p:grpSpPr>
        <p:cxnSp>
          <p:nvCxnSpPr>
            <p:cNvPr id="7" name="Straight Connector 6">
              <a:extLst>
                <a:ext uri="{FF2B5EF4-FFF2-40B4-BE49-F238E27FC236}">
                  <a16:creationId xmlns:a16="http://schemas.microsoft.com/office/drawing/2014/main" id="{0EBD9E96-EC82-8549-AC94-4BEF91A70E5D}"/>
                </a:ext>
              </a:extLst>
            </p:cNvPr>
            <p:cNvCxnSpPr/>
            <p:nvPr/>
          </p:nvCxnSpPr>
          <p:spPr>
            <a:xfrm>
              <a:off x="9905167" y="2919046"/>
              <a:ext cx="0" cy="286629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F1FC62-BBCE-5F46-98C6-DA73344FBFC0}"/>
                </a:ext>
              </a:extLst>
            </p:cNvPr>
            <p:cNvSpPr txBox="1"/>
            <p:nvPr/>
          </p:nvSpPr>
          <p:spPr>
            <a:xfrm>
              <a:off x="8548636" y="3662206"/>
              <a:ext cx="1758457" cy="800732"/>
            </a:xfrm>
            <a:prstGeom prst="rect">
              <a:avLst/>
            </a:prstGeom>
            <a:solidFill>
              <a:schemeClr val="bg1"/>
            </a:solidFill>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International Telecomm. Union (ITU)</a:t>
              </a:r>
            </a:p>
          </p:txBody>
        </p:sp>
      </p:grpSp>
      <p:sp>
        <p:nvSpPr>
          <p:cNvPr id="35" name="TextBox 34">
            <a:extLst>
              <a:ext uri="{FF2B5EF4-FFF2-40B4-BE49-F238E27FC236}">
                <a16:creationId xmlns:a16="http://schemas.microsoft.com/office/drawing/2014/main" id="{01E048EB-C3E1-D047-B88D-C1DA55AF8B36}"/>
              </a:ext>
            </a:extLst>
          </p:cNvPr>
          <p:cNvSpPr txBox="1"/>
          <p:nvPr/>
        </p:nvSpPr>
        <p:spPr>
          <a:xfrm>
            <a:off x="8666283" y="4872250"/>
            <a:ext cx="1693565" cy="103618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Inst. For Electrical and Electronics Engineers (IEEE)</a:t>
            </a:r>
          </a:p>
        </p:txBody>
      </p:sp>
      <p:grpSp>
        <p:nvGrpSpPr>
          <p:cNvPr id="5" name="Group 4">
            <a:extLst>
              <a:ext uri="{FF2B5EF4-FFF2-40B4-BE49-F238E27FC236}">
                <a16:creationId xmlns:a16="http://schemas.microsoft.com/office/drawing/2014/main" id="{6EBD9D20-C791-584E-97D7-792268D89480}"/>
              </a:ext>
            </a:extLst>
          </p:cNvPr>
          <p:cNvGrpSpPr/>
          <p:nvPr/>
        </p:nvGrpSpPr>
        <p:grpSpPr>
          <a:xfrm>
            <a:off x="5589564" y="2466758"/>
            <a:ext cx="4993471" cy="1036181"/>
            <a:chOff x="5589564" y="2466758"/>
            <a:chExt cx="4993471" cy="1036181"/>
          </a:xfrm>
        </p:grpSpPr>
        <p:sp>
          <p:nvSpPr>
            <p:cNvPr id="24" name="TextBox 23">
              <a:extLst>
                <a:ext uri="{FF2B5EF4-FFF2-40B4-BE49-F238E27FC236}">
                  <a16:creationId xmlns:a16="http://schemas.microsoft.com/office/drawing/2014/main" id="{CD27E9C7-0E80-E04F-A69A-7CBB50A87CD2}"/>
                </a:ext>
              </a:extLst>
            </p:cNvPr>
            <p:cNvSpPr txBox="1"/>
            <p:nvPr/>
          </p:nvSpPr>
          <p:spPr>
            <a:xfrm>
              <a:off x="5589564" y="2600178"/>
              <a:ext cx="1582615" cy="800732"/>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Internet Governance Forum (IGF)</a:t>
              </a:r>
            </a:p>
          </p:txBody>
        </p:sp>
        <p:sp>
          <p:nvSpPr>
            <p:cNvPr id="36" name="TextBox 35">
              <a:extLst>
                <a:ext uri="{FF2B5EF4-FFF2-40B4-BE49-F238E27FC236}">
                  <a16:creationId xmlns:a16="http://schemas.microsoft.com/office/drawing/2014/main" id="{B30C7A1F-1499-D94E-9BEA-F810308226A2}"/>
                </a:ext>
              </a:extLst>
            </p:cNvPr>
            <p:cNvSpPr txBox="1"/>
            <p:nvPr/>
          </p:nvSpPr>
          <p:spPr>
            <a:xfrm>
              <a:off x="7091121" y="2466758"/>
              <a:ext cx="1980308" cy="103618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companies,</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organizations (platforms, content producers )</a:t>
              </a:r>
            </a:p>
          </p:txBody>
        </p:sp>
        <p:sp>
          <p:nvSpPr>
            <p:cNvPr id="37" name="TextBox 36">
              <a:extLst>
                <a:ext uri="{FF2B5EF4-FFF2-40B4-BE49-F238E27FC236}">
                  <a16:creationId xmlns:a16="http://schemas.microsoft.com/office/drawing/2014/main" id="{A686BED3-A0D6-424D-9E74-D25DFB3FF41E}"/>
                </a:ext>
              </a:extLst>
            </p:cNvPr>
            <p:cNvSpPr txBox="1"/>
            <p:nvPr/>
          </p:nvSpPr>
          <p:spPr>
            <a:xfrm>
              <a:off x="9000420" y="2721652"/>
              <a:ext cx="1582615" cy="565283"/>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national</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governments</a:t>
              </a:r>
            </a:p>
          </p:txBody>
        </p:sp>
      </p:grpSp>
      <p:sp>
        <p:nvSpPr>
          <p:cNvPr id="38" name="TextBox 37">
            <a:extLst>
              <a:ext uri="{FF2B5EF4-FFF2-40B4-BE49-F238E27FC236}">
                <a16:creationId xmlns:a16="http://schemas.microsoft.com/office/drawing/2014/main" id="{45F170F3-781E-3841-8322-CEA85736C4DD}"/>
              </a:ext>
            </a:extLst>
          </p:cNvPr>
          <p:cNvSpPr txBox="1"/>
          <p:nvPr/>
        </p:nvSpPr>
        <p:spPr>
          <a:xfrm>
            <a:off x="6895680" y="4882241"/>
            <a:ext cx="1949800" cy="103618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3GPP</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3</a:t>
            </a:r>
            <a:r>
              <a:rPr kumimoji="0" lang="en-US" sz="1800" b="0" i="0" u="none" strike="noStrike" kern="1200" cap="none" spc="0" normalizeH="0" baseline="30000" noProof="0" dirty="0">
                <a:ln>
                  <a:noFill/>
                </a:ln>
                <a:solidFill>
                  <a:srgbClr val="C00000"/>
                </a:solidFill>
                <a:effectLst/>
                <a:uLnTx/>
                <a:uFillTx/>
                <a:latin typeface="Calibri" panose="020F0502020204030204"/>
                <a:ea typeface="+mn-ea"/>
                <a:cs typeface="+mn-cs"/>
              </a:rPr>
              <a:t>rd</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 Generation Partnership Project</a:t>
            </a:r>
          </a:p>
        </p:txBody>
      </p:sp>
      <p:sp>
        <p:nvSpPr>
          <p:cNvPr id="30" name="TextBox 29">
            <a:extLst>
              <a:ext uri="{FF2B5EF4-FFF2-40B4-BE49-F238E27FC236}">
                <a16:creationId xmlns:a16="http://schemas.microsoft.com/office/drawing/2014/main" id="{0A3DEE99-565C-A448-8F1A-D5EDA6E00B20}"/>
              </a:ext>
            </a:extLst>
          </p:cNvPr>
          <p:cNvSpPr txBox="1"/>
          <p:nvPr/>
        </p:nvSpPr>
        <p:spPr>
          <a:xfrm>
            <a:off x="5719184" y="3686906"/>
            <a:ext cx="3112477" cy="565283"/>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Internet Corp. for Assigned Names and Numbers (ICANN)</a:t>
            </a:r>
          </a:p>
        </p:txBody>
      </p:sp>
      <p:sp>
        <p:nvSpPr>
          <p:cNvPr id="31" name="Rectangle 30">
            <a:extLst>
              <a:ext uri="{FF2B5EF4-FFF2-40B4-BE49-F238E27FC236}">
                <a16:creationId xmlns:a16="http://schemas.microsoft.com/office/drawing/2014/main" id="{E6B86117-F908-2447-B3DA-D7334A5F7047}"/>
              </a:ext>
            </a:extLst>
          </p:cNvPr>
          <p:cNvSpPr/>
          <p:nvPr/>
        </p:nvSpPr>
        <p:spPr>
          <a:xfrm>
            <a:off x="7780387" y="4229072"/>
            <a:ext cx="2084583" cy="565283"/>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World Wide Web Consortium (W3C)</a:t>
            </a:r>
          </a:p>
        </p:txBody>
      </p:sp>
      <p:sp>
        <p:nvSpPr>
          <p:cNvPr id="29" name="Slide Number Placeholder 2">
            <a:extLst>
              <a:ext uri="{FF2B5EF4-FFF2-40B4-BE49-F238E27FC236}">
                <a16:creationId xmlns:a16="http://schemas.microsoft.com/office/drawing/2014/main" id="{61997F74-4F6F-4D47-BE06-91778C747FCC}"/>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4" name="Text Box 26">
            <a:extLst>
              <a:ext uri="{FF2B5EF4-FFF2-40B4-BE49-F238E27FC236}">
                <a16:creationId xmlns:a16="http://schemas.microsoft.com/office/drawing/2014/main" id="{EDE28C88-D371-B64F-BFFF-FB6AB2AE506C}"/>
              </a:ext>
            </a:extLst>
          </p:cNvPr>
          <p:cNvSpPr txBox="1">
            <a:spLocks noChangeArrowheads="1"/>
          </p:cNvSpPr>
          <p:nvPr/>
        </p:nvSpPr>
        <p:spPr bwMode="auto">
          <a:xfrm>
            <a:off x="2620267" y="3868940"/>
            <a:ext cx="30838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names, numbers</a:t>
            </a:r>
          </a:p>
        </p:txBody>
      </p:sp>
    </p:spTree>
    <p:extLst>
      <p:ext uri="{BB962C8B-B14F-4D97-AF65-F5344CB8AC3E}">
        <p14:creationId xmlns:p14="http://schemas.microsoft.com/office/powerpoint/2010/main" val="1698184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088509" cy="894622"/>
          </a:xfrm>
        </p:spPr>
        <p:txBody>
          <a:bodyPr>
            <a:noAutofit/>
          </a:bodyPr>
          <a:lstStyle/>
          <a:p>
            <a:r>
              <a:rPr lang="en-US" sz="3600" dirty="0">
                <a:latin typeface="+mj-lt"/>
                <a:cs typeface="Calibri" panose="020F0502020204030204" pitchFamily="34" charset="0"/>
              </a:rPr>
              <a:t>Who “controls” the Internet: </a:t>
            </a:r>
            <a:r>
              <a:rPr lang="en-US" sz="3600" dirty="0">
                <a:cs typeface="Calibri" panose="020F0502020204030204" pitchFamily="34" charset="0"/>
              </a:rPr>
              <a:t>some of the players</a:t>
            </a:r>
            <a:endParaRPr lang="en-US" sz="3600" dirty="0">
              <a:latin typeface="+mj-lt"/>
            </a:endParaRPr>
          </a:p>
        </p:txBody>
      </p:sp>
      <p:grpSp>
        <p:nvGrpSpPr>
          <p:cNvPr id="33" name="Group 32">
            <a:extLst>
              <a:ext uri="{FF2B5EF4-FFF2-40B4-BE49-F238E27FC236}">
                <a16:creationId xmlns:a16="http://schemas.microsoft.com/office/drawing/2014/main" id="{603E46A3-2504-FE40-BC55-C8BED07567DA}"/>
              </a:ext>
            </a:extLst>
          </p:cNvPr>
          <p:cNvGrpSpPr/>
          <p:nvPr/>
        </p:nvGrpSpPr>
        <p:grpSpPr>
          <a:xfrm>
            <a:off x="2338754" y="2200895"/>
            <a:ext cx="8892112" cy="3870985"/>
            <a:chOff x="2338754" y="2200895"/>
            <a:chExt cx="8892112" cy="3870985"/>
          </a:xfrm>
        </p:grpSpPr>
        <p:sp>
          <p:nvSpPr>
            <p:cNvPr id="10" name="Rectangle 24">
              <a:extLst>
                <a:ext uri="{FF2B5EF4-FFF2-40B4-BE49-F238E27FC236}">
                  <a16:creationId xmlns:a16="http://schemas.microsoft.com/office/drawing/2014/main" id="{54DBD954-25AE-DF42-9D6D-FA6179D2A7CC}"/>
                </a:ext>
              </a:extLst>
            </p:cNvPr>
            <p:cNvSpPr>
              <a:spLocks noChangeArrowheads="1"/>
            </p:cNvSpPr>
            <p:nvPr/>
          </p:nvSpPr>
          <p:spPr bwMode="auto">
            <a:xfrm>
              <a:off x="2338754" y="2200895"/>
              <a:ext cx="8892112" cy="3870985"/>
            </a:xfrm>
            <a:prstGeom prst="rect">
              <a:avLst/>
            </a:prstGeom>
            <a:solidFill>
              <a:schemeClr val="bg1"/>
            </a:solidFill>
            <a:ln w="28575">
              <a:solidFill>
                <a:schemeClr val="tx1"/>
              </a:solidFill>
              <a:miter lim="800000"/>
              <a:headEnd/>
              <a:tailEnd/>
            </a:ln>
            <a:effectLst>
              <a:outerShdw blurRad="76200" dist="38100" dir="18900000" sx="101000" sy="101000" algn="bl" rotWithShape="0">
                <a:prstClr val="black">
                  <a:alpha val="40000"/>
                </a:prstClr>
              </a:outerShdw>
            </a:effec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12" name="Straight Connector 11">
              <a:extLst>
                <a:ext uri="{FF2B5EF4-FFF2-40B4-BE49-F238E27FC236}">
                  <a16:creationId xmlns:a16="http://schemas.microsoft.com/office/drawing/2014/main" id="{47B7FB5B-DB0B-604E-AA29-4F9F8D7AF212}"/>
                </a:ext>
              </a:extLst>
            </p:cNvPr>
            <p:cNvCxnSpPr>
              <a:cxnSpLocks/>
            </p:cNvCxnSpPr>
            <p:nvPr/>
          </p:nvCxnSpPr>
          <p:spPr>
            <a:xfrm>
              <a:off x="2338754" y="3550090"/>
              <a:ext cx="887975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D2EC25-DD2E-5542-B00C-BA9D3A825F26}"/>
                </a:ext>
              </a:extLst>
            </p:cNvPr>
            <p:cNvCxnSpPr>
              <a:cxnSpLocks/>
            </p:cNvCxnSpPr>
            <p:nvPr/>
          </p:nvCxnSpPr>
          <p:spPr>
            <a:xfrm>
              <a:off x="2338754" y="4812234"/>
              <a:ext cx="887975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itle 1">
            <a:extLst>
              <a:ext uri="{FF2B5EF4-FFF2-40B4-BE49-F238E27FC236}">
                <a16:creationId xmlns:a16="http://schemas.microsoft.com/office/drawing/2014/main" id="{2385D596-B770-274A-8891-49A767FFAE4C}"/>
              </a:ext>
            </a:extLst>
          </p:cNvPr>
          <p:cNvSpPr txBox="1">
            <a:spLocks/>
          </p:cNvSpPr>
          <p:nvPr/>
        </p:nvSpPr>
        <p:spPr>
          <a:xfrm>
            <a:off x="599397" y="1057187"/>
            <a:ext cx="11088509" cy="894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00A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Calibri" panose="020F0502020204030204" pitchFamily="34" charset="0"/>
              </a:rPr>
              <a:t>Reference model </a:t>
            </a: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Calibri" panose="020F0502020204030204" pitchFamily="34" charset="0"/>
              </a:rPr>
              <a:t>(different than Internet/OSI protocol stack) </a:t>
            </a:r>
            <a:r>
              <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Calibri" panose="020F0502020204030204" pitchFamily="34" charset="0"/>
              </a:rPr>
              <a:t>for discussing issues:</a:t>
            </a:r>
            <a:endPar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17" name="Text Box 26">
            <a:extLst>
              <a:ext uri="{FF2B5EF4-FFF2-40B4-BE49-F238E27FC236}">
                <a16:creationId xmlns:a16="http://schemas.microsoft.com/office/drawing/2014/main" id="{8F71D1D3-9E4E-0447-9F1D-1C786E358055}"/>
              </a:ext>
            </a:extLst>
          </p:cNvPr>
          <p:cNvSpPr txBox="1">
            <a:spLocks noChangeArrowheads="1"/>
          </p:cNvSpPr>
          <p:nvPr/>
        </p:nvSpPr>
        <p:spPr bwMode="auto">
          <a:xfrm>
            <a:off x="2555790" y="5140894"/>
            <a:ext cx="33936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i</a:t>
            </a:r>
            <a:r>
              <a:rPr kumimoji="0" lang="en-US" altLang="en-US" sz="3200" b="0" i="0" u="none" strike="noStrike" kern="1200" cap="none" spc="0" normalizeH="0" baseline="0" noProof="0" dirty="0" err="1">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nfrastructure</a:t>
            </a: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 layer</a:t>
            </a:r>
          </a:p>
        </p:txBody>
      </p:sp>
      <p:sp>
        <p:nvSpPr>
          <p:cNvPr id="18" name="Text Box 26">
            <a:extLst>
              <a:ext uri="{FF2B5EF4-FFF2-40B4-BE49-F238E27FC236}">
                <a16:creationId xmlns:a16="http://schemas.microsoft.com/office/drawing/2014/main" id="{95D9BE3B-C93F-F143-BA63-510FB7CA79B9}"/>
              </a:ext>
            </a:extLst>
          </p:cNvPr>
          <p:cNvSpPr txBox="1">
            <a:spLocks noChangeArrowheads="1"/>
          </p:cNvSpPr>
          <p:nvPr/>
        </p:nvSpPr>
        <p:spPr bwMode="auto">
          <a:xfrm>
            <a:off x="2620267" y="3868940"/>
            <a:ext cx="25671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logical layer</a:t>
            </a:r>
          </a:p>
        </p:txBody>
      </p:sp>
      <p:sp>
        <p:nvSpPr>
          <p:cNvPr id="11" name="Text Box 26">
            <a:extLst>
              <a:ext uri="{FF2B5EF4-FFF2-40B4-BE49-F238E27FC236}">
                <a16:creationId xmlns:a16="http://schemas.microsoft.com/office/drawing/2014/main" id="{3F2A44EC-144B-EE4D-B384-9363E397391D}"/>
              </a:ext>
            </a:extLst>
          </p:cNvPr>
          <p:cNvSpPr txBox="1">
            <a:spLocks noChangeArrowheads="1"/>
          </p:cNvSpPr>
          <p:nvPr/>
        </p:nvSpPr>
        <p:spPr bwMode="auto">
          <a:xfrm>
            <a:off x="2596822" y="2596986"/>
            <a:ext cx="25640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content layer</a:t>
            </a:r>
          </a:p>
        </p:txBody>
      </p:sp>
      <p:grpSp>
        <p:nvGrpSpPr>
          <p:cNvPr id="32" name="Group 31">
            <a:extLst>
              <a:ext uri="{FF2B5EF4-FFF2-40B4-BE49-F238E27FC236}">
                <a16:creationId xmlns:a16="http://schemas.microsoft.com/office/drawing/2014/main" id="{C4B57DBA-220D-444F-BE7D-198F6437ED2B}"/>
              </a:ext>
            </a:extLst>
          </p:cNvPr>
          <p:cNvGrpSpPr/>
          <p:nvPr/>
        </p:nvGrpSpPr>
        <p:grpSpPr>
          <a:xfrm>
            <a:off x="791307" y="2104293"/>
            <a:ext cx="1123962" cy="4063571"/>
            <a:chOff x="791307" y="2104293"/>
            <a:chExt cx="1123962" cy="4063571"/>
          </a:xfrm>
        </p:grpSpPr>
        <p:sp>
          <p:nvSpPr>
            <p:cNvPr id="26" name="TextBox 25">
              <a:extLst>
                <a:ext uri="{FF2B5EF4-FFF2-40B4-BE49-F238E27FC236}">
                  <a16:creationId xmlns:a16="http://schemas.microsoft.com/office/drawing/2014/main" id="{4893781F-0EF0-C149-A02D-930BE0EAC372}"/>
                </a:ext>
              </a:extLst>
            </p:cNvPr>
            <p:cNvSpPr txBox="1"/>
            <p:nvPr/>
          </p:nvSpPr>
          <p:spPr>
            <a:xfrm>
              <a:off x="791307" y="5767754"/>
              <a:ext cx="11239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technical</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9ED33DC2-E717-0D45-9287-510E57B26C86}"/>
                </a:ext>
              </a:extLst>
            </p:cNvPr>
            <p:cNvSpPr txBox="1"/>
            <p:nvPr/>
          </p:nvSpPr>
          <p:spPr>
            <a:xfrm>
              <a:off x="908538" y="2104293"/>
              <a:ext cx="8851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social</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8" name="Down Arrow 27">
              <a:extLst>
                <a:ext uri="{FF2B5EF4-FFF2-40B4-BE49-F238E27FC236}">
                  <a16:creationId xmlns:a16="http://schemas.microsoft.com/office/drawing/2014/main" id="{7C668734-13B2-D746-B8B0-F28FE3DF2F6A}"/>
                </a:ext>
              </a:extLst>
            </p:cNvPr>
            <p:cNvSpPr/>
            <p:nvPr/>
          </p:nvSpPr>
          <p:spPr>
            <a:xfrm rot="10800000">
              <a:off x="1213338" y="2514600"/>
              <a:ext cx="246185" cy="3182815"/>
            </a:xfrm>
            <a:prstGeom prst="downArrow">
              <a:avLst/>
            </a:prstGeom>
            <a:gradFill>
              <a:gsLst>
                <a:gs pos="0">
                  <a:schemeClr val="bg1"/>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0318544E-33A4-4D43-BB1D-815515B61732}"/>
              </a:ext>
            </a:extLst>
          </p:cNvPr>
          <p:cNvSpPr/>
          <p:nvPr/>
        </p:nvSpPr>
        <p:spPr>
          <a:xfrm>
            <a:off x="5829300" y="2495760"/>
            <a:ext cx="5359400" cy="348175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D27E9C7-0E80-E04F-A69A-7CBB50A87CD2}"/>
              </a:ext>
            </a:extLst>
          </p:cNvPr>
          <p:cNvSpPr txBox="1"/>
          <p:nvPr/>
        </p:nvSpPr>
        <p:spPr>
          <a:xfrm>
            <a:off x="5589564" y="2600178"/>
            <a:ext cx="1582615" cy="800732"/>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Internet Governance Forum (IGF)</a:t>
            </a:r>
          </a:p>
        </p:txBody>
      </p:sp>
      <p:sp>
        <p:nvSpPr>
          <p:cNvPr id="34" name="TextBox 33">
            <a:extLst>
              <a:ext uri="{FF2B5EF4-FFF2-40B4-BE49-F238E27FC236}">
                <a16:creationId xmlns:a16="http://schemas.microsoft.com/office/drawing/2014/main" id="{506B8AAE-553D-274A-A22F-889D1D99E370}"/>
              </a:ext>
            </a:extLst>
          </p:cNvPr>
          <p:cNvSpPr txBox="1"/>
          <p:nvPr/>
        </p:nvSpPr>
        <p:spPr>
          <a:xfrm>
            <a:off x="5240215" y="3722076"/>
            <a:ext cx="3112477" cy="565283"/>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Internet Corp. for Assigned Names and Numbers (ICANN)</a:t>
            </a:r>
          </a:p>
        </p:txBody>
      </p:sp>
      <p:sp>
        <p:nvSpPr>
          <p:cNvPr id="36" name="TextBox 35">
            <a:extLst>
              <a:ext uri="{FF2B5EF4-FFF2-40B4-BE49-F238E27FC236}">
                <a16:creationId xmlns:a16="http://schemas.microsoft.com/office/drawing/2014/main" id="{B30C7A1F-1499-D94E-9BEA-F810308226A2}"/>
              </a:ext>
            </a:extLst>
          </p:cNvPr>
          <p:cNvSpPr txBox="1"/>
          <p:nvPr/>
        </p:nvSpPr>
        <p:spPr>
          <a:xfrm>
            <a:off x="7134665" y="2611901"/>
            <a:ext cx="1582615" cy="800732"/>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companies (e.g., Google, </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facebook</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37" name="TextBox 36">
            <a:extLst>
              <a:ext uri="{FF2B5EF4-FFF2-40B4-BE49-F238E27FC236}">
                <a16:creationId xmlns:a16="http://schemas.microsoft.com/office/drawing/2014/main" id="{A686BED3-A0D6-424D-9E74-D25DFB3FF41E}"/>
              </a:ext>
            </a:extLst>
          </p:cNvPr>
          <p:cNvSpPr txBox="1"/>
          <p:nvPr/>
        </p:nvSpPr>
        <p:spPr>
          <a:xfrm>
            <a:off x="8637563" y="2736166"/>
            <a:ext cx="1582615" cy="565283"/>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national</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governments</a:t>
            </a:r>
          </a:p>
        </p:txBody>
      </p:sp>
      <p:sp>
        <p:nvSpPr>
          <p:cNvPr id="5" name="Rectangle 4">
            <a:extLst>
              <a:ext uri="{FF2B5EF4-FFF2-40B4-BE49-F238E27FC236}">
                <a16:creationId xmlns:a16="http://schemas.microsoft.com/office/drawing/2014/main" id="{353BE8A3-DAA6-7147-B72B-19FAB20BB45E}"/>
              </a:ext>
            </a:extLst>
          </p:cNvPr>
          <p:cNvSpPr/>
          <p:nvPr/>
        </p:nvSpPr>
        <p:spPr>
          <a:xfrm>
            <a:off x="2413000" y="2273300"/>
            <a:ext cx="2971800" cy="2616200"/>
          </a:xfrm>
          <a:prstGeom prst="rect">
            <a:avLst/>
          </a:prstGeom>
          <a:solidFill>
            <a:schemeClr val="bg1">
              <a:alpha val="999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2179977-EDA4-B34C-A6E3-6E7C946C1A19}"/>
              </a:ext>
            </a:extLst>
          </p:cNvPr>
          <p:cNvSpPr/>
          <p:nvPr/>
        </p:nvSpPr>
        <p:spPr>
          <a:xfrm>
            <a:off x="4813300" y="4762500"/>
            <a:ext cx="6362700" cy="101600"/>
          </a:xfrm>
          <a:prstGeom prst="rect">
            <a:avLst/>
          </a:prstGeom>
          <a:solidFill>
            <a:schemeClr val="bg1">
              <a:alpha val="999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EF8EBBD-E539-6F43-8499-EC3ED7E7D55E}"/>
              </a:ext>
            </a:extLst>
          </p:cNvPr>
          <p:cNvGrpSpPr/>
          <p:nvPr/>
        </p:nvGrpSpPr>
        <p:grpSpPr>
          <a:xfrm>
            <a:off x="9385169" y="2919046"/>
            <a:ext cx="1758457" cy="2866292"/>
            <a:chOff x="8548636" y="2919046"/>
            <a:chExt cx="1758457" cy="2866292"/>
          </a:xfrm>
        </p:grpSpPr>
        <p:cxnSp>
          <p:nvCxnSpPr>
            <p:cNvPr id="7" name="Straight Connector 6">
              <a:extLst>
                <a:ext uri="{FF2B5EF4-FFF2-40B4-BE49-F238E27FC236}">
                  <a16:creationId xmlns:a16="http://schemas.microsoft.com/office/drawing/2014/main" id="{0EBD9E96-EC82-8549-AC94-4BEF91A70E5D}"/>
                </a:ext>
              </a:extLst>
            </p:cNvPr>
            <p:cNvCxnSpPr/>
            <p:nvPr/>
          </p:nvCxnSpPr>
          <p:spPr>
            <a:xfrm>
              <a:off x="9905167" y="2919046"/>
              <a:ext cx="0" cy="286629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F1FC62-BBCE-5F46-98C6-DA73344FBFC0}"/>
                </a:ext>
              </a:extLst>
            </p:cNvPr>
            <p:cNvSpPr txBox="1"/>
            <p:nvPr/>
          </p:nvSpPr>
          <p:spPr>
            <a:xfrm>
              <a:off x="8548636" y="3662206"/>
              <a:ext cx="1758457" cy="800732"/>
            </a:xfrm>
            <a:prstGeom prst="rect">
              <a:avLst/>
            </a:prstGeom>
            <a:solidFill>
              <a:schemeClr val="bg1"/>
            </a:solidFill>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International Telecomm. Union (ITU)</a:t>
              </a:r>
            </a:p>
          </p:txBody>
        </p:sp>
      </p:grpSp>
      <p:sp>
        <p:nvSpPr>
          <p:cNvPr id="3" name="TextBox 2">
            <a:extLst>
              <a:ext uri="{FF2B5EF4-FFF2-40B4-BE49-F238E27FC236}">
                <a16:creationId xmlns:a16="http://schemas.microsoft.com/office/drawing/2014/main" id="{55CA105B-1551-F044-A377-5F90CE8EAC60}"/>
              </a:ext>
            </a:extLst>
          </p:cNvPr>
          <p:cNvSpPr txBox="1"/>
          <p:nvPr/>
        </p:nvSpPr>
        <p:spPr>
          <a:xfrm>
            <a:off x="5644662" y="4311999"/>
            <a:ext cx="1582615" cy="103618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Internet Engineering Task Force (IETF)</a:t>
            </a:r>
          </a:p>
        </p:txBody>
      </p:sp>
      <p:sp>
        <p:nvSpPr>
          <p:cNvPr id="29" name="Rectangle 28">
            <a:extLst>
              <a:ext uri="{FF2B5EF4-FFF2-40B4-BE49-F238E27FC236}">
                <a16:creationId xmlns:a16="http://schemas.microsoft.com/office/drawing/2014/main" id="{591E416D-BF5B-2248-B13A-C79A1A1F8B1D}"/>
              </a:ext>
            </a:extLst>
          </p:cNvPr>
          <p:cNvSpPr/>
          <p:nvPr/>
        </p:nvSpPr>
        <p:spPr>
          <a:xfrm>
            <a:off x="4800600" y="2463800"/>
            <a:ext cx="6362700" cy="1219200"/>
          </a:xfrm>
          <a:prstGeom prst="rect">
            <a:avLst/>
          </a:prstGeom>
          <a:solidFill>
            <a:schemeClr val="bg1">
              <a:alpha val="999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75BB4B6-8FD8-5D4C-8910-1E767231471D}"/>
              </a:ext>
            </a:extLst>
          </p:cNvPr>
          <p:cNvSpPr/>
          <p:nvPr/>
        </p:nvSpPr>
        <p:spPr>
          <a:xfrm>
            <a:off x="5257800" y="3162300"/>
            <a:ext cx="3200400" cy="1219200"/>
          </a:xfrm>
          <a:prstGeom prst="rect">
            <a:avLst/>
          </a:prstGeom>
          <a:solidFill>
            <a:schemeClr val="bg1">
              <a:alpha val="999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24C66266-C886-C64E-9D1B-9283808E0163}"/>
              </a:ext>
            </a:extLst>
          </p:cNvPr>
          <p:cNvSpPr txBox="1"/>
          <p:nvPr/>
        </p:nvSpPr>
        <p:spPr>
          <a:xfrm>
            <a:off x="8666283" y="4872250"/>
            <a:ext cx="1693565" cy="103618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Inst. For Electrical and Electronics Engineers (IEEE)</a:t>
            </a:r>
          </a:p>
        </p:txBody>
      </p:sp>
      <p:sp>
        <p:nvSpPr>
          <p:cNvPr id="40" name="TextBox 39">
            <a:extLst>
              <a:ext uri="{FF2B5EF4-FFF2-40B4-BE49-F238E27FC236}">
                <a16:creationId xmlns:a16="http://schemas.microsoft.com/office/drawing/2014/main" id="{6EFA26F2-0D7B-E642-843F-169D28FE4133}"/>
              </a:ext>
            </a:extLst>
          </p:cNvPr>
          <p:cNvSpPr txBox="1"/>
          <p:nvPr/>
        </p:nvSpPr>
        <p:spPr>
          <a:xfrm>
            <a:off x="6895680" y="4882241"/>
            <a:ext cx="1949800" cy="103618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3GPP</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3</a:t>
            </a:r>
            <a:r>
              <a:rPr kumimoji="0" lang="en-US" sz="1800" b="0" i="0" u="none" strike="noStrike" kern="1200" cap="none" spc="0" normalizeH="0" baseline="30000" noProof="0" dirty="0">
                <a:ln>
                  <a:noFill/>
                </a:ln>
                <a:solidFill>
                  <a:srgbClr val="C00000"/>
                </a:solidFill>
                <a:effectLst/>
                <a:uLnTx/>
                <a:uFillTx/>
                <a:latin typeface="Calibri" panose="020F0502020204030204"/>
                <a:ea typeface="+mn-ea"/>
                <a:cs typeface="+mn-cs"/>
              </a:rPr>
              <a:t>rd</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 Generation Partnership Project</a:t>
            </a:r>
          </a:p>
        </p:txBody>
      </p:sp>
      <p:sp>
        <p:nvSpPr>
          <p:cNvPr id="35" name="Slide Number Placeholder 2">
            <a:extLst>
              <a:ext uri="{FF2B5EF4-FFF2-40B4-BE49-F238E27FC236}">
                <a16:creationId xmlns:a16="http://schemas.microsoft.com/office/drawing/2014/main" id="{874C2002-79BA-D440-A56A-4943174E91EF}"/>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8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ssolve">
                                      <p:cBhvr>
                                        <p:cTn id="16" dur="500"/>
                                        <p:tgtEl>
                                          <p:spTgt spid="2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dissolve">
                                      <p:cBhvr>
                                        <p:cTn id="19" dur="500"/>
                                        <p:tgtEl>
                                          <p:spTgt spid="3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dissolv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P spid="30" grpId="0" animBg="1"/>
      <p:bldP spid="29"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088509" cy="894622"/>
          </a:xfrm>
        </p:spPr>
        <p:txBody>
          <a:bodyPr>
            <a:noAutofit/>
          </a:bodyPr>
          <a:lstStyle/>
          <a:p>
            <a:r>
              <a:rPr lang="en-US" sz="3600" dirty="0">
                <a:latin typeface="+mj-lt"/>
                <a:cs typeface="Calibri" panose="020F0502020204030204" pitchFamily="34" charset="0"/>
              </a:rPr>
              <a:t>Technical Standards: why standards?</a:t>
            </a:r>
            <a:endParaRPr lang="en-US" sz="3600" dirty="0">
              <a:latin typeface="+mj-lt"/>
            </a:endParaRPr>
          </a:p>
        </p:txBody>
      </p:sp>
      <p:grpSp>
        <p:nvGrpSpPr>
          <p:cNvPr id="20" name="Group 19">
            <a:extLst>
              <a:ext uri="{FF2B5EF4-FFF2-40B4-BE49-F238E27FC236}">
                <a16:creationId xmlns:a16="http://schemas.microsoft.com/office/drawing/2014/main" id="{6AEF3976-D4BE-D74D-9982-F7EFD27AACA2}"/>
              </a:ext>
            </a:extLst>
          </p:cNvPr>
          <p:cNvGrpSpPr/>
          <p:nvPr/>
        </p:nvGrpSpPr>
        <p:grpSpPr>
          <a:xfrm>
            <a:off x="1103349" y="1675439"/>
            <a:ext cx="3840769" cy="2763738"/>
            <a:chOff x="1182862" y="2192274"/>
            <a:chExt cx="3840769" cy="2763738"/>
          </a:xfrm>
        </p:grpSpPr>
        <p:pic>
          <p:nvPicPr>
            <p:cNvPr id="9" name="Graphic 8">
              <a:extLst>
                <a:ext uri="{FF2B5EF4-FFF2-40B4-BE49-F238E27FC236}">
                  <a16:creationId xmlns:a16="http://schemas.microsoft.com/office/drawing/2014/main" id="{55972FAB-01E8-7E42-BFFA-2B599356B5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1478" y="2192274"/>
              <a:ext cx="3632153" cy="2179292"/>
            </a:xfrm>
            <a:prstGeom prst="rect">
              <a:avLst/>
            </a:prstGeom>
          </p:spPr>
        </p:pic>
        <p:pic>
          <p:nvPicPr>
            <p:cNvPr id="15" name="Picture 14" descr="A picture containing electronics, jack, electronic&#10;&#10;Description automatically generated">
              <a:extLst>
                <a:ext uri="{FF2B5EF4-FFF2-40B4-BE49-F238E27FC236}">
                  <a16:creationId xmlns:a16="http://schemas.microsoft.com/office/drawing/2014/main" id="{0A51E83B-93A9-5742-A3C4-EEDC5C1F19C2}"/>
                </a:ext>
              </a:extLst>
            </p:cNvPr>
            <p:cNvPicPr>
              <a:picLocks noChangeAspect="1"/>
            </p:cNvPicPr>
            <p:nvPr/>
          </p:nvPicPr>
          <p:blipFill>
            <a:blip r:embed="rId5"/>
            <a:stretch>
              <a:fillRect/>
            </a:stretch>
          </p:blipFill>
          <p:spPr>
            <a:xfrm>
              <a:off x="4253948" y="2228211"/>
              <a:ext cx="547883" cy="823884"/>
            </a:xfrm>
            <a:prstGeom prst="rect">
              <a:avLst/>
            </a:prstGeom>
          </p:spPr>
        </p:pic>
        <p:pic>
          <p:nvPicPr>
            <p:cNvPr id="30" name="Picture 29" descr="A picture containing electronics, jack, electronic&#10;&#10;Description automatically generated">
              <a:extLst>
                <a:ext uri="{FF2B5EF4-FFF2-40B4-BE49-F238E27FC236}">
                  <a16:creationId xmlns:a16="http://schemas.microsoft.com/office/drawing/2014/main" id="{0AFF55F0-F34C-644D-A70F-4E4FB2692BD8}"/>
                </a:ext>
              </a:extLst>
            </p:cNvPr>
            <p:cNvPicPr>
              <a:picLocks noChangeAspect="1"/>
            </p:cNvPicPr>
            <p:nvPr/>
          </p:nvPicPr>
          <p:blipFill>
            <a:blip r:embed="rId5"/>
            <a:stretch>
              <a:fillRect/>
            </a:stretch>
          </p:blipFill>
          <p:spPr>
            <a:xfrm>
              <a:off x="2539047" y="3584918"/>
              <a:ext cx="542083" cy="815162"/>
            </a:xfrm>
            <a:prstGeom prst="rect">
              <a:avLst/>
            </a:prstGeom>
          </p:spPr>
        </p:pic>
        <p:pic>
          <p:nvPicPr>
            <p:cNvPr id="31" name="Picture 30" descr="A picture containing electronics, jack, electronic&#10;&#10;Description automatically generated">
              <a:extLst>
                <a:ext uri="{FF2B5EF4-FFF2-40B4-BE49-F238E27FC236}">
                  <a16:creationId xmlns:a16="http://schemas.microsoft.com/office/drawing/2014/main" id="{B319CB47-C657-B940-9469-452824EE5C9B}"/>
                </a:ext>
              </a:extLst>
            </p:cNvPr>
            <p:cNvPicPr>
              <a:picLocks noChangeAspect="1"/>
            </p:cNvPicPr>
            <p:nvPr/>
          </p:nvPicPr>
          <p:blipFill>
            <a:blip r:embed="rId5"/>
            <a:stretch>
              <a:fillRect/>
            </a:stretch>
          </p:blipFill>
          <p:spPr>
            <a:xfrm>
              <a:off x="1182862" y="2266121"/>
              <a:ext cx="545382" cy="820123"/>
            </a:xfrm>
            <a:prstGeom prst="rect">
              <a:avLst/>
            </a:prstGeom>
          </p:spPr>
        </p:pic>
        <p:sp>
          <p:nvSpPr>
            <p:cNvPr id="16" name="TextBox 15">
              <a:extLst>
                <a:ext uri="{FF2B5EF4-FFF2-40B4-BE49-F238E27FC236}">
                  <a16:creationId xmlns:a16="http://schemas.microsoft.com/office/drawing/2014/main" id="{91E2394B-44F0-E543-994A-2DDE5CC68078}"/>
                </a:ext>
              </a:extLst>
            </p:cNvPr>
            <p:cNvSpPr txBox="1"/>
            <p:nvPr/>
          </p:nvSpPr>
          <p:spPr>
            <a:xfrm>
              <a:off x="1347440" y="4586680"/>
              <a:ext cx="34442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110V, standard US electrical socket</a:t>
              </a:r>
            </a:p>
          </p:txBody>
        </p:sp>
      </p:grpSp>
      <p:sp>
        <p:nvSpPr>
          <p:cNvPr id="36" name="Slide Number Placeholder 2">
            <a:extLst>
              <a:ext uri="{FF2B5EF4-FFF2-40B4-BE49-F238E27FC236}">
                <a16:creationId xmlns:a16="http://schemas.microsoft.com/office/drawing/2014/main" id="{4B1B9603-ED22-B242-9BA4-FEDE3C0B7843}"/>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792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088509" cy="894622"/>
          </a:xfrm>
        </p:spPr>
        <p:txBody>
          <a:bodyPr>
            <a:noAutofit/>
          </a:bodyPr>
          <a:lstStyle/>
          <a:p>
            <a:r>
              <a:rPr lang="en-US" sz="3600" dirty="0">
                <a:latin typeface="+mj-lt"/>
                <a:cs typeface="Calibri" panose="020F0502020204030204" pitchFamily="34" charset="0"/>
              </a:rPr>
              <a:t>Technical Standards: why standards?</a:t>
            </a:r>
            <a:endParaRPr lang="en-US" sz="3600" dirty="0">
              <a:latin typeface="+mj-lt"/>
            </a:endParaRPr>
          </a:p>
        </p:txBody>
      </p:sp>
      <p:grpSp>
        <p:nvGrpSpPr>
          <p:cNvPr id="20" name="Group 19">
            <a:extLst>
              <a:ext uri="{FF2B5EF4-FFF2-40B4-BE49-F238E27FC236}">
                <a16:creationId xmlns:a16="http://schemas.microsoft.com/office/drawing/2014/main" id="{6AEF3976-D4BE-D74D-9982-F7EFD27AACA2}"/>
              </a:ext>
            </a:extLst>
          </p:cNvPr>
          <p:cNvGrpSpPr/>
          <p:nvPr/>
        </p:nvGrpSpPr>
        <p:grpSpPr>
          <a:xfrm>
            <a:off x="1103349" y="1675439"/>
            <a:ext cx="3840769" cy="2763738"/>
            <a:chOff x="1182862" y="2192274"/>
            <a:chExt cx="3840769" cy="2763738"/>
          </a:xfrm>
        </p:grpSpPr>
        <p:pic>
          <p:nvPicPr>
            <p:cNvPr id="9" name="Graphic 8">
              <a:extLst>
                <a:ext uri="{FF2B5EF4-FFF2-40B4-BE49-F238E27FC236}">
                  <a16:creationId xmlns:a16="http://schemas.microsoft.com/office/drawing/2014/main" id="{55972FAB-01E8-7E42-BFFA-2B599356B5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1478" y="2192274"/>
              <a:ext cx="3632153" cy="2179292"/>
            </a:xfrm>
            <a:prstGeom prst="rect">
              <a:avLst/>
            </a:prstGeom>
          </p:spPr>
        </p:pic>
        <p:pic>
          <p:nvPicPr>
            <p:cNvPr id="15" name="Picture 14" descr="A picture containing electronics, jack, electronic&#10;&#10;Description automatically generated">
              <a:extLst>
                <a:ext uri="{FF2B5EF4-FFF2-40B4-BE49-F238E27FC236}">
                  <a16:creationId xmlns:a16="http://schemas.microsoft.com/office/drawing/2014/main" id="{0A51E83B-93A9-5742-A3C4-EEDC5C1F19C2}"/>
                </a:ext>
              </a:extLst>
            </p:cNvPr>
            <p:cNvPicPr>
              <a:picLocks noChangeAspect="1"/>
            </p:cNvPicPr>
            <p:nvPr/>
          </p:nvPicPr>
          <p:blipFill>
            <a:blip r:embed="rId5"/>
            <a:stretch>
              <a:fillRect/>
            </a:stretch>
          </p:blipFill>
          <p:spPr>
            <a:xfrm>
              <a:off x="4253948" y="2228211"/>
              <a:ext cx="547883" cy="823884"/>
            </a:xfrm>
            <a:prstGeom prst="rect">
              <a:avLst/>
            </a:prstGeom>
          </p:spPr>
        </p:pic>
        <p:pic>
          <p:nvPicPr>
            <p:cNvPr id="30" name="Picture 29" descr="A picture containing electronics, jack, electronic&#10;&#10;Description automatically generated">
              <a:extLst>
                <a:ext uri="{FF2B5EF4-FFF2-40B4-BE49-F238E27FC236}">
                  <a16:creationId xmlns:a16="http://schemas.microsoft.com/office/drawing/2014/main" id="{0AFF55F0-F34C-644D-A70F-4E4FB2692BD8}"/>
                </a:ext>
              </a:extLst>
            </p:cNvPr>
            <p:cNvPicPr>
              <a:picLocks noChangeAspect="1"/>
            </p:cNvPicPr>
            <p:nvPr/>
          </p:nvPicPr>
          <p:blipFill>
            <a:blip r:embed="rId5"/>
            <a:stretch>
              <a:fillRect/>
            </a:stretch>
          </p:blipFill>
          <p:spPr>
            <a:xfrm>
              <a:off x="2539047" y="3584918"/>
              <a:ext cx="542083" cy="815162"/>
            </a:xfrm>
            <a:prstGeom prst="rect">
              <a:avLst/>
            </a:prstGeom>
          </p:spPr>
        </p:pic>
        <p:pic>
          <p:nvPicPr>
            <p:cNvPr id="31" name="Picture 30" descr="A picture containing electronics, jack, electronic&#10;&#10;Description automatically generated">
              <a:extLst>
                <a:ext uri="{FF2B5EF4-FFF2-40B4-BE49-F238E27FC236}">
                  <a16:creationId xmlns:a16="http://schemas.microsoft.com/office/drawing/2014/main" id="{B319CB47-C657-B940-9469-452824EE5C9B}"/>
                </a:ext>
              </a:extLst>
            </p:cNvPr>
            <p:cNvPicPr>
              <a:picLocks noChangeAspect="1"/>
            </p:cNvPicPr>
            <p:nvPr/>
          </p:nvPicPr>
          <p:blipFill>
            <a:blip r:embed="rId5"/>
            <a:stretch>
              <a:fillRect/>
            </a:stretch>
          </p:blipFill>
          <p:spPr>
            <a:xfrm>
              <a:off x="1182862" y="2266121"/>
              <a:ext cx="545382" cy="820123"/>
            </a:xfrm>
            <a:prstGeom prst="rect">
              <a:avLst/>
            </a:prstGeom>
          </p:spPr>
        </p:pic>
        <p:sp>
          <p:nvSpPr>
            <p:cNvPr id="16" name="TextBox 15">
              <a:extLst>
                <a:ext uri="{FF2B5EF4-FFF2-40B4-BE49-F238E27FC236}">
                  <a16:creationId xmlns:a16="http://schemas.microsoft.com/office/drawing/2014/main" id="{91E2394B-44F0-E543-994A-2DDE5CC68078}"/>
                </a:ext>
              </a:extLst>
            </p:cNvPr>
            <p:cNvSpPr txBox="1"/>
            <p:nvPr/>
          </p:nvSpPr>
          <p:spPr>
            <a:xfrm>
              <a:off x="1347440" y="4586680"/>
              <a:ext cx="34442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110V, standard US electrical socket</a:t>
              </a:r>
            </a:p>
          </p:txBody>
        </p:sp>
      </p:grpSp>
      <p:sp>
        <p:nvSpPr>
          <p:cNvPr id="50" name="TextBox 49">
            <a:extLst>
              <a:ext uri="{FF2B5EF4-FFF2-40B4-BE49-F238E27FC236}">
                <a16:creationId xmlns:a16="http://schemas.microsoft.com/office/drawing/2014/main" id="{DEC160E7-84D0-194C-AEF0-7B8594481776}"/>
              </a:ext>
            </a:extLst>
          </p:cNvPr>
          <p:cNvSpPr txBox="1"/>
          <p:nvPr/>
        </p:nvSpPr>
        <p:spPr>
          <a:xfrm>
            <a:off x="2272899" y="4888247"/>
            <a:ext cx="85074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Standards are needed for</a:t>
            </a:r>
            <a:r>
              <a:rPr kumimoji="0" lang="en-US" sz="2400" b="0" i="1" u="none" strike="noStrike" kern="1200" cap="none" spc="0" normalizeH="0" baseline="0" noProof="0" dirty="0">
                <a:ln>
                  <a:noFill/>
                </a:ln>
                <a:solidFill>
                  <a:srgbClr val="C00000"/>
                </a:solidFill>
                <a:effectLst/>
                <a:uLnTx/>
                <a:uFillTx/>
                <a:latin typeface="Calibri" panose="020F0502020204030204"/>
                <a:ea typeface="+mn-ea"/>
                <a:cs typeface="+mn-cs"/>
              </a:rPr>
              <a:t> interoperability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and </a:t>
            </a:r>
            <a:r>
              <a:rPr kumimoji="0" lang="en-US" sz="2400" b="0" i="1" u="none" strike="noStrike" kern="1200" cap="none" spc="0" normalizeH="0" baseline="0" noProof="0" dirty="0" err="1">
                <a:ln>
                  <a:noFill/>
                </a:ln>
                <a:solidFill>
                  <a:srgbClr val="C00000"/>
                </a:solidFill>
                <a:effectLst/>
                <a:uLnTx/>
                <a:uFillTx/>
                <a:latin typeface="Calibri" panose="020F0502020204030204"/>
                <a:ea typeface="+mn-ea"/>
                <a:cs typeface="+mn-cs"/>
              </a:rPr>
              <a:t>interconnectability</a:t>
            </a:r>
            <a:endParaRPr kumimoji="0" lang="en-US" sz="24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502F3E8-616F-184C-9C4E-FF20B37DCB54}"/>
              </a:ext>
            </a:extLst>
          </p:cNvPr>
          <p:cNvSpPr txBox="1"/>
          <p:nvPr/>
        </p:nvSpPr>
        <p:spPr>
          <a:xfrm>
            <a:off x="715618" y="5450509"/>
            <a:ext cx="114763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tandards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are one of the hallmarks of an industrial society. As the society becomes increasingly complex and its industrial base begins to emerge, it becomes necessary for the products, processes, and procedures of the society to fit together and to interoperate. This interoperation provides the basis for greater integration of the elements of society, which in turn causes increased social interdependency and complexity.”</a:t>
            </a:r>
          </a:p>
        </p:txBody>
      </p:sp>
      <p:grpSp>
        <p:nvGrpSpPr>
          <p:cNvPr id="32" name="Group 31">
            <a:extLst>
              <a:ext uri="{FF2B5EF4-FFF2-40B4-BE49-F238E27FC236}">
                <a16:creationId xmlns:a16="http://schemas.microsoft.com/office/drawing/2014/main" id="{27BB727C-6E64-3D4F-A41E-5868AF317335}"/>
              </a:ext>
            </a:extLst>
          </p:cNvPr>
          <p:cNvGrpSpPr/>
          <p:nvPr/>
        </p:nvGrpSpPr>
        <p:grpSpPr>
          <a:xfrm>
            <a:off x="5716087" y="1382524"/>
            <a:ext cx="6200970" cy="3187999"/>
            <a:chOff x="5716087" y="1382524"/>
            <a:chExt cx="6200970" cy="3187999"/>
          </a:xfrm>
        </p:grpSpPr>
        <p:pic>
          <p:nvPicPr>
            <p:cNvPr id="26" name="Picture 25">
              <a:extLst>
                <a:ext uri="{FF2B5EF4-FFF2-40B4-BE49-F238E27FC236}">
                  <a16:creationId xmlns:a16="http://schemas.microsoft.com/office/drawing/2014/main" id="{9B1DA8A4-2609-E947-9517-D27F52C6B8C4}"/>
                </a:ext>
              </a:extLst>
            </p:cNvPr>
            <p:cNvPicPr>
              <a:picLocks noChangeAspect="1"/>
            </p:cNvPicPr>
            <p:nvPr/>
          </p:nvPicPr>
          <p:blipFill>
            <a:blip r:embed="rId6"/>
            <a:stretch>
              <a:fillRect/>
            </a:stretch>
          </p:blipFill>
          <p:spPr>
            <a:xfrm>
              <a:off x="5716087" y="1382524"/>
              <a:ext cx="6200970" cy="3187999"/>
            </a:xfrm>
            <a:prstGeom prst="rect">
              <a:avLst/>
            </a:prstGeom>
          </p:spPr>
        </p:pic>
        <p:pic>
          <p:nvPicPr>
            <p:cNvPr id="3" name="Picture 2">
              <a:extLst>
                <a:ext uri="{FF2B5EF4-FFF2-40B4-BE49-F238E27FC236}">
                  <a16:creationId xmlns:a16="http://schemas.microsoft.com/office/drawing/2014/main" id="{4DF1C86D-8037-6748-9978-FA4158689E6A}"/>
                </a:ext>
              </a:extLst>
            </p:cNvPr>
            <p:cNvPicPr>
              <a:picLocks noChangeAspect="1"/>
            </p:cNvPicPr>
            <p:nvPr/>
          </p:nvPicPr>
          <p:blipFill>
            <a:blip r:embed="rId7"/>
            <a:stretch>
              <a:fillRect/>
            </a:stretch>
          </p:blipFill>
          <p:spPr>
            <a:xfrm>
              <a:off x="6971244" y="2205050"/>
              <a:ext cx="305385" cy="323414"/>
            </a:xfrm>
            <a:prstGeom prst="rect">
              <a:avLst/>
            </a:prstGeom>
          </p:spPr>
        </p:pic>
        <p:pic>
          <p:nvPicPr>
            <p:cNvPr id="4" name="Picture 3">
              <a:extLst>
                <a:ext uri="{FF2B5EF4-FFF2-40B4-BE49-F238E27FC236}">
                  <a16:creationId xmlns:a16="http://schemas.microsoft.com/office/drawing/2014/main" id="{A9E940D8-BE12-324C-BA11-D68DEB009DEF}"/>
                </a:ext>
              </a:extLst>
            </p:cNvPr>
            <p:cNvPicPr>
              <a:picLocks noChangeAspect="1"/>
            </p:cNvPicPr>
            <p:nvPr/>
          </p:nvPicPr>
          <p:blipFill>
            <a:blip r:embed="rId8"/>
            <a:stretch>
              <a:fillRect/>
            </a:stretch>
          </p:blipFill>
          <p:spPr>
            <a:xfrm>
              <a:off x="6735818" y="2532596"/>
              <a:ext cx="315388" cy="331110"/>
            </a:xfrm>
            <a:prstGeom prst="rect">
              <a:avLst/>
            </a:prstGeom>
          </p:spPr>
        </p:pic>
        <p:pic>
          <p:nvPicPr>
            <p:cNvPr id="27" name="Picture 26">
              <a:extLst>
                <a:ext uri="{FF2B5EF4-FFF2-40B4-BE49-F238E27FC236}">
                  <a16:creationId xmlns:a16="http://schemas.microsoft.com/office/drawing/2014/main" id="{0AAB3919-A59F-BB47-8454-DEFA0CE558C9}"/>
                </a:ext>
              </a:extLst>
            </p:cNvPr>
            <p:cNvPicPr>
              <a:picLocks noChangeAspect="1"/>
            </p:cNvPicPr>
            <p:nvPr/>
          </p:nvPicPr>
          <p:blipFill>
            <a:blip r:embed="rId7"/>
            <a:stretch>
              <a:fillRect/>
            </a:stretch>
          </p:blipFill>
          <p:spPr>
            <a:xfrm>
              <a:off x="10858287" y="2534057"/>
              <a:ext cx="293525" cy="310853"/>
            </a:xfrm>
            <a:prstGeom prst="rect">
              <a:avLst/>
            </a:prstGeom>
          </p:spPr>
        </p:pic>
        <p:pic>
          <p:nvPicPr>
            <p:cNvPr id="5" name="Picture 4">
              <a:extLst>
                <a:ext uri="{FF2B5EF4-FFF2-40B4-BE49-F238E27FC236}">
                  <a16:creationId xmlns:a16="http://schemas.microsoft.com/office/drawing/2014/main" id="{97678135-224F-5043-9BE3-767999802A70}"/>
                </a:ext>
              </a:extLst>
            </p:cNvPr>
            <p:cNvPicPr>
              <a:picLocks noChangeAspect="1"/>
            </p:cNvPicPr>
            <p:nvPr/>
          </p:nvPicPr>
          <p:blipFill>
            <a:blip r:embed="rId9"/>
            <a:stretch>
              <a:fillRect/>
            </a:stretch>
          </p:blipFill>
          <p:spPr>
            <a:xfrm>
              <a:off x="10314416" y="2564882"/>
              <a:ext cx="305012" cy="323002"/>
            </a:xfrm>
            <a:prstGeom prst="rect">
              <a:avLst/>
            </a:prstGeom>
          </p:spPr>
        </p:pic>
        <p:pic>
          <p:nvPicPr>
            <p:cNvPr id="34" name="Picture 33">
              <a:extLst>
                <a:ext uri="{FF2B5EF4-FFF2-40B4-BE49-F238E27FC236}">
                  <a16:creationId xmlns:a16="http://schemas.microsoft.com/office/drawing/2014/main" id="{7FDFE055-4823-AD46-9C86-D161B1D594C8}"/>
                </a:ext>
              </a:extLst>
            </p:cNvPr>
            <p:cNvPicPr>
              <a:picLocks noChangeAspect="1"/>
            </p:cNvPicPr>
            <p:nvPr/>
          </p:nvPicPr>
          <p:blipFill>
            <a:blip r:embed="rId9"/>
            <a:stretch>
              <a:fillRect/>
            </a:stretch>
          </p:blipFill>
          <p:spPr>
            <a:xfrm>
              <a:off x="7592950" y="3407466"/>
              <a:ext cx="305012" cy="323002"/>
            </a:xfrm>
            <a:prstGeom prst="rect">
              <a:avLst/>
            </a:prstGeom>
          </p:spPr>
        </p:pic>
        <p:pic>
          <p:nvPicPr>
            <p:cNvPr id="7" name="Picture 6">
              <a:extLst>
                <a:ext uri="{FF2B5EF4-FFF2-40B4-BE49-F238E27FC236}">
                  <a16:creationId xmlns:a16="http://schemas.microsoft.com/office/drawing/2014/main" id="{7E1DC972-EE04-414E-A49F-DF4EEF3EAD13}"/>
                </a:ext>
              </a:extLst>
            </p:cNvPr>
            <p:cNvPicPr>
              <a:picLocks noChangeAspect="1"/>
            </p:cNvPicPr>
            <p:nvPr/>
          </p:nvPicPr>
          <p:blipFill>
            <a:blip r:embed="rId10"/>
            <a:stretch>
              <a:fillRect/>
            </a:stretch>
          </p:blipFill>
          <p:spPr>
            <a:xfrm>
              <a:off x="8691417" y="2314214"/>
              <a:ext cx="297438" cy="315908"/>
            </a:xfrm>
            <a:prstGeom prst="rect">
              <a:avLst/>
            </a:prstGeom>
          </p:spPr>
        </p:pic>
        <p:pic>
          <p:nvPicPr>
            <p:cNvPr id="8" name="Picture 7">
              <a:extLst>
                <a:ext uri="{FF2B5EF4-FFF2-40B4-BE49-F238E27FC236}">
                  <a16:creationId xmlns:a16="http://schemas.microsoft.com/office/drawing/2014/main" id="{D8D06C18-1F23-FA41-8776-A9C48A13EC59}"/>
                </a:ext>
              </a:extLst>
            </p:cNvPr>
            <p:cNvPicPr>
              <a:picLocks noChangeAspect="1"/>
            </p:cNvPicPr>
            <p:nvPr/>
          </p:nvPicPr>
          <p:blipFill>
            <a:blip r:embed="rId11"/>
            <a:stretch>
              <a:fillRect/>
            </a:stretch>
          </p:blipFill>
          <p:spPr>
            <a:xfrm>
              <a:off x="9852841" y="2881422"/>
              <a:ext cx="309509" cy="325879"/>
            </a:xfrm>
            <a:prstGeom prst="rect">
              <a:avLst/>
            </a:prstGeom>
          </p:spPr>
        </p:pic>
        <p:pic>
          <p:nvPicPr>
            <p:cNvPr id="10" name="Picture 9">
              <a:extLst>
                <a:ext uri="{FF2B5EF4-FFF2-40B4-BE49-F238E27FC236}">
                  <a16:creationId xmlns:a16="http://schemas.microsoft.com/office/drawing/2014/main" id="{5C2046B9-956D-A647-B342-E52168121FC6}"/>
                </a:ext>
              </a:extLst>
            </p:cNvPr>
            <p:cNvPicPr>
              <a:picLocks noChangeAspect="1"/>
            </p:cNvPicPr>
            <p:nvPr/>
          </p:nvPicPr>
          <p:blipFill>
            <a:blip r:embed="rId12"/>
            <a:stretch>
              <a:fillRect/>
            </a:stretch>
          </p:blipFill>
          <p:spPr>
            <a:xfrm>
              <a:off x="8395685" y="2048083"/>
              <a:ext cx="292856" cy="309237"/>
            </a:xfrm>
            <a:prstGeom prst="rect">
              <a:avLst/>
            </a:prstGeom>
          </p:spPr>
        </p:pic>
        <p:pic>
          <p:nvPicPr>
            <p:cNvPr id="35" name="Picture 34">
              <a:extLst>
                <a:ext uri="{FF2B5EF4-FFF2-40B4-BE49-F238E27FC236}">
                  <a16:creationId xmlns:a16="http://schemas.microsoft.com/office/drawing/2014/main" id="{EFF7B3D8-A473-624B-AD78-6779EBAE61E7}"/>
                </a:ext>
              </a:extLst>
            </p:cNvPr>
            <p:cNvPicPr>
              <a:picLocks noChangeAspect="1"/>
            </p:cNvPicPr>
            <p:nvPr/>
          </p:nvPicPr>
          <p:blipFill>
            <a:blip r:embed="rId12"/>
            <a:stretch>
              <a:fillRect/>
            </a:stretch>
          </p:blipFill>
          <p:spPr>
            <a:xfrm>
              <a:off x="10644241" y="3167711"/>
              <a:ext cx="292856" cy="309237"/>
            </a:xfrm>
            <a:prstGeom prst="rect">
              <a:avLst/>
            </a:prstGeom>
          </p:spPr>
        </p:pic>
        <p:pic>
          <p:nvPicPr>
            <p:cNvPr id="11" name="Picture 10">
              <a:extLst>
                <a:ext uri="{FF2B5EF4-FFF2-40B4-BE49-F238E27FC236}">
                  <a16:creationId xmlns:a16="http://schemas.microsoft.com/office/drawing/2014/main" id="{EACBB564-27B9-EA48-83D4-CD5276078370}"/>
                </a:ext>
              </a:extLst>
            </p:cNvPr>
            <p:cNvPicPr>
              <a:picLocks noChangeAspect="1"/>
            </p:cNvPicPr>
            <p:nvPr/>
          </p:nvPicPr>
          <p:blipFill>
            <a:blip r:embed="rId13"/>
            <a:stretch>
              <a:fillRect/>
            </a:stretch>
          </p:blipFill>
          <p:spPr>
            <a:xfrm>
              <a:off x="10886344" y="3709749"/>
              <a:ext cx="286855" cy="302900"/>
            </a:xfrm>
            <a:prstGeom prst="rect">
              <a:avLst/>
            </a:prstGeom>
          </p:spPr>
        </p:pic>
        <p:pic>
          <p:nvPicPr>
            <p:cNvPr id="37" name="Picture 36">
              <a:extLst>
                <a:ext uri="{FF2B5EF4-FFF2-40B4-BE49-F238E27FC236}">
                  <a16:creationId xmlns:a16="http://schemas.microsoft.com/office/drawing/2014/main" id="{E82BC715-AA60-5F42-8279-4E2B2CE86C84}"/>
                </a:ext>
              </a:extLst>
            </p:cNvPr>
            <p:cNvPicPr>
              <a:picLocks noChangeAspect="1"/>
            </p:cNvPicPr>
            <p:nvPr/>
          </p:nvPicPr>
          <p:blipFill>
            <a:blip r:embed="rId13"/>
            <a:stretch>
              <a:fillRect/>
            </a:stretch>
          </p:blipFill>
          <p:spPr>
            <a:xfrm>
              <a:off x="10116406" y="2427716"/>
              <a:ext cx="286855" cy="302900"/>
            </a:xfrm>
            <a:prstGeom prst="rect">
              <a:avLst/>
            </a:prstGeom>
          </p:spPr>
        </p:pic>
        <p:pic>
          <p:nvPicPr>
            <p:cNvPr id="12" name="Picture 11">
              <a:extLst>
                <a:ext uri="{FF2B5EF4-FFF2-40B4-BE49-F238E27FC236}">
                  <a16:creationId xmlns:a16="http://schemas.microsoft.com/office/drawing/2014/main" id="{166A5D0C-CFC7-7645-9C5E-1B8D75B6B003}"/>
                </a:ext>
              </a:extLst>
            </p:cNvPr>
            <p:cNvPicPr>
              <a:picLocks noChangeAspect="1"/>
            </p:cNvPicPr>
            <p:nvPr/>
          </p:nvPicPr>
          <p:blipFill>
            <a:blip r:embed="rId14"/>
            <a:stretch>
              <a:fillRect/>
            </a:stretch>
          </p:blipFill>
          <p:spPr>
            <a:xfrm>
              <a:off x="9151124" y="2642619"/>
              <a:ext cx="308913" cy="325252"/>
            </a:xfrm>
            <a:prstGeom prst="rect">
              <a:avLst/>
            </a:prstGeom>
          </p:spPr>
        </p:pic>
        <p:pic>
          <p:nvPicPr>
            <p:cNvPr id="13" name="Picture 12">
              <a:extLst>
                <a:ext uri="{FF2B5EF4-FFF2-40B4-BE49-F238E27FC236}">
                  <a16:creationId xmlns:a16="http://schemas.microsoft.com/office/drawing/2014/main" id="{68859F62-07A7-6241-BDC7-A99324145C6E}"/>
                </a:ext>
              </a:extLst>
            </p:cNvPr>
            <p:cNvPicPr>
              <a:picLocks noChangeAspect="1"/>
            </p:cNvPicPr>
            <p:nvPr/>
          </p:nvPicPr>
          <p:blipFill>
            <a:blip r:embed="rId15"/>
            <a:stretch>
              <a:fillRect/>
            </a:stretch>
          </p:blipFill>
          <p:spPr>
            <a:xfrm>
              <a:off x="9119331" y="2337033"/>
              <a:ext cx="243295" cy="259147"/>
            </a:xfrm>
            <a:prstGeom prst="rect">
              <a:avLst/>
            </a:prstGeom>
          </p:spPr>
        </p:pic>
        <p:pic>
          <p:nvPicPr>
            <p:cNvPr id="33" name="Picture 32">
              <a:extLst>
                <a:ext uri="{FF2B5EF4-FFF2-40B4-BE49-F238E27FC236}">
                  <a16:creationId xmlns:a16="http://schemas.microsoft.com/office/drawing/2014/main" id="{1D147F0D-1B8B-474B-BAB3-7E817C71640B}"/>
                </a:ext>
              </a:extLst>
            </p:cNvPr>
            <p:cNvPicPr>
              <a:picLocks noChangeAspect="1"/>
            </p:cNvPicPr>
            <p:nvPr/>
          </p:nvPicPr>
          <p:blipFill>
            <a:blip r:embed="rId9"/>
            <a:stretch>
              <a:fillRect/>
            </a:stretch>
          </p:blipFill>
          <p:spPr>
            <a:xfrm>
              <a:off x="8870447" y="2070769"/>
              <a:ext cx="305012" cy="323002"/>
            </a:xfrm>
            <a:prstGeom prst="rect">
              <a:avLst/>
            </a:prstGeom>
          </p:spPr>
        </p:pic>
        <p:pic>
          <p:nvPicPr>
            <p:cNvPr id="14" name="Picture 13">
              <a:extLst>
                <a:ext uri="{FF2B5EF4-FFF2-40B4-BE49-F238E27FC236}">
                  <a16:creationId xmlns:a16="http://schemas.microsoft.com/office/drawing/2014/main" id="{D567AF13-3E2F-7E46-9DB6-08563A07EBF2}"/>
                </a:ext>
              </a:extLst>
            </p:cNvPr>
            <p:cNvPicPr>
              <a:picLocks noChangeAspect="1"/>
            </p:cNvPicPr>
            <p:nvPr/>
          </p:nvPicPr>
          <p:blipFill>
            <a:blip r:embed="rId16"/>
            <a:stretch>
              <a:fillRect/>
            </a:stretch>
          </p:blipFill>
          <p:spPr>
            <a:xfrm>
              <a:off x="8775623" y="3243227"/>
              <a:ext cx="305266" cy="320483"/>
            </a:xfrm>
            <a:prstGeom prst="rect">
              <a:avLst/>
            </a:prstGeom>
          </p:spPr>
        </p:pic>
        <p:pic>
          <p:nvPicPr>
            <p:cNvPr id="17" name="Picture 16">
              <a:extLst>
                <a:ext uri="{FF2B5EF4-FFF2-40B4-BE49-F238E27FC236}">
                  <a16:creationId xmlns:a16="http://schemas.microsoft.com/office/drawing/2014/main" id="{23C00A0D-8C2E-194B-8860-143D4C9D9DFE}"/>
                </a:ext>
              </a:extLst>
            </p:cNvPr>
            <p:cNvPicPr>
              <a:picLocks noChangeAspect="1"/>
            </p:cNvPicPr>
            <p:nvPr/>
          </p:nvPicPr>
          <p:blipFill>
            <a:blip r:embed="rId17"/>
            <a:stretch>
              <a:fillRect/>
            </a:stretch>
          </p:blipFill>
          <p:spPr>
            <a:xfrm>
              <a:off x="9113056" y="3241445"/>
              <a:ext cx="310259" cy="328550"/>
            </a:xfrm>
            <a:prstGeom prst="rect">
              <a:avLst/>
            </a:prstGeom>
          </p:spPr>
        </p:pic>
        <p:pic>
          <p:nvPicPr>
            <p:cNvPr id="18" name="Picture 17">
              <a:extLst>
                <a:ext uri="{FF2B5EF4-FFF2-40B4-BE49-F238E27FC236}">
                  <a16:creationId xmlns:a16="http://schemas.microsoft.com/office/drawing/2014/main" id="{217C20FB-4D15-F645-871B-436A2B38EE2C}"/>
                </a:ext>
              </a:extLst>
            </p:cNvPr>
            <p:cNvPicPr>
              <a:picLocks noChangeAspect="1"/>
            </p:cNvPicPr>
            <p:nvPr/>
          </p:nvPicPr>
          <p:blipFill>
            <a:blip r:embed="rId18"/>
            <a:stretch>
              <a:fillRect/>
            </a:stretch>
          </p:blipFill>
          <p:spPr>
            <a:xfrm>
              <a:off x="10239730" y="2989080"/>
              <a:ext cx="302835" cy="318848"/>
            </a:xfrm>
            <a:prstGeom prst="rect">
              <a:avLst/>
            </a:prstGeom>
          </p:spPr>
        </p:pic>
        <p:pic>
          <p:nvPicPr>
            <p:cNvPr id="21" name="Picture 20">
              <a:extLst>
                <a:ext uri="{FF2B5EF4-FFF2-40B4-BE49-F238E27FC236}">
                  <a16:creationId xmlns:a16="http://schemas.microsoft.com/office/drawing/2014/main" id="{291FC58B-542E-A64A-B8AF-FD515F3CF5CD}"/>
                </a:ext>
              </a:extLst>
            </p:cNvPr>
            <p:cNvPicPr>
              <a:picLocks noChangeAspect="1"/>
            </p:cNvPicPr>
            <p:nvPr/>
          </p:nvPicPr>
          <p:blipFill>
            <a:blip r:embed="rId19"/>
            <a:stretch>
              <a:fillRect/>
            </a:stretch>
          </p:blipFill>
          <p:spPr>
            <a:xfrm>
              <a:off x="10399951" y="1857046"/>
              <a:ext cx="298349" cy="314124"/>
            </a:xfrm>
            <a:prstGeom prst="rect">
              <a:avLst/>
            </a:prstGeom>
          </p:spPr>
        </p:pic>
        <p:sp>
          <p:nvSpPr>
            <p:cNvPr id="28" name="Rectangle 27">
              <a:extLst>
                <a:ext uri="{FF2B5EF4-FFF2-40B4-BE49-F238E27FC236}">
                  <a16:creationId xmlns:a16="http://schemas.microsoft.com/office/drawing/2014/main" id="{C78EF715-1010-7148-A602-811152BFF739}"/>
                </a:ext>
              </a:extLst>
            </p:cNvPr>
            <p:cNvSpPr/>
            <p:nvPr/>
          </p:nvSpPr>
          <p:spPr>
            <a:xfrm>
              <a:off x="7226300" y="4241800"/>
              <a:ext cx="406400" cy="241300"/>
            </a:xfrm>
            <a:prstGeom prst="rect">
              <a:avLst/>
            </a:prstGeom>
            <a:solidFill>
              <a:schemeClr val="bg1">
                <a:alpha val="829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F80DB37-4095-424D-A0C1-F5CF823C2193}"/>
                </a:ext>
              </a:extLst>
            </p:cNvPr>
            <p:cNvSpPr txBox="1"/>
            <p:nvPr/>
          </p:nvSpPr>
          <p:spPr>
            <a:xfrm>
              <a:off x="6120623" y="4174281"/>
              <a:ext cx="5400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15 plug standards worldwide; 110V and 220V standards</a:t>
              </a:r>
            </a:p>
          </p:txBody>
        </p:sp>
      </p:grpSp>
      <p:sp>
        <p:nvSpPr>
          <p:cNvPr id="36" name="Slide Number Placeholder 2">
            <a:extLst>
              <a:ext uri="{FF2B5EF4-FFF2-40B4-BE49-F238E27FC236}">
                <a16:creationId xmlns:a16="http://schemas.microsoft.com/office/drawing/2014/main" id="{4B1B9603-ED22-B242-9BA4-FEDE3C0B7843}"/>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60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500"/>
                                        <p:tgtEl>
                                          <p:spTgt spid="5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088509" cy="894622"/>
          </a:xfrm>
        </p:spPr>
        <p:txBody>
          <a:bodyPr>
            <a:noAutofit/>
          </a:bodyPr>
          <a:lstStyle/>
          <a:p>
            <a:r>
              <a:rPr lang="en-US" sz="3600" dirty="0">
                <a:latin typeface="+mj-lt"/>
                <a:cs typeface="Calibri" panose="020F0502020204030204" pitchFamily="34" charset="0"/>
              </a:rPr>
              <a:t>Technical Standards: why standards?</a:t>
            </a:r>
            <a:endParaRPr lang="en-US" sz="3600" dirty="0">
              <a:latin typeface="+mj-lt"/>
            </a:endParaRPr>
          </a:p>
        </p:txBody>
      </p:sp>
      <p:grpSp>
        <p:nvGrpSpPr>
          <p:cNvPr id="48" name="Group 47">
            <a:extLst>
              <a:ext uri="{FF2B5EF4-FFF2-40B4-BE49-F238E27FC236}">
                <a16:creationId xmlns:a16="http://schemas.microsoft.com/office/drawing/2014/main" id="{E5A8A43F-94ED-CF48-BCC8-60C0521E3A38}"/>
              </a:ext>
            </a:extLst>
          </p:cNvPr>
          <p:cNvGrpSpPr/>
          <p:nvPr/>
        </p:nvGrpSpPr>
        <p:grpSpPr>
          <a:xfrm>
            <a:off x="828676" y="2951526"/>
            <a:ext cx="3087640" cy="3475705"/>
            <a:chOff x="685801" y="2265726"/>
            <a:chExt cx="3087640" cy="3475705"/>
          </a:xfrm>
        </p:grpSpPr>
        <p:grpSp>
          <p:nvGrpSpPr>
            <p:cNvPr id="43" name="Group 42">
              <a:extLst>
                <a:ext uri="{FF2B5EF4-FFF2-40B4-BE49-F238E27FC236}">
                  <a16:creationId xmlns:a16="http://schemas.microsoft.com/office/drawing/2014/main" id="{8364F669-1962-5343-97BD-C35F31DCB134}"/>
                </a:ext>
              </a:extLst>
            </p:cNvPr>
            <p:cNvGrpSpPr/>
            <p:nvPr/>
          </p:nvGrpSpPr>
          <p:grpSpPr>
            <a:xfrm>
              <a:off x="1181694" y="2265726"/>
              <a:ext cx="2482357" cy="3114365"/>
              <a:chOff x="3810594" y="2508614"/>
              <a:chExt cx="2482357" cy="3114365"/>
            </a:xfrm>
          </p:grpSpPr>
          <p:pic>
            <p:nvPicPr>
              <p:cNvPr id="24" name="Picture 23" descr="Map&#10;&#10;Description automatically generated">
                <a:extLst>
                  <a:ext uri="{FF2B5EF4-FFF2-40B4-BE49-F238E27FC236}">
                    <a16:creationId xmlns:a16="http://schemas.microsoft.com/office/drawing/2014/main" id="{C724E150-5BBE-2D47-816E-D5A64425C2C3}"/>
                  </a:ext>
                </a:extLst>
              </p:cNvPr>
              <p:cNvPicPr>
                <a:picLocks noChangeAspect="1"/>
              </p:cNvPicPr>
              <p:nvPr/>
            </p:nvPicPr>
            <p:blipFill>
              <a:blip r:embed="rId3"/>
              <a:stretch>
                <a:fillRect/>
              </a:stretch>
            </p:blipFill>
            <p:spPr>
              <a:xfrm>
                <a:off x="3810594" y="2538108"/>
                <a:ext cx="2482357" cy="3084871"/>
              </a:xfrm>
              <a:prstGeom prst="rect">
                <a:avLst/>
              </a:prstGeom>
            </p:spPr>
          </p:pic>
          <p:sp>
            <p:nvSpPr>
              <p:cNvPr id="25" name="TextBox 24">
                <a:extLst>
                  <a:ext uri="{FF2B5EF4-FFF2-40B4-BE49-F238E27FC236}">
                    <a16:creationId xmlns:a16="http://schemas.microsoft.com/office/drawing/2014/main" id="{80EA20E6-C0F9-7143-B0A5-E5A095519A2D}"/>
                  </a:ext>
                </a:extLst>
              </p:cNvPr>
              <p:cNvSpPr txBox="1"/>
              <p:nvPr/>
            </p:nvSpPr>
            <p:spPr>
              <a:xfrm>
                <a:off x="5441849" y="3088716"/>
                <a:ext cx="744114" cy="369332"/>
              </a:xfrm>
              <a:prstGeom prst="rect">
                <a:avLst/>
              </a:prstGeom>
              <a:solidFill>
                <a:schemeClr val="bg1">
                  <a:alpha val="45355"/>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A8"/>
                    </a:solidFill>
                    <a:effectLst/>
                    <a:uLnTx/>
                    <a:uFillTx/>
                    <a:latin typeface="Calibri" panose="020F0502020204030204"/>
                    <a:ea typeface="+mn-ea"/>
                    <a:cs typeface="+mn-cs"/>
                  </a:rPr>
                  <a:t>4’8.5”</a:t>
                </a:r>
              </a:p>
            </p:txBody>
          </p:sp>
          <p:sp>
            <p:nvSpPr>
              <p:cNvPr id="36" name="TextBox 35">
                <a:extLst>
                  <a:ext uri="{FF2B5EF4-FFF2-40B4-BE49-F238E27FC236}">
                    <a16:creationId xmlns:a16="http://schemas.microsoft.com/office/drawing/2014/main" id="{9636AF6D-E57C-D64B-993C-F702512C5107}"/>
                  </a:ext>
                </a:extLst>
              </p:cNvPr>
              <p:cNvSpPr txBox="1"/>
              <p:nvPr/>
            </p:nvSpPr>
            <p:spPr>
              <a:xfrm>
                <a:off x="5112468" y="3418097"/>
                <a:ext cx="572593" cy="369332"/>
              </a:xfrm>
              <a:prstGeom prst="rect">
                <a:avLst/>
              </a:prstGeom>
              <a:solidFill>
                <a:schemeClr val="bg1">
                  <a:alpha val="45355"/>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A8"/>
                    </a:solidFill>
                    <a:effectLst/>
                    <a:uLnTx/>
                    <a:uFillTx/>
                    <a:latin typeface="Calibri" panose="020F0502020204030204"/>
                    <a:ea typeface="+mn-ea"/>
                    <a:cs typeface="+mn-cs"/>
                  </a:rPr>
                  <a:t>4’9”</a:t>
                </a:r>
              </a:p>
            </p:txBody>
          </p:sp>
          <p:sp>
            <p:nvSpPr>
              <p:cNvPr id="38" name="TextBox 37">
                <a:extLst>
                  <a:ext uri="{FF2B5EF4-FFF2-40B4-BE49-F238E27FC236}">
                    <a16:creationId xmlns:a16="http://schemas.microsoft.com/office/drawing/2014/main" id="{A4737ADB-DB80-DA44-8D14-E422532EFC8F}"/>
                  </a:ext>
                </a:extLst>
              </p:cNvPr>
              <p:cNvSpPr txBox="1"/>
              <p:nvPr/>
            </p:nvSpPr>
            <p:spPr>
              <a:xfrm>
                <a:off x="4379965" y="2508614"/>
                <a:ext cx="1181734" cy="369332"/>
              </a:xfrm>
              <a:prstGeom prst="rect">
                <a:avLst/>
              </a:prstGeom>
              <a:solidFill>
                <a:schemeClr val="bg1">
                  <a:alpha val="45355"/>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A8"/>
                    </a:solidFill>
                    <a:effectLst/>
                    <a:uLnTx/>
                    <a:uFillTx/>
                    <a:latin typeface="Calibri" panose="020F0502020204030204"/>
                    <a:ea typeface="+mn-ea"/>
                    <a:cs typeface="+mn-cs"/>
                  </a:rPr>
                  <a:t>5’6” </a:t>
                </a:r>
                <a:r>
                  <a:rPr kumimoji="0" lang="en-US" sz="1100" b="0" i="0" u="none" strike="noStrike" kern="1200" cap="none" spc="0" normalizeH="0" baseline="0" noProof="0" dirty="0">
                    <a:ln>
                      <a:noFill/>
                    </a:ln>
                    <a:solidFill>
                      <a:srgbClr val="0000A8"/>
                    </a:solidFill>
                    <a:effectLst/>
                    <a:uLnTx/>
                    <a:uFillTx/>
                    <a:latin typeface="Calibri" panose="020F0502020204030204"/>
                    <a:ea typeface="+mn-ea"/>
                    <a:cs typeface="+mn-cs"/>
                  </a:rPr>
                  <a:t>(Canada)</a:t>
                </a:r>
                <a:endParaRPr kumimoji="0" lang="en-US" sz="1800" b="0" i="0" u="none" strike="noStrike" kern="1200" cap="none" spc="0" normalizeH="0" baseline="0" noProof="0" dirty="0">
                  <a:ln>
                    <a:noFill/>
                  </a:ln>
                  <a:solidFill>
                    <a:srgbClr val="0000A8"/>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24F50F0A-A722-BB46-A723-3B5FA33CF377}"/>
                  </a:ext>
                </a:extLst>
              </p:cNvPr>
              <p:cNvSpPr txBox="1"/>
              <p:nvPr/>
            </p:nvSpPr>
            <p:spPr>
              <a:xfrm>
                <a:off x="4532366" y="3290279"/>
                <a:ext cx="572593" cy="369332"/>
              </a:xfrm>
              <a:prstGeom prst="rect">
                <a:avLst/>
              </a:prstGeom>
              <a:solidFill>
                <a:schemeClr val="bg1">
                  <a:alpha val="45355"/>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A8"/>
                    </a:solidFill>
                    <a:effectLst/>
                    <a:uLnTx/>
                    <a:uFillTx/>
                    <a:latin typeface="Calibri" panose="020F0502020204030204"/>
                    <a:ea typeface="+mn-ea"/>
                    <a:cs typeface="+mn-cs"/>
                  </a:rPr>
                  <a:t>6’0”</a:t>
                </a:r>
              </a:p>
            </p:txBody>
          </p:sp>
          <p:sp>
            <p:nvSpPr>
              <p:cNvPr id="40" name="TextBox 39">
                <a:extLst>
                  <a:ext uri="{FF2B5EF4-FFF2-40B4-BE49-F238E27FC236}">
                    <a16:creationId xmlns:a16="http://schemas.microsoft.com/office/drawing/2014/main" id="{B7B65663-DA13-1B49-9598-2C302E565BF6}"/>
                  </a:ext>
                </a:extLst>
              </p:cNvPr>
              <p:cNvSpPr txBox="1"/>
              <p:nvPr/>
            </p:nvSpPr>
            <p:spPr>
              <a:xfrm>
                <a:off x="4556945" y="4062110"/>
                <a:ext cx="572593" cy="369332"/>
              </a:xfrm>
              <a:prstGeom prst="rect">
                <a:avLst/>
              </a:prstGeom>
              <a:solidFill>
                <a:schemeClr val="bg1">
                  <a:alpha val="45355"/>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A8"/>
                    </a:solidFill>
                    <a:effectLst/>
                    <a:uLnTx/>
                    <a:uFillTx/>
                    <a:latin typeface="Calibri" panose="020F0502020204030204"/>
                    <a:ea typeface="+mn-ea"/>
                    <a:cs typeface="+mn-cs"/>
                  </a:rPr>
                  <a:t>5’0”</a:t>
                </a:r>
              </a:p>
            </p:txBody>
          </p:sp>
        </p:grpSp>
        <p:sp>
          <p:nvSpPr>
            <p:cNvPr id="32" name="TextBox 31">
              <a:extLst>
                <a:ext uri="{FF2B5EF4-FFF2-40B4-BE49-F238E27FC236}">
                  <a16:creationId xmlns:a16="http://schemas.microsoft.com/office/drawing/2014/main" id="{778E8A76-DCB8-3940-B14B-D287D6A77276}"/>
                </a:ext>
              </a:extLst>
            </p:cNvPr>
            <p:cNvSpPr txBox="1"/>
            <p:nvPr/>
          </p:nvSpPr>
          <p:spPr>
            <a:xfrm>
              <a:off x="685801" y="5372099"/>
              <a:ext cx="30876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1860: 20 different track gauges</a:t>
              </a:r>
            </a:p>
          </p:txBody>
        </p:sp>
      </p:grpSp>
      <p:sp>
        <p:nvSpPr>
          <p:cNvPr id="45" name="TextBox 44">
            <a:extLst>
              <a:ext uri="{FF2B5EF4-FFF2-40B4-BE49-F238E27FC236}">
                <a16:creationId xmlns:a16="http://schemas.microsoft.com/office/drawing/2014/main" id="{8A3F8AD1-5A4A-3541-AC60-2B7E207CFDD2}"/>
              </a:ext>
            </a:extLst>
          </p:cNvPr>
          <p:cNvSpPr txBox="1"/>
          <p:nvPr/>
        </p:nvSpPr>
        <p:spPr>
          <a:xfrm>
            <a:off x="4214813" y="4743450"/>
            <a:ext cx="784859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Fun with railroad standards:</a:t>
            </a:r>
          </a:p>
          <a:p>
            <a:pPr marL="342900" marR="0" lvl="0" indent="-215900" algn="l" defTabSz="914400" rtl="0" eaLnBrk="1" fontAlgn="auto" latinLnBrk="0" hangingPunct="1">
              <a:lnSpc>
                <a:spcPct val="100000"/>
              </a:lnSpc>
              <a:spcBef>
                <a:spcPts val="0"/>
              </a:spcBef>
              <a:spcAft>
                <a:spcPts val="0"/>
              </a:spcAft>
              <a:buClr>
                <a:srgbClr val="0000A8"/>
              </a:buClr>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1862: US gov’t convenes major railroad owners, standards discussed</a:t>
            </a:r>
          </a:p>
          <a:p>
            <a:pPr marL="342900" marR="0" lvl="0" indent="-215900" algn="l" defTabSz="914400" rtl="0" eaLnBrk="1" fontAlgn="auto" latinLnBrk="0" hangingPunct="1">
              <a:lnSpc>
                <a:spcPct val="100000"/>
              </a:lnSpc>
              <a:spcBef>
                <a:spcPts val="0"/>
              </a:spcBef>
              <a:spcAft>
                <a:spcPts val="0"/>
              </a:spcAft>
              <a:buClr>
                <a:srgbClr val="0000A8"/>
              </a:buClr>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1867: 29 railroad companies form Master Car Builders Association </a:t>
            </a:r>
          </a:p>
          <a:p>
            <a:pPr marL="342900" marR="0" lvl="0" indent="-215900" algn="l" defTabSz="914400" rtl="0" eaLnBrk="1" fontAlgn="auto" latinLnBrk="0" hangingPunct="1">
              <a:lnSpc>
                <a:spcPct val="100000"/>
              </a:lnSpc>
              <a:spcBef>
                <a:spcPts val="0"/>
              </a:spcBef>
              <a:spcAft>
                <a:spcPts val="0"/>
              </a:spcAft>
              <a:buClr>
                <a:srgbClr val="0000A8"/>
              </a:buClr>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1886: 4’ 8.5” standard gauge adopted</a:t>
            </a:r>
          </a:p>
          <a:p>
            <a:pPr marL="342900" marR="0" lvl="0" indent="-215900" algn="l" defTabSz="914400" rtl="0" eaLnBrk="1" fontAlgn="auto" latinLnBrk="0" hangingPunct="1">
              <a:lnSpc>
                <a:spcPct val="100000"/>
              </a:lnSpc>
              <a:spcBef>
                <a:spcPts val="0"/>
              </a:spcBef>
              <a:spcAft>
                <a:spcPts val="0"/>
              </a:spcAft>
              <a:buClr>
                <a:srgbClr val="0000A8"/>
              </a:buClr>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Ties between 4’ 8.5” gauge, and ancient roman roads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(e.g., Pompei)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2F1475E4-414B-C840-AA5B-314837881EA6}"/>
              </a:ext>
            </a:extLst>
          </p:cNvPr>
          <p:cNvGrpSpPr/>
          <p:nvPr/>
        </p:nvGrpSpPr>
        <p:grpSpPr>
          <a:xfrm>
            <a:off x="5826401" y="1237129"/>
            <a:ext cx="5178799" cy="3263921"/>
            <a:chOff x="5221287" y="1214438"/>
            <a:chExt cx="4368540" cy="2797856"/>
          </a:xfrm>
        </p:grpSpPr>
        <p:sp>
          <p:nvSpPr>
            <p:cNvPr id="46" name="TextBox 45">
              <a:extLst>
                <a:ext uri="{FF2B5EF4-FFF2-40B4-BE49-F238E27FC236}">
                  <a16:creationId xmlns:a16="http://schemas.microsoft.com/office/drawing/2014/main" id="{A99EE119-6AD1-1D4C-A201-7E208713F041}"/>
                </a:ext>
              </a:extLst>
            </p:cNvPr>
            <p:cNvSpPr txBox="1"/>
            <p:nvPr/>
          </p:nvSpPr>
          <p:spPr>
            <a:xfrm>
              <a:off x="5397027" y="3695700"/>
              <a:ext cx="4192800" cy="31659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1886: a single 4’ 8.5” national track gauge standard</a:t>
              </a:r>
            </a:p>
          </p:txBody>
        </p:sp>
        <p:pic>
          <p:nvPicPr>
            <p:cNvPr id="52" name="Picture 51" descr="A map of the world&#10;&#10;Description automatically generated with low confidence">
              <a:extLst>
                <a:ext uri="{FF2B5EF4-FFF2-40B4-BE49-F238E27FC236}">
                  <a16:creationId xmlns:a16="http://schemas.microsoft.com/office/drawing/2014/main" id="{E810CD80-AB5E-DA4E-86D8-883C99BC2A35}"/>
                </a:ext>
              </a:extLst>
            </p:cNvPr>
            <p:cNvPicPr>
              <a:picLocks noChangeAspect="1"/>
            </p:cNvPicPr>
            <p:nvPr/>
          </p:nvPicPr>
          <p:blipFill>
            <a:blip r:embed="rId4"/>
            <a:stretch>
              <a:fillRect/>
            </a:stretch>
          </p:blipFill>
          <p:spPr>
            <a:xfrm>
              <a:off x="5221287" y="1214438"/>
              <a:ext cx="4137025" cy="2659516"/>
            </a:xfrm>
            <a:prstGeom prst="rect">
              <a:avLst/>
            </a:prstGeom>
          </p:spPr>
        </p:pic>
        <p:sp>
          <p:nvSpPr>
            <p:cNvPr id="54" name="TextBox 53">
              <a:extLst>
                <a:ext uri="{FF2B5EF4-FFF2-40B4-BE49-F238E27FC236}">
                  <a16:creationId xmlns:a16="http://schemas.microsoft.com/office/drawing/2014/main" id="{331FC9D2-89A2-1445-92DF-1C036CCC2F59}"/>
                </a:ext>
              </a:extLst>
            </p:cNvPr>
            <p:cNvSpPr txBox="1"/>
            <p:nvPr/>
          </p:nvSpPr>
          <p:spPr>
            <a:xfrm>
              <a:off x="7519988" y="2262188"/>
              <a:ext cx="797013" cy="369332"/>
            </a:xfrm>
            <a:prstGeom prst="rect">
              <a:avLst/>
            </a:prstGeom>
            <a:solidFill>
              <a:schemeClr val="bg1">
                <a:alpha val="6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A8"/>
                  </a:solidFill>
                  <a:effectLst/>
                  <a:uLnTx/>
                  <a:uFillTx/>
                  <a:latin typeface="Calibri" panose="020F0502020204030204"/>
                  <a:ea typeface="+mn-ea"/>
                  <a:cs typeface="+mn-cs"/>
                </a:rPr>
                <a:t>4’ 8.5”</a:t>
              </a:r>
            </a:p>
          </p:txBody>
        </p:sp>
      </p:grpSp>
      <p:grpSp>
        <p:nvGrpSpPr>
          <p:cNvPr id="55" name="Group 54">
            <a:extLst>
              <a:ext uri="{FF2B5EF4-FFF2-40B4-BE49-F238E27FC236}">
                <a16:creationId xmlns:a16="http://schemas.microsoft.com/office/drawing/2014/main" id="{F5CD8F12-1E1E-7748-8B14-FE30FF3714AA}"/>
              </a:ext>
            </a:extLst>
          </p:cNvPr>
          <p:cNvGrpSpPr/>
          <p:nvPr/>
        </p:nvGrpSpPr>
        <p:grpSpPr>
          <a:xfrm>
            <a:off x="1134594" y="1286999"/>
            <a:ext cx="2820987" cy="1289237"/>
            <a:chOff x="771524" y="1139082"/>
            <a:chExt cx="2820987" cy="1289237"/>
          </a:xfrm>
        </p:grpSpPr>
        <p:pic>
          <p:nvPicPr>
            <p:cNvPr id="28" name="Picture 27" descr="A picture containing ground, outdoor, stone, tool&#10;&#10;Description automatically generated">
              <a:extLst>
                <a:ext uri="{FF2B5EF4-FFF2-40B4-BE49-F238E27FC236}">
                  <a16:creationId xmlns:a16="http://schemas.microsoft.com/office/drawing/2014/main" id="{F65450AE-35AA-ED47-966F-35DFAAF6B47D}"/>
                </a:ext>
              </a:extLst>
            </p:cNvPr>
            <p:cNvPicPr>
              <a:picLocks noChangeAspect="1"/>
            </p:cNvPicPr>
            <p:nvPr/>
          </p:nvPicPr>
          <p:blipFill>
            <a:blip r:embed="rId5"/>
            <a:stretch>
              <a:fillRect/>
            </a:stretch>
          </p:blipFill>
          <p:spPr>
            <a:xfrm>
              <a:off x="771524" y="1139082"/>
              <a:ext cx="2820987" cy="1246930"/>
            </a:xfrm>
            <a:prstGeom prst="rect">
              <a:avLst/>
            </a:prstGeom>
          </p:spPr>
        </p:pic>
        <p:sp>
          <p:nvSpPr>
            <p:cNvPr id="53" name="Rectangle 52">
              <a:extLst>
                <a:ext uri="{FF2B5EF4-FFF2-40B4-BE49-F238E27FC236}">
                  <a16:creationId xmlns:a16="http://schemas.microsoft.com/office/drawing/2014/main" id="{7AD2D469-23E2-FE4F-9ACA-15949E5C875B}"/>
                </a:ext>
              </a:extLst>
            </p:cNvPr>
            <p:cNvSpPr/>
            <p:nvPr/>
          </p:nvSpPr>
          <p:spPr>
            <a:xfrm>
              <a:off x="775722" y="2037493"/>
              <a:ext cx="2808205" cy="342900"/>
            </a:xfrm>
            <a:prstGeom prst="rect">
              <a:avLst/>
            </a:prstGeom>
            <a:solidFill>
              <a:schemeClr val="bg1">
                <a:lumMod val="50000"/>
                <a:alpha val="636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BE87C5A-7EDB-274D-8280-9E1CA65807D7}"/>
                </a:ext>
              </a:extLst>
            </p:cNvPr>
            <p:cNvSpPr txBox="1"/>
            <p:nvPr/>
          </p:nvSpPr>
          <p:spPr>
            <a:xfrm>
              <a:off x="775382" y="1966654"/>
              <a:ext cx="26499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railroad track gauge</a:t>
              </a:r>
            </a:p>
          </p:txBody>
        </p:sp>
      </p:grpSp>
      <p:sp>
        <p:nvSpPr>
          <p:cNvPr id="22" name="Slide Number Placeholder 2">
            <a:extLst>
              <a:ext uri="{FF2B5EF4-FFF2-40B4-BE49-F238E27FC236}">
                <a16:creationId xmlns:a16="http://schemas.microsoft.com/office/drawing/2014/main" id="{9465F75F-BAAD-3042-BA5D-E8BB572FFDA6}"/>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0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dissolve">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088509" cy="894622"/>
          </a:xfrm>
        </p:spPr>
        <p:txBody>
          <a:bodyPr>
            <a:noAutofit/>
          </a:bodyPr>
          <a:lstStyle/>
          <a:p>
            <a:r>
              <a:rPr lang="en-US" sz="3600" dirty="0">
                <a:latin typeface="+mj-lt"/>
                <a:cs typeface="Calibri" panose="020F0502020204030204" pitchFamily="34" charset="0"/>
              </a:rPr>
              <a:t>Internet Engineering Task Force </a:t>
            </a:r>
            <a:r>
              <a:rPr lang="en-US" sz="3600" dirty="0">
                <a:solidFill>
                  <a:schemeClr val="tx1"/>
                </a:solidFill>
                <a:latin typeface="+mj-lt"/>
                <a:cs typeface="Calibri" panose="020F0502020204030204" pitchFamily="34" charset="0"/>
              </a:rPr>
              <a:t>(IETF, </a:t>
            </a:r>
            <a:r>
              <a:rPr lang="en-US" sz="2400" dirty="0" err="1">
                <a:solidFill>
                  <a:schemeClr val="tx1"/>
                </a:solidFill>
                <a:latin typeface="+mj-lt"/>
                <a:cs typeface="Calibri" panose="020F0502020204030204" pitchFamily="34" charset="0"/>
              </a:rPr>
              <a:t>www.ietf.org</a:t>
            </a:r>
            <a:r>
              <a:rPr lang="en-US" sz="3600" dirty="0">
                <a:solidFill>
                  <a:schemeClr val="tx1"/>
                </a:solidFill>
                <a:latin typeface="+mj-lt"/>
                <a:cs typeface="Calibri" panose="020F0502020204030204" pitchFamily="34" charset="0"/>
              </a:rPr>
              <a:t>)</a:t>
            </a:r>
            <a:endParaRPr lang="en-US" sz="3600" dirty="0">
              <a:solidFill>
                <a:schemeClr val="tx1"/>
              </a:solidFill>
              <a:latin typeface="+mj-lt"/>
            </a:endParaRPr>
          </a:p>
        </p:txBody>
      </p:sp>
      <p:sp>
        <p:nvSpPr>
          <p:cNvPr id="22" name="Rectangle 4">
            <a:extLst>
              <a:ext uri="{FF2B5EF4-FFF2-40B4-BE49-F238E27FC236}">
                <a16:creationId xmlns:a16="http://schemas.microsoft.com/office/drawing/2014/main" id="{35279CC5-AA87-3646-9490-3808372A0097}"/>
              </a:ext>
            </a:extLst>
          </p:cNvPr>
          <p:cNvSpPr txBox="1">
            <a:spLocks noChangeArrowheads="1"/>
          </p:cNvSpPr>
          <p:nvPr/>
        </p:nvSpPr>
        <p:spPr>
          <a:xfrm>
            <a:off x="507217" y="1270202"/>
            <a:ext cx="7036583" cy="5244898"/>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1" u="none" strike="noStrike" kern="1200" cap="none" spc="0" normalizeH="0" baseline="0" noProof="0" dirty="0">
                <a:ln>
                  <a:noFill/>
                </a:ln>
                <a:solidFill>
                  <a:srgbClr val="C00000"/>
                </a:solidFill>
                <a:effectLst/>
                <a:uLnTx/>
                <a:uFillTx/>
                <a:latin typeface="Calibri" panose="020F0502020204030204"/>
                <a:ea typeface="+mn-ea"/>
                <a:cs typeface="+mn-cs"/>
              </a:rPr>
              <a:t>multiple stakeholders: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a large open international community of network designers, operators, vendors, and researchers concerned with the evolution of the Internet architecture and the smooth operation of the Internet.”</a:t>
            </a:r>
          </a:p>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1" u="none" strike="noStrike" kern="1200" cap="none" spc="0" normalizeH="0" baseline="0" noProof="0" dirty="0">
                <a:ln>
                  <a:noFill/>
                </a:ln>
                <a:solidFill>
                  <a:srgbClr val="C00000"/>
                </a:solidFill>
                <a:effectLst/>
                <a:uLnTx/>
                <a:uFillTx/>
                <a:latin typeface="Calibri" panose="020F0502020204030204"/>
                <a:ea typeface="+mn-ea"/>
                <a:cs typeface="+mn-cs"/>
              </a:rPr>
              <a:t>process: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working groups, twice a year open IETF meetings</a:t>
            </a:r>
          </a:p>
          <a:p>
            <a:pPr marL="585788" marR="0" lvl="1" indent="-227013"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“rough consensus and running code”</a:t>
            </a:r>
          </a:p>
        </p:txBody>
      </p:sp>
      <p:pic>
        <p:nvPicPr>
          <p:cNvPr id="5" name="Graphic 4">
            <a:extLst>
              <a:ext uri="{FF2B5EF4-FFF2-40B4-BE49-F238E27FC236}">
                <a16:creationId xmlns:a16="http://schemas.microsoft.com/office/drawing/2014/main" id="{527F69CF-65F2-3947-B213-0BB380FAAE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6121" y="1104900"/>
            <a:ext cx="2405235" cy="1377043"/>
          </a:xfrm>
          <a:prstGeom prst="rect">
            <a:avLst/>
          </a:prstGeom>
        </p:spPr>
      </p:pic>
      <p:grpSp>
        <p:nvGrpSpPr>
          <p:cNvPr id="3" name="Group 2">
            <a:extLst>
              <a:ext uri="{FF2B5EF4-FFF2-40B4-BE49-F238E27FC236}">
                <a16:creationId xmlns:a16="http://schemas.microsoft.com/office/drawing/2014/main" id="{D1A5FB0C-9B40-9848-9887-3449F046B506}"/>
              </a:ext>
            </a:extLst>
          </p:cNvPr>
          <p:cNvGrpSpPr/>
          <p:nvPr/>
        </p:nvGrpSpPr>
        <p:grpSpPr>
          <a:xfrm>
            <a:off x="483772" y="2959100"/>
            <a:ext cx="10970968" cy="3599962"/>
            <a:chOff x="483772" y="2959100"/>
            <a:chExt cx="10970968" cy="3599962"/>
          </a:xfrm>
        </p:grpSpPr>
        <p:pic>
          <p:nvPicPr>
            <p:cNvPr id="26" name="Picture 25">
              <a:extLst>
                <a:ext uri="{FF2B5EF4-FFF2-40B4-BE49-F238E27FC236}">
                  <a16:creationId xmlns:a16="http://schemas.microsoft.com/office/drawing/2014/main" id="{D6DC5802-90B8-DE48-B2E8-29EBF8A071BF}"/>
                </a:ext>
              </a:extLst>
            </p:cNvPr>
            <p:cNvPicPr>
              <a:picLocks noChangeAspect="1"/>
            </p:cNvPicPr>
            <p:nvPr/>
          </p:nvPicPr>
          <p:blipFill>
            <a:blip r:embed="rId5"/>
            <a:stretch>
              <a:fillRect/>
            </a:stretch>
          </p:blipFill>
          <p:spPr>
            <a:xfrm>
              <a:off x="9124243" y="2959100"/>
              <a:ext cx="2242256" cy="2882900"/>
            </a:xfrm>
            <a:prstGeom prst="rect">
              <a:avLst/>
            </a:prstGeom>
          </p:spPr>
        </p:pic>
        <p:sp>
          <p:nvSpPr>
            <p:cNvPr id="7" name="TextBox 6">
              <a:extLst>
                <a:ext uri="{FF2B5EF4-FFF2-40B4-BE49-F238E27FC236}">
                  <a16:creationId xmlns:a16="http://schemas.microsoft.com/office/drawing/2014/main" id="{7A3D564E-5BFB-574D-8564-4E4B7C2392D6}"/>
                </a:ext>
              </a:extLst>
            </p:cNvPr>
            <p:cNvSpPr txBox="1"/>
            <p:nvPr/>
          </p:nvSpPr>
          <p:spPr>
            <a:xfrm>
              <a:off x="9080500" y="5854700"/>
              <a:ext cx="23742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libri" panose="020F0502020204030204"/>
                  <a:ea typeface="+mn-ea"/>
                  <a:cs typeface="+mn-cs"/>
                </a:rPr>
                <a:t>IP datagram format (RFC 791) </a:t>
              </a:r>
            </a:p>
          </p:txBody>
        </p:sp>
        <p:sp>
          <p:nvSpPr>
            <p:cNvPr id="8" name="Rectangle 4">
              <a:extLst>
                <a:ext uri="{FF2B5EF4-FFF2-40B4-BE49-F238E27FC236}">
                  <a16:creationId xmlns:a16="http://schemas.microsoft.com/office/drawing/2014/main" id="{09AE85F5-D4A1-E542-A4F0-9ABEA73BD718}"/>
                </a:ext>
              </a:extLst>
            </p:cNvPr>
            <p:cNvSpPr txBox="1">
              <a:spLocks noChangeArrowheads="1"/>
            </p:cNvSpPr>
            <p:nvPr/>
          </p:nvSpPr>
          <p:spPr>
            <a:xfrm>
              <a:off x="483772" y="5009864"/>
              <a:ext cx="7036583" cy="1549198"/>
            </a:xfrm>
            <a:prstGeom prst="rect">
              <a:avLst/>
            </a:prstGeom>
          </p:spPr>
          <p:txBody>
            <a:bodyPr vert="horz" lIns="91440" tIns="45720" rIns="91440" bIns="45720" rtlCol="0">
              <a:normAutofit lnSpcReduction="10000"/>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Requests for Comments (RFCs)</a:t>
              </a:r>
            </a:p>
            <a:p>
              <a:pPr marL="585788" marR="0" lvl="1" indent="-227013"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“technical standards” defining Internet protocols (e.g., IP, TCP, UDP, HTTP)</a:t>
              </a:r>
            </a:p>
            <a:p>
              <a:pPr marL="585788" marR="0" lvl="1" indent="-227013"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&gt; 9000 RFCs to date</a:t>
              </a:r>
            </a:p>
          </p:txBody>
        </p:sp>
      </p:grpSp>
      <p:sp>
        <p:nvSpPr>
          <p:cNvPr id="10" name="Slide Number Placeholder 2">
            <a:extLst>
              <a:ext uri="{FF2B5EF4-FFF2-40B4-BE49-F238E27FC236}">
                <a16:creationId xmlns:a16="http://schemas.microsoft.com/office/drawing/2014/main" id="{9FF4D803-2E6B-764B-8860-DDA410C2881F}"/>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19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dissolve">
                                      <p:cBhvr>
                                        <p:cTn id="7" dur="500"/>
                                        <p:tgtEl>
                                          <p:spTgt spid="22">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2">
                                            <p:txEl>
                                              <p:pRg st="2" end="2"/>
                                            </p:txEl>
                                          </p:spTgt>
                                        </p:tgtEl>
                                        <p:attrNameLst>
                                          <p:attrName>style.visibility</p:attrName>
                                        </p:attrNameLst>
                                      </p:cBhvr>
                                      <p:to>
                                        <p:strVal val="visible"/>
                                      </p:to>
                                    </p:set>
                                    <p:animEffect transition="in" filter="dissolve">
                                      <p:cBhvr>
                                        <p:cTn id="10" dur="500"/>
                                        <p:tgtEl>
                                          <p:spTgt spid="2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A7AB5205-C890-8446-8A32-92815FCFD965}"/>
              </a:ext>
            </a:extLst>
          </p:cNvPr>
          <p:cNvPicPr>
            <a:picLocks noChangeAspect="1"/>
          </p:cNvPicPr>
          <p:nvPr/>
        </p:nvPicPr>
        <p:blipFill>
          <a:blip r:embed="rId3"/>
          <a:stretch>
            <a:fillRect/>
          </a:stretch>
        </p:blipFill>
        <p:spPr>
          <a:xfrm>
            <a:off x="8386884" y="1682748"/>
            <a:ext cx="2410070" cy="2035864"/>
          </a:xfrm>
          <a:prstGeom prst="rect">
            <a:avLst/>
          </a:prstGeom>
        </p:spPr>
      </p:pic>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088509" cy="894622"/>
          </a:xfrm>
        </p:spPr>
        <p:txBody>
          <a:bodyPr>
            <a:noAutofit/>
          </a:bodyPr>
          <a:lstStyle/>
          <a:p>
            <a:r>
              <a:rPr lang="en-US" sz="3600" dirty="0"/>
              <a:t>3rd Generation Partnership Project </a:t>
            </a:r>
            <a:r>
              <a:rPr lang="en-US" sz="3600" dirty="0">
                <a:solidFill>
                  <a:schemeClr val="tx1"/>
                </a:solidFill>
                <a:latin typeface="+mj-lt"/>
                <a:cs typeface="Calibri" panose="020F0502020204030204" pitchFamily="34" charset="0"/>
              </a:rPr>
              <a:t>(3GPP, </a:t>
            </a:r>
            <a:r>
              <a:rPr lang="en-US" sz="2400" dirty="0">
                <a:solidFill>
                  <a:schemeClr val="tx1"/>
                </a:solidFill>
                <a:latin typeface="+mj-lt"/>
                <a:cs typeface="Calibri" panose="020F0502020204030204" pitchFamily="34" charset="0"/>
              </a:rPr>
              <a:t>www.</a:t>
            </a:r>
            <a:r>
              <a:rPr lang="en-US" sz="2400" dirty="0">
                <a:solidFill>
                  <a:schemeClr val="tx1"/>
                </a:solidFill>
                <a:cs typeface="Calibri" panose="020F0502020204030204" pitchFamily="34" charset="0"/>
              </a:rPr>
              <a:t>3gpp</a:t>
            </a:r>
            <a:r>
              <a:rPr lang="en-US" sz="2400" dirty="0">
                <a:solidFill>
                  <a:schemeClr val="tx1"/>
                </a:solidFill>
                <a:latin typeface="+mj-lt"/>
                <a:cs typeface="Calibri" panose="020F0502020204030204" pitchFamily="34" charset="0"/>
              </a:rPr>
              <a:t>.org</a:t>
            </a:r>
            <a:r>
              <a:rPr lang="en-US" sz="3600" dirty="0">
                <a:solidFill>
                  <a:schemeClr val="tx1"/>
                </a:solidFill>
                <a:latin typeface="+mj-lt"/>
                <a:cs typeface="Calibri" panose="020F0502020204030204" pitchFamily="34" charset="0"/>
              </a:rPr>
              <a:t>)</a:t>
            </a:r>
            <a:endParaRPr lang="en-US" sz="3600" dirty="0">
              <a:solidFill>
                <a:schemeClr val="tx1"/>
              </a:solidFill>
              <a:latin typeface="+mj-lt"/>
            </a:endParaRPr>
          </a:p>
        </p:txBody>
      </p:sp>
      <p:sp>
        <p:nvSpPr>
          <p:cNvPr id="22" name="Rectangle 4">
            <a:extLst>
              <a:ext uri="{FF2B5EF4-FFF2-40B4-BE49-F238E27FC236}">
                <a16:creationId xmlns:a16="http://schemas.microsoft.com/office/drawing/2014/main" id="{35279CC5-AA87-3646-9490-3808372A0097}"/>
              </a:ext>
            </a:extLst>
          </p:cNvPr>
          <p:cNvSpPr txBox="1">
            <a:spLocks noChangeArrowheads="1"/>
          </p:cNvSpPr>
          <p:nvPr/>
        </p:nvSpPr>
        <p:spPr>
          <a:xfrm>
            <a:off x="507217" y="1270202"/>
            <a:ext cx="7317937" cy="5244898"/>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alliance of 7 global telecommunications standards groups</a:t>
            </a:r>
          </a:p>
          <a:p>
            <a:pPr marL="585788" marR="0" lvl="1" indent="-227013"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745 member companies</a:t>
            </a:r>
          </a:p>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16 working groups, in three technical areas:</a:t>
            </a:r>
          </a:p>
          <a:p>
            <a:pPr marL="585788" marR="0" lvl="1" indent="-227013"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radio access network</a:t>
            </a:r>
          </a:p>
          <a:p>
            <a:pPr marL="585788" marR="0" lvl="1" indent="-227013"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service/systems aspects</a:t>
            </a:r>
          </a:p>
          <a:p>
            <a:pPr marL="585788" marR="0" lvl="1" indent="-227013"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core network, terminals</a:t>
            </a:r>
          </a:p>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technical specifications:3G, 4G (LTE), 5G </a:t>
            </a:r>
          </a:p>
          <a:p>
            <a:pPr marL="295275" marR="0" lvl="0" indent="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cellular networks</a:t>
            </a:r>
          </a:p>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18 “releases”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(like OS “release”),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over three “generations”: </a:t>
            </a:r>
            <a:r>
              <a:rPr kumimoji="0" lang="en-US"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3G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4G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010080"/>
                </a:solidFill>
                <a:effectLst/>
                <a:uLnTx/>
                <a:uFillTx/>
                <a:latin typeface="Calibri" panose="020F0502020204030204"/>
                <a:ea typeface="+mn-ea"/>
                <a:cs typeface="+mn-cs"/>
              </a:rPr>
              <a:t>5G</a:t>
            </a:r>
          </a:p>
        </p:txBody>
      </p:sp>
      <p:pic>
        <p:nvPicPr>
          <p:cNvPr id="10" name="Picture 9">
            <a:extLst>
              <a:ext uri="{FF2B5EF4-FFF2-40B4-BE49-F238E27FC236}">
                <a16:creationId xmlns:a16="http://schemas.microsoft.com/office/drawing/2014/main" id="{4433D974-5922-1248-A906-B1F0B6EFF9BF}"/>
              </a:ext>
            </a:extLst>
          </p:cNvPr>
          <p:cNvPicPr>
            <a:picLocks noChangeAspect="1"/>
          </p:cNvPicPr>
          <p:nvPr/>
        </p:nvPicPr>
        <p:blipFill>
          <a:blip r:embed="rId4"/>
          <a:stretch>
            <a:fillRect/>
          </a:stretch>
        </p:blipFill>
        <p:spPr>
          <a:xfrm>
            <a:off x="6950499" y="4018909"/>
            <a:ext cx="4977732" cy="1854353"/>
          </a:xfrm>
          <a:prstGeom prst="rect">
            <a:avLst/>
          </a:prstGeom>
        </p:spPr>
      </p:pic>
      <p:sp>
        <p:nvSpPr>
          <p:cNvPr id="7" name="Slide Number Placeholder 2">
            <a:extLst>
              <a:ext uri="{FF2B5EF4-FFF2-40B4-BE49-F238E27FC236}">
                <a16:creationId xmlns:a16="http://schemas.microsoft.com/office/drawing/2014/main" id="{0B6DD25B-67DF-6A4A-988D-5182B6D7B246}"/>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95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xEl>
                                              <p:pRg st="6" end="6"/>
                                            </p:txEl>
                                          </p:spTgt>
                                        </p:tgtEl>
                                        <p:attrNameLst>
                                          <p:attrName>style.visibility</p:attrName>
                                        </p:attrNameLst>
                                      </p:cBhvr>
                                      <p:to>
                                        <p:strVal val="visible"/>
                                      </p:to>
                                    </p:set>
                                    <p:animEffect transition="in" filter="dissolve">
                                      <p:cBhvr>
                                        <p:cTn id="7" dur="500"/>
                                        <p:tgtEl>
                                          <p:spTgt spid="22">
                                            <p:txEl>
                                              <p:pRg st="6" end="6"/>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2">
                                            <p:txEl>
                                              <p:pRg st="7" end="7"/>
                                            </p:txEl>
                                          </p:spTgt>
                                        </p:tgtEl>
                                        <p:attrNameLst>
                                          <p:attrName>style.visibility</p:attrName>
                                        </p:attrNameLst>
                                      </p:cBhvr>
                                      <p:to>
                                        <p:strVal val="visible"/>
                                      </p:to>
                                    </p:set>
                                    <p:animEffect transition="in" filter="dissolve">
                                      <p:cBhvr>
                                        <p:cTn id="10" dur="500"/>
                                        <p:tgtEl>
                                          <p:spTgt spid="22">
                                            <p:txEl>
                                              <p:pRg st="7" end="7"/>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2">
                                            <p:txEl>
                                              <p:pRg st="8" end="8"/>
                                            </p:txEl>
                                          </p:spTgt>
                                        </p:tgtEl>
                                        <p:attrNameLst>
                                          <p:attrName>style.visibility</p:attrName>
                                        </p:attrNameLst>
                                      </p:cBhvr>
                                      <p:to>
                                        <p:strVal val="visible"/>
                                      </p:to>
                                    </p:set>
                                    <p:animEffect transition="in" filter="dissolve">
                                      <p:cBhvr>
                                        <p:cTn id="13" dur="500"/>
                                        <p:tgtEl>
                                          <p:spTgt spid="22">
                                            <p:txEl>
                                              <p:pRg st="8" end="8"/>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7" y="306910"/>
            <a:ext cx="4334064" cy="894622"/>
          </a:xfrm>
        </p:spPr>
        <p:txBody>
          <a:bodyPr>
            <a:noAutofit/>
          </a:bodyPr>
          <a:lstStyle/>
          <a:p>
            <a:r>
              <a:rPr lang="en-US" sz="3600" dirty="0"/>
              <a:t>IEEE standards</a:t>
            </a:r>
            <a:endParaRPr lang="en-US" sz="3600" dirty="0">
              <a:solidFill>
                <a:schemeClr val="tx1"/>
              </a:solidFill>
              <a:latin typeface="+mj-lt"/>
            </a:endParaRPr>
          </a:p>
        </p:txBody>
      </p:sp>
      <p:sp>
        <p:nvSpPr>
          <p:cNvPr id="22" name="Rectangle 4">
            <a:extLst>
              <a:ext uri="{FF2B5EF4-FFF2-40B4-BE49-F238E27FC236}">
                <a16:creationId xmlns:a16="http://schemas.microsoft.com/office/drawing/2014/main" id="{35279CC5-AA87-3646-9490-3808372A0097}"/>
              </a:ext>
            </a:extLst>
          </p:cNvPr>
          <p:cNvSpPr txBox="1">
            <a:spLocks noChangeArrowheads="1"/>
          </p:cNvSpPr>
          <p:nvPr/>
        </p:nvSpPr>
        <p:spPr>
          <a:xfrm>
            <a:off x="507217" y="1270202"/>
            <a:ext cx="4902983" cy="5244898"/>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IEEE: professional organization for electrical engineers</a:t>
            </a:r>
          </a:p>
          <a:p>
            <a:pPr marL="585788" marR="0" lvl="1" indent="-227013"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standards subgroup manages standards process, industry typically participates</a:t>
            </a:r>
          </a:p>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wired Ethernet standard (802.3)</a:t>
            </a:r>
          </a:p>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wireless WiFi standard (802.11) </a:t>
            </a:r>
          </a:p>
        </p:txBody>
      </p:sp>
      <p:pic>
        <p:nvPicPr>
          <p:cNvPr id="4" name="Picture 3">
            <a:extLst>
              <a:ext uri="{FF2B5EF4-FFF2-40B4-BE49-F238E27FC236}">
                <a16:creationId xmlns:a16="http://schemas.microsoft.com/office/drawing/2014/main" id="{155014BE-4782-E847-B172-0EE4EEE8544B}"/>
              </a:ext>
            </a:extLst>
          </p:cNvPr>
          <p:cNvPicPr>
            <a:picLocks noChangeAspect="1"/>
          </p:cNvPicPr>
          <p:nvPr/>
        </p:nvPicPr>
        <p:blipFill>
          <a:blip r:embed="rId3"/>
          <a:stretch>
            <a:fillRect/>
          </a:stretch>
        </p:blipFill>
        <p:spPr>
          <a:xfrm>
            <a:off x="3009900" y="5200660"/>
            <a:ext cx="1231900" cy="920740"/>
          </a:xfrm>
          <a:prstGeom prst="rect">
            <a:avLst/>
          </a:prstGeom>
        </p:spPr>
      </p:pic>
      <p:pic>
        <p:nvPicPr>
          <p:cNvPr id="7" name="Picture 6" descr="A picture containing cable, blue, connector, rack&#10;&#10;Description automatically generated">
            <a:extLst>
              <a:ext uri="{FF2B5EF4-FFF2-40B4-BE49-F238E27FC236}">
                <a16:creationId xmlns:a16="http://schemas.microsoft.com/office/drawing/2014/main" id="{3BA384F9-55E3-0049-A730-5C8580315424}"/>
              </a:ext>
            </a:extLst>
          </p:cNvPr>
          <p:cNvPicPr>
            <a:picLocks noChangeAspect="1"/>
          </p:cNvPicPr>
          <p:nvPr/>
        </p:nvPicPr>
        <p:blipFill>
          <a:blip r:embed="rId4"/>
          <a:stretch>
            <a:fillRect/>
          </a:stretch>
        </p:blipFill>
        <p:spPr>
          <a:xfrm>
            <a:off x="787400" y="5189740"/>
            <a:ext cx="1841500" cy="944359"/>
          </a:xfrm>
          <a:prstGeom prst="rect">
            <a:avLst/>
          </a:prstGeom>
        </p:spPr>
      </p:pic>
      <p:sp>
        <p:nvSpPr>
          <p:cNvPr id="11" name="Title 1">
            <a:extLst>
              <a:ext uri="{FF2B5EF4-FFF2-40B4-BE49-F238E27FC236}">
                <a16:creationId xmlns:a16="http://schemas.microsoft.com/office/drawing/2014/main" id="{763AE809-38EC-3F4C-BCEE-0C0C072A632A}"/>
              </a:ext>
            </a:extLst>
          </p:cNvPr>
          <p:cNvSpPr txBox="1">
            <a:spLocks/>
          </p:cNvSpPr>
          <p:nvPr/>
        </p:nvSpPr>
        <p:spPr>
          <a:xfrm>
            <a:off x="5857199" y="318633"/>
            <a:ext cx="6018278" cy="894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00A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A3"/>
                </a:solidFill>
                <a:effectLst/>
                <a:uLnTx/>
                <a:uFillTx/>
                <a:latin typeface="Calibri Light" panose="020F0302020204030204"/>
                <a:ea typeface="+mj-ea"/>
                <a:cs typeface="+mj-cs"/>
              </a:rPr>
              <a:t>Int. Telecommunication Union (ITU)</a:t>
            </a:r>
          </a:p>
        </p:txBody>
      </p:sp>
      <p:sp>
        <p:nvSpPr>
          <p:cNvPr id="12" name="Rectangle 4">
            <a:extLst>
              <a:ext uri="{FF2B5EF4-FFF2-40B4-BE49-F238E27FC236}">
                <a16:creationId xmlns:a16="http://schemas.microsoft.com/office/drawing/2014/main" id="{A6919157-5A4D-5446-BE63-DA127D698038}"/>
              </a:ext>
            </a:extLst>
          </p:cNvPr>
          <p:cNvSpPr txBox="1">
            <a:spLocks noChangeArrowheads="1"/>
          </p:cNvSpPr>
          <p:nvPr/>
        </p:nvSpPr>
        <p:spPr>
          <a:xfrm>
            <a:off x="6005340" y="1334679"/>
            <a:ext cx="5442245" cy="5244898"/>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formed 1865 (not a typo!)</a:t>
            </a:r>
          </a:p>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telegraph, landline phone network standards</a:t>
            </a:r>
          </a:p>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United Nations agency since 1949</a:t>
            </a:r>
          </a:p>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193 member countries, !900 companies</a:t>
            </a:r>
          </a:p>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not in the lead for Internet, mobile cellular networking</a:t>
            </a:r>
          </a:p>
          <a:p>
            <a:pPr marL="242888" marR="0" lvl="0" indent="-227013"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lide Number Placeholder 2">
            <a:extLst>
              <a:ext uri="{FF2B5EF4-FFF2-40B4-BE49-F238E27FC236}">
                <a16:creationId xmlns:a16="http://schemas.microsoft.com/office/drawing/2014/main" id="{62F13A38-41DF-3745-8761-B1E441E009A4}"/>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980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6AD176-5182-E647-980F-2305F2DD5059}"/>
              </a:ext>
            </a:extLst>
          </p:cNvPr>
          <p:cNvSpPr txBox="1"/>
          <p:nvPr/>
        </p:nvSpPr>
        <p:spPr>
          <a:xfrm>
            <a:off x="461547" y="6405626"/>
            <a:ext cx="4601068" cy="307777"/>
          </a:xfrm>
          <a:prstGeom prst="rect">
            <a:avLst/>
          </a:prstGeom>
          <a:noFill/>
        </p:spPr>
        <p:txBody>
          <a:bodyPr wrap="none" rtlCol="0">
            <a:spAutoFit/>
          </a:bodyPr>
          <a:lstStyle/>
          <a:p>
            <a:r>
              <a:rPr lang="en-US" sz="1400" dirty="0"/>
              <a:t>Sources: https://</a:t>
            </a:r>
            <a:r>
              <a:rPr lang="en-US" sz="1400" dirty="0" err="1"/>
              <a:t>www.itu.int</a:t>
            </a:r>
            <a:r>
              <a:rPr lang="en-US" sz="1400" dirty="0"/>
              <a:t>/</a:t>
            </a:r>
            <a:r>
              <a:rPr lang="en-US" sz="1400" dirty="0" err="1"/>
              <a:t>en</a:t>
            </a:r>
            <a:r>
              <a:rPr lang="en-US" sz="1400" dirty="0"/>
              <a:t>/ITU-D/Statistics/Pages/stat/</a:t>
            </a:r>
          </a:p>
        </p:txBody>
      </p:sp>
      <p:grpSp>
        <p:nvGrpSpPr>
          <p:cNvPr id="34" name="Group 33">
            <a:extLst>
              <a:ext uri="{FF2B5EF4-FFF2-40B4-BE49-F238E27FC236}">
                <a16:creationId xmlns:a16="http://schemas.microsoft.com/office/drawing/2014/main" id="{76C81DEF-B8B1-984F-8351-1BBA7909DF9B}"/>
              </a:ext>
            </a:extLst>
          </p:cNvPr>
          <p:cNvGrpSpPr/>
          <p:nvPr/>
        </p:nvGrpSpPr>
        <p:grpSpPr>
          <a:xfrm>
            <a:off x="952571" y="341905"/>
            <a:ext cx="10987974" cy="5625515"/>
            <a:chOff x="952571" y="775855"/>
            <a:chExt cx="10987974" cy="5625515"/>
          </a:xfrm>
        </p:grpSpPr>
        <p:sp>
          <p:nvSpPr>
            <p:cNvPr id="13" name="TextBox 12">
              <a:extLst>
                <a:ext uri="{FF2B5EF4-FFF2-40B4-BE49-F238E27FC236}">
                  <a16:creationId xmlns:a16="http://schemas.microsoft.com/office/drawing/2014/main" id="{66BB5920-6831-9347-BE1E-73D6C090B4D7}"/>
                </a:ext>
              </a:extLst>
            </p:cNvPr>
            <p:cNvSpPr txBox="1"/>
            <p:nvPr/>
          </p:nvSpPr>
          <p:spPr>
            <a:xfrm>
              <a:off x="7155138" y="4790660"/>
              <a:ext cx="4135714" cy="707886"/>
            </a:xfrm>
            <a:prstGeom prst="rect">
              <a:avLst/>
            </a:prstGeom>
            <a:noFill/>
          </p:spPr>
          <p:txBody>
            <a:bodyPr wrap="square" rtlCol="0">
              <a:spAutoFit/>
            </a:bodyPr>
            <a:lstStyle/>
            <a:p>
              <a:pPr algn="r"/>
              <a:r>
                <a:rPr lang="en-US" sz="2000" dirty="0">
                  <a:solidFill>
                    <a:schemeClr val="bg1"/>
                  </a:solidFill>
                </a:rPr>
                <a:t>Primary reasons why global Internet users aged 16 to 64 use the Internet</a:t>
              </a:r>
            </a:p>
          </p:txBody>
        </p:sp>
        <p:graphicFrame>
          <p:nvGraphicFramePr>
            <p:cNvPr id="9" name="Chart 8">
              <a:extLst>
                <a:ext uri="{FF2B5EF4-FFF2-40B4-BE49-F238E27FC236}">
                  <a16:creationId xmlns:a16="http://schemas.microsoft.com/office/drawing/2014/main" id="{05248C1B-6E65-E148-BE54-FD11747BE655}"/>
                </a:ext>
              </a:extLst>
            </p:cNvPr>
            <p:cNvGraphicFramePr>
              <a:graphicFrameLocks/>
            </p:cNvGraphicFramePr>
            <p:nvPr/>
          </p:nvGraphicFramePr>
          <p:xfrm>
            <a:off x="1205345" y="775855"/>
            <a:ext cx="10377055" cy="543098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64EA1086-B1D6-CE49-8E1B-9FB2E97E3955}"/>
                </a:ext>
              </a:extLst>
            </p:cNvPr>
            <p:cNvSpPr/>
            <p:nvPr/>
          </p:nvSpPr>
          <p:spPr>
            <a:xfrm>
              <a:off x="1286358" y="1828800"/>
              <a:ext cx="10284809" cy="247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103614E-2B57-A345-A36A-2371BC41A6A9}"/>
                </a:ext>
              </a:extLst>
            </p:cNvPr>
            <p:cNvSpPr txBox="1"/>
            <p:nvPr/>
          </p:nvSpPr>
          <p:spPr>
            <a:xfrm>
              <a:off x="959920" y="5038813"/>
              <a:ext cx="506870" cy="461665"/>
            </a:xfrm>
            <a:prstGeom prst="rect">
              <a:avLst/>
            </a:prstGeom>
            <a:noFill/>
          </p:spPr>
          <p:txBody>
            <a:bodyPr wrap="none" rtlCol="0">
              <a:spAutoFit/>
            </a:bodyPr>
            <a:lstStyle/>
            <a:p>
              <a:r>
                <a:rPr lang="en-US" sz="2400" dirty="0"/>
                <a:t>1B</a:t>
              </a:r>
            </a:p>
          </p:txBody>
        </p:sp>
        <p:sp>
          <p:nvSpPr>
            <p:cNvPr id="11" name="TextBox 10">
              <a:extLst>
                <a:ext uri="{FF2B5EF4-FFF2-40B4-BE49-F238E27FC236}">
                  <a16:creationId xmlns:a16="http://schemas.microsoft.com/office/drawing/2014/main" id="{40003603-F16F-D448-806B-07A688E49B70}"/>
                </a:ext>
              </a:extLst>
            </p:cNvPr>
            <p:cNvSpPr txBox="1"/>
            <p:nvPr/>
          </p:nvSpPr>
          <p:spPr>
            <a:xfrm>
              <a:off x="963000" y="4237746"/>
              <a:ext cx="506870" cy="461665"/>
            </a:xfrm>
            <a:prstGeom prst="rect">
              <a:avLst/>
            </a:prstGeom>
            <a:noFill/>
          </p:spPr>
          <p:txBody>
            <a:bodyPr wrap="none" rtlCol="0">
              <a:spAutoFit/>
            </a:bodyPr>
            <a:lstStyle/>
            <a:p>
              <a:r>
                <a:rPr lang="en-US" sz="2400" dirty="0"/>
                <a:t>2B</a:t>
              </a:r>
            </a:p>
          </p:txBody>
        </p:sp>
        <p:sp>
          <p:nvSpPr>
            <p:cNvPr id="12" name="TextBox 11">
              <a:extLst>
                <a:ext uri="{FF2B5EF4-FFF2-40B4-BE49-F238E27FC236}">
                  <a16:creationId xmlns:a16="http://schemas.microsoft.com/office/drawing/2014/main" id="{5320A90E-BD82-C04E-AE89-DFA287B69A24}"/>
                </a:ext>
              </a:extLst>
            </p:cNvPr>
            <p:cNvSpPr txBox="1"/>
            <p:nvPr/>
          </p:nvSpPr>
          <p:spPr>
            <a:xfrm>
              <a:off x="959595" y="3438865"/>
              <a:ext cx="506870" cy="461665"/>
            </a:xfrm>
            <a:prstGeom prst="rect">
              <a:avLst/>
            </a:prstGeom>
            <a:noFill/>
          </p:spPr>
          <p:txBody>
            <a:bodyPr wrap="none" rtlCol="0">
              <a:spAutoFit/>
            </a:bodyPr>
            <a:lstStyle/>
            <a:p>
              <a:r>
                <a:rPr lang="en-US" sz="2400" dirty="0"/>
                <a:t>3B</a:t>
              </a:r>
            </a:p>
          </p:txBody>
        </p:sp>
        <p:sp>
          <p:nvSpPr>
            <p:cNvPr id="14" name="TextBox 13">
              <a:extLst>
                <a:ext uri="{FF2B5EF4-FFF2-40B4-BE49-F238E27FC236}">
                  <a16:creationId xmlns:a16="http://schemas.microsoft.com/office/drawing/2014/main" id="{DD4ADD6E-A713-5546-AA77-DB17D2CC330C}"/>
                </a:ext>
              </a:extLst>
            </p:cNvPr>
            <p:cNvSpPr txBox="1"/>
            <p:nvPr/>
          </p:nvSpPr>
          <p:spPr>
            <a:xfrm>
              <a:off x="952571" y="2631313"/>
              <a:ext cx="506870" cy="461665"/>
            </a:xfrm>
            <a:prstGeom prst="rect">
              <a:avLst/>
            </a:prstGeom>
            <a:noFill/>
          </p:spPr>
          <p:txBody>
            <a:bodyPr wrap="none" rtlCol="0">
              <a:spAutoFit/>
            </a:bodyPr>
            <a:lstStyle/>
            <a:p>
              <a:r>
                <a:rPr lang="en-US" sz="2400" dirty="0"/>
                <a:t>4B</a:t>
              </a:r>
            </a:p>
          </p:txBody>
        </p:sp>
        <p:sp>
          <p:nvSpPr>
            <p:cNvPr id="18" name="TextBox 17">
              <a:extLst>
                <a:ext uri="{FF2B5EF4-FFF2-40B4-BE49-F238E27FC236}">
                  <a16:creationId xmlns:a16="http://schemas.microsoft.com/office/drawing/2014/main" id="{E09F76BB-49A0-3A46-B467-734EC82B3354}"/>
                </a:ext>
              </a:extLst>
            </p:cNvPr>
            <p:cNvSpPr txBox="1"/>
            <p:nvPr/>
          </p:nvSpPr>
          <p:spPr>
            <a:xfrm>
              <a:off x="10972800" y="6062816"/>
              <a:ext cx="601447" cy="338554"/>
            </a:xfrm>
            <a:prstGeom prst="rect">
              <a:avLst/>
            </a:prstGeom>
            <a:noFill/>
          </p:spPr>
          <p:txBody>
            <a:bodyPr wrap="none" rtlCol="0">
              <a:spAutoFit/>
            </a:bodyPr>
            <a:lstStyle/>
            <a:p>
              <a:r>
                <a:rPr lang="en-US" sz="1600" i="1" dirty="0"/>
                <a:t>2021</a:t>
              </a:r>
              <a:endParaRPr lang="en-US" i="1" dirty="0"/>
            </a:p>
          </p:txBody>
        </p:sp>
        <p:sp>
          <p:nvSpPr>
            <p:cNvPr id="19" name="TextBox 18">
              <a:extLst>
                <a:ext uri="{FF2B5EF4-FFF2-40B4-BE49-F238E27FC236}">
                  <a16:creationId xmlns:a16="http://schemas.microsoft.com/office/drawing/2014/main" id="{7505139F-91FB-624D-80A1-5F6B4489BE83}"/>
                </a:ext>
              </a:extLst>
            </p:cNvPr>
            <p:cNvSpPr txBox="1"/>
            <p:nvPr/>
          </p:nvSpPr>
          <p:spPr>
            <a:xfrm>
              <a:off x="8715894" y="6058793"/>
              <a:ext cx="601447" cy="338554"/>
            </a:xfrm>
            <a:prstGeom prst="rect">
              <a:avLst/>
            </a:prstGeom>
            <a:noFill/>
          </p:spPr>
          <p:txBody>
            <a:bodyPr wrap="none" rtlCol="0">
              <a:spAutoFit/>
            </a:bodyPr>
            <a:lstStyle/>
            <a:p>
              <a:r>
                <a:rPr lang="en-US" sz="1600" i="1" dirty="0"/>
                <a:t>2015</a:t>
              </a:r>
              <a:endParaRPr lang="en-US" i="1" dirty="0"/>
            </a:p>
          </p:txBody>
        </p:sp>
        <p:sp>
          <p:nvSpPr>
            <p:cNvPr id="20" name="TextBox 19">
              <a:extLst>
                <a:ext uri="{FF2B5EF4-FFF2-40B4-BE49-F238E27FC236}">
                  <a16:creationId xmlns:a16="http://schemas.microsoft.com/office/drawing/2014/main" id="{16AEC439-F766-8C4B-ABE9-64F686D592AC}"/>
                </a:ext>
              </a:extLst>
            </p:cNvPr>
            <p:cNvSpPr txBox="1"/>
            <p:nvPr/>
          </p:nvSpPr>
          <p:spPr>
            <a:xfrm>
              <a:off x="6855429" y="6058793"/>
              <a:ext cx="601447" cy="338554"/>
            </a:xfrm>
            <a:prstGeom prst="rect">
              <a:avLst/>
            </a:prstGeom>
            <a:noFill/>
          </p:spPr>
          <p:txBody>
            <a:bodyPr wrap="none" rtlCol="0">
              <a:spAutoFit/>
            </a:bodyPr>
            <a:lstStyle/>
            <a:p>
              <a:r>
                <a:rPr lang="en-US" sz="1600" i="1" dirty="0"/>
                <a:t>2010</a:t>
              </a:r>
              <a:endParaRPr lang="en-US" i="1" dirty="0"/>
            </a:p>
          </p:txBody>
        </p:sp>
        <p:sp>
          <p:nvSpPr>
            <p:cNvPr id="21" name="TextBox 20">
              <a:extLst>
                <a:ext uri="{FF2B5EF4-FFF2-40B4-BE49-F238E27FC236}">
                  <a16:creationId xmlns:a16="http://schemas.microsoft.com/office/drawing/2014/main" id="{401AEE08-FAE4-BA49-96C3-4673B6F738BF}"/>
                </a:ext>
              </a:extLst>
            </p:cNvPr>
            <p:cNvSpPr txBox="1"/>
            <p:nvPr/>
          </p:nvSpPr>
          <p:spPr>
            <a:xfrm>
              <a:off x="4972329" y="6058793"/>
              <a:ext cx="601447" cy="338554"/>
            </a:xfrm>
            <a:prstGeom prst="rect">
              <a:avLst/>
            </a:prstGeom>
            <a:noFill/>
          </p:spPr>
          <p:txBody>
            <a:bodyPr wrap="none" rtlCol="0">
              <a:spAutoFit/>
            </a:bodyPr>
            <a:lstStyle/>
            <a:p>
              <a:r>
                <a:rPr lang="en-US" sz="1600" i="1" dirty="0"/>
                <a:t>2005</a:t>
              </a:r>
              <a:endParaRPr lang="en-US" i="1" dirty="0"/>
            </a:p>
          </p:txBody>
        </p:sp>
        <p:sp>
          <p:nvSpPr>
            <p:cNvPr id="22" name="TextBox 21">
              <a:extLst>
                <a:ext uri="{FF2B5EF4-FFF2-40B4-BE49-F238E27FC236}">
                  <a16:creationId xmlns:a16="http://schemas.microsoft.com/office/drawing/2014/main" id="{E47212BB-C657-804B-86F4-24BB24F5FC2A}"/>
                </a:ext>
              </a:extLst>
            </p:cNvPr>
            <p:cNvSpPr txBox="1"/>
            <p:nvPr/>
          </p:nvSpPr>
          <p:spPr>
            <a:xfrm>
              <a:off x="3107574" y="6058793"/>
              <a:ext cx="601447" cy="338554"/>
            </a:xfrm>
            <a:prstGeom prst="rect">
              <a:avLst/>
            </a:prstGeom>
            <a:noFill/>
          </p:spPr>
          <p:txBody>
            <a:bodyPr wrap="none" rtlCol="0">
              <a:spAutoFit/>
            </a:bodyPr>
            <a:lstStyle/>
            <a:p>
              <a:r>
                <a:rPr lang="en-US" sz="1600" i="1" dirty="0"/>
                <a:t>2000</a:t>
              </a:r>
              <a:endParaRPr lang="en-US" i="1" dirty="0"/>
            </a:p>
          </p:txBody>
        </p:sp>
        <p:sp>
          <p:nvSpPr>
            <p:cNvPr id="23" name="TextBox 22">
              <a:extLst>
                <a:ext uri="{FF2B5EF4-FFF2-40B4-BE49-F238E27FC236}">
                  <a16:creationId xmlns:a16="http://schemas.microsoft.com/office/drawing/2014/main" id="{A87513E1-C32B-3944-A0C7-8506657C6843}"/>
                </a:ext>
              </a:extLst>
            </p:cNvPr>
            <p:cNvSpPr txBox="1"/>
            <p:nvPr/>
          </p:nvSpPr>
          <p:spPr>
            <a:xfrm>
              <a:off x="1217814" y="6057608"/>
              <a:ext cx="601447" cy="338554"/>
            </a:xfrm>
            <a:prstGeom prst="rect">
              <a:avLst/>
            </a:prstGeom>
            <a:noFill/>
          </p:spPr>
          <p:txBody>
            <a:bodyPr wrap="none" rtlCol="0">
              <a:spAutoFit/>
            </a:bodyPr>
            <a:lstStyle/>
            <a:p>
              <a:r>
                <a:rPr lang="en-US" sz="1600" i="1" dirty="0"/>
                <a:t>1995</a:t>
              </a:r>
              <a:endParaRPr lang="en-US" i="1" dirty="0"/>
            </a:p>
          </p:txBody>
        </p:sp>
        <p:sp>
          <p:nvSpPr>
            <p:cNvPr id="26" name="TextBox 25">
              <a:extLst>
                <a:ext uri="{FF2B5EF4-FFF2-40B4-BE49-F238E27FC236}">
                  <a16:creationId xmlns:a16="http://schemas.microsoft.com/office/drawing/2014/main" id="{1FA0D359-3AF4-FD47-BC11-7C5A3A4C0455}"/>
                </a:ext>
              </a:extLst>
            </p:cNvPr>
            <p:cNvSpPr txBox="1"/>
            <p:nvPr/>
          </p:nvSpPr>
          <p:spPr>
            <a:xfrm>
              <a:off x="1205114" y="5702008"/>
              <a:ext cx="652743" cy="338554"/>
            </a:xfrm>
            <a:prstGeom prst="rect">
              <a:avLst/>
            </a:prstGeom>
            <a:noFill/>
          </p:spPr>
          <p:txBody>
            <a:bodyPr wrap="none" rtlCol="0">
              <a:spAutoFit/>
            </a:bodyPr>
            <a:lstStyle/>
            <a:p>
              <a:r>
                <a:rPr lang="en-US" sz="1600" dirty="0">
                  <a:solidFill>
                    <a:srgbClr val="010080"/>
                  </a:solidFill>
                </a:rPr>
                <a:t>0.016</a:t>
              </a:r>
              <a:endParaRPr lang="en-US" dirty="0">
                <a:solidFill>
                  <a:srgbClr val="010080"/>
                </a:solidFill>
              </a:endParaRPr>
            </a:p>
          </p:txBody>
        </p:sp>
        <p:sp>
          <p:nvSpPr>
            <p:cNvPr id="27" name="TextBox 26">
              <a:extLst>
                <a:ext uri="{FF2B5EF4-FFF2-40B4-BE49-F238E27FC236}">
                  <a16:creationId xmlns:a16="http://schemas.microsoft.com/office/drawing/2014/main" id="{E801D1ED-87AC-1A41-93EF-887A9CE51352}"/>
                </a:ext>
              </a:extLst>
            </p:cNvPr>
            <p:cNvSpPr txBox="1"/>
            <p:nvPr/>
          </p:nvSpPr>
          <p:spPr>
            <a:xfrm>
              <a:off x="3122814" y="5435308"/>
              <a:ext cx="548548" cy="338554"/>
            </a:xfrm>
            <a:prstGeom prst="rect">
              <a:avLst/>
            </a:prstGeom>
            <a:noFill/>
          </p:spPr>
          <p:txBody>
            <a:bodyPr wrap="none" rtlCol="0">
              <a:spAutoFit/>
            </a:bodyPr>
            <a:lstStyle/>
            <a:p>
              <a:r>
                <a:rPr lang="en-US" sz="1600" dirty="0">
                  <a:solidFill>
                    <a:srgbClr val="010080"/>
                  </a:solidFill>
                </a:rPr>
                <a:t>0.36</a:t>
              </a:r>
              <a:endParaRPr lang="en-US" dirty="0">
                <a:solidFill>
                  <a:srgbClr val="010080"/>
                </a:solidFill>
              </a:endParaRPr>
            </a:p>
          </p:txBody>
        </p:sp>
        <p:sp>
          <p:nvSpPr>
            <p:cNvPr id="28" name="TextBox 27">
              <a:extLst>
                <a:ext uri="{FF2B5EF4-FFF2-40B4-BE49-F238E27FC236}">
                  <a16:creationId xmlns:a16="http://schemas.microsoft.com/office/drawing/2014/main" id="{0856A2EB-F7F5-9B40-9225-18A07EF892F7}"/>
                </a:ext>
              </a:extLst>
            </p:cNvPr>
            <p:cNvSpPr txBox="1"/>
            <p:nvPr/>
          </p:nvSpPr>
          <p:spPr>
            <a:xfrm>
              <a:off x="4989714" y="4901908"/>
              <a:ext cx="548548" cy="338554"/>
            </a:xfrm>
            <a:prstGeom prst="rect">
              <a:avLst/>
            </a:prstGeom>
            <a:noFill/>
          </p:spPr>
          <p:txBody>
            <a:bodyPr wrap="none" rtlCol="0">
              <a:spAutoFit/>
            </a:bodyPr>
            <a:lstStyle/>
            <a:p>
              <a:r>
                <a:rPr lang="en-US" sz="1600" dirty="0">
                  <a:solidFill>
                    <a:srgbClr val="010080"/>
                  </a:solidFill>
                </a:rPr>
                <a:t>1.02</a:t>
              </a:r>
              <a:endParaRPr lang="en-US" dirty="0">
                <a:solidFill>
                  <a:srgbClr val="010080"/>
                </a:solidFill>
              </a:endParaRPr>
            </a:p>
          </p:txBody>
        </p:sp>
        <p:sp>
          <p:nvSpPr>
            <p:cNvPr id="29" name="TextBox 28">
              <a:extLst>
                <a:ext uri="{FF2B5EF4-FFF2-40B4-BE49-F238E27FC236}">
                  <a16:creationId xmlns:a16="http://schemas.microsoft.com/office/drawing/2014/main" id="{8C815A82-4CD3-634D-B4D1-B146C0DC5AF6}"/>
                </a:ext>
              </a:extLst>
            </p:cNvPr>
            <p:cNvSpPr txBox="1"/>
            <p:nvPr/>
          </p:nvSpPr>
          <p:spPr>
            <a:xfrm>
              <a:off x="6856614" y="4139908"/>
              <a:ext cx="548548" cy="338554"/>
            </a:xfrm>
            <a:prstGeom prst="rect">
              <a:avLst/>
            </a:prstGeom>
            <a:noFill/>
          </p:spPr>
          <p:txBody>
            <a:bodyPr wrap="none" rtlCol="0">
              <a:spAutoFit/>
            </a:bodyPr>
            <a:lstStyle/>
            <a:p>
              <a:r>
                <a:rPr lang="en-US" sz="1600" dirty="0">
                  <a:solidFill>
                    <a:srgbClr val="010080"/>
                  </a:solidFill>
                </a:rPr>
                <a:t>1.98</a:t>
              </a:r>
              <a:endParaRPr lang="en-US" dirty="0">
                <a:solidFill>
                  <a:srgbClr val="010080"/>
                </a:solidFill>
              </a:endParaRPr>
            </a:p>
          </p:txBody>
        </p:sp>
        <p:sp>
          <p:nvSpPr>
            <p:cNvPr id="30" name="TextBox 29">
              <a:extLst>
                <a:ext uri="{FF2B5EF4-FFF2-40B4-BE49-F238E27FC236}">
                  <a16:creationId xmlns:a16="http://schemas.microsoft.com/office/drawing/2014/main" id="{BE2262D6-326F-284B-96C0-32D0290A3D9D}"/>
                </a:ext>
              </a:extLst>
            </p:cNvPr>
            <p:cNvSpPr txBox="1"/>
            <p:nvPr/>
          </p:nvSpPr>
          <p:spPr>
            <a:xfrm>
              <a:off x="8685414" y="3352508"/>
              <a:ext cx="548548" cy="338554"/>
            </a:xfrm>
            <a:prstGeom prst="rect">
              <a:avLst/>
            </a:prstGeom>
            <a:noFill/>
          </p:spPr>
          <p:txBody>
            <a:bodyPr wrap="none" rtlCol="0">
              <a:spAutoFit/>
            </a:bodyPr>
            <a:lstStyle/>
            <a:p>
              <a:r>
                <a:rPr lang="en-US" sz="1600" dirty="0">
                  <a:solidFill>
                    <a:srgbClr val="010080"/>
                  </a:solidFill>
                </a:rPr>
                <a:t>1.98</a:t>
              </a:r>
              <a:endParaRPr lang="en-US" dirty="0">
                <a:solidFill>
                  <a:srgbClr val="010080"/>
                </a:solidFill>
              </a:endParaRPr>
            </a:p>
          </p:txBody>
        </p:sp>
        <p:sp>
          <p:nvSpPr>
            <p:cNvPr id="31" name="TextBox 30">
              <a:extLst>
                <a:ext uri="{FF2B5EF4-FFF2-40B4-BE49-F238E27FC236}">
                  <a16:creationId xmlns:a16="http://schemas.microsoft.com/office/drawing/2014/main" id="{BD939676-B824-6B4F-A6C0-0D85ED934BCE}"/>
                </a:ext>
              </a:extLst>
            </p:cNvPr>
            <p:cNvSpPr txBox="1"/>
            <p:nvPr/>
          </p:nvSpPr>
          <p:spPr>
            <a:xfrm>
              <a:off x="10590414" y="2069808"/>
              <a:ext cx="548548" cy="338554"/>
            </a:xfrm>
            <a:prstGeom prst="rect">
              <a:avLst/>
            </a:prstGeom>
            <a:noFill/>
          </p:spPr>
          <p:txBody>
            <a:bodyPr wrap="none" rtlCol="0">
              <a:spAutoFit/>
            </a:bodyPr>
            <a:lstStyle/>
            <a:p>
              <a:r>
                <a:rPr lang="en-US" sz="1600" dirty="0">
                  <a:solidFill>
                    <a:srgbClr val="010080"/>
                  </a:solidFill>
                </a:rPr>
                <a:t>4.58</a:t>
              </a:r>
              <a:endParaRPr lang="en-US" dirty="0">
                <a:solidFill>
                  <a:srgbClr val="010080"/>
                </a:solidFill>
              </a:endParaRPr>
            </a:p>
          </p:txBody>
        </p:sp>
        <p:sp>
          <p:nvSpPr>
            <p:cNvPr id="33" name="Rectangle 32">
              <a:extLst>
                <a:ext uri="{FF2B5EF4-FFF2-40B4-BE49-F238E27FC236}">
                  <a16:creationId xmlns:a16="http://schemas.microsoft.com/office/drawing/2014/main" id="{DFE0D41C-7265-9A44-952F-2C81ADEAD441}"/>
                </a:ext>
              </a:extLst>
            </p:cNvPr>
            <p:cNvSpPr/>
            <p:nvPr/>
          </p:nvSpPr>
          <p:spPr>
            <a:xfrm>
              <a:off x="1069382" y="867904"/>
              <a:ext cx="10871163" cy="960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CE9FF10-E6FB-504D-BDF8-1C2BC58D00C4}"/>
                </a:ext>
              </a:extLst>
            </p:cNvPr>
            <p:cNvSpPr txBox="1"/>
            <p:nvPr/>
          </p:nvSpPr>
          <p:spPr>
            <a:xfrm>
              <a:off x="10984114" y="1815808"/>
              <a:ext cx="548548" cy="338554"/>
            </a:xfrm>
            <a:prstGeom prst="rect">
              <a:avLst/>
            </a:prstGeom>
            <a:noFill/>
          </p:spPr>
          <p:txBody>
            <a:bodyPr wrap="none" rtlCol="0">
              <a:spAutoFit/>
            </a:bodyPr>
            <a:lstStyle/>
            <a:p>
              <a:r>
                <a:rPr lang="en-US" sz="1600" dirty="0">
                  <a:solidFill>
                    <a:srgbClr val="010080"/>
                  </a:solidFill>
                </a:rPr>
                <a:t>4.90</a:t>
              </a:r>
              <a:endParaRPr lang="en-US" dirty="0">
                <a:solidFill>
                  <a:srgbClr val="010080"/>
                </a:solidFill>
              </a:endParaRPr>
            </a:p>
          </p:txBody>
        </p:sp>
      </p:grpSp>
      <p:sp>
        <p:nvSpPr>
          <p:cNvPr id="6" name="Title 5">
            <a:extLst>
              <a:ext uri="{FF2B5EF4-FFF2-40B4-BE49-F238E27FC236}">
                <a16:creationId xmlns:a16="http://schemas.microsoft.com/office/drawing/2014/main" id="{57A76614-7835-F642-B886-C0F3519BFFB1}"/>
              </a:ext>
            </a:extLst>
          </p:cNvPr>
          <p:cNvSpPr>
            <a:spLocks noGrp="1"/>
          </p:cNvSpPr>
          <p:nvPr>
            <p:ph type="title"/>
          </p:nvPr>
        </p:nvSpPr>
        <p:spPr>
          <a:xfrm>
            <a:off x="896150" y="356461"/>
            <a:ext cx="10515600" cy="894622"/>
          </a:xfrm>
        </p:spPr>
        <p:txBody>
          <a:bodyPr>
            <a:normAutofit/>
          </a:bodyPr>
          <a:lstStyle/>
          <a:p>
            <a:r>
              <a:rPr lang="en-US" dirty="0"/>
              <a:t>Number of global Internet users </a:t>
            </a:r>
            <a:r>
              <a:rPr lang="en-US" sz="3600" dirty="0"/>
              <a:t>(over time)</a:t>
            </a:r>
            <a:endParaRPr lang="en-US" dirty="0"/>
          </a:p>
        </p:txBody>
      </p:sp>
    </p:spTree>
    <p:extLst>
      <p:ext uri="{BB962C8B-B14F-4D97-AF65-F5344CB8AC3E}">
        <p14:creationId xmlns:p14="http://schemas.microsoft.com/office/powerpoint/2010/main" val="3505407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088509" cy="894622"/>
          </a:xfrm>
        </p:spPr>
        <p:txBody>
          <a:bodyPr>
            <a:noAutofit/>
          </a:bodyPr>
          <a:lstStyle/>
          <a:p>
            <a:r>
              <a:rPr lang="en-US" sz="3600" dirty="0">
                <a:latin typeface="+mj-lt"/>
                <a:cs typeface="Calibri" panose="020F0502020204030204" pitchFamily="34" charset="0"/>
              </a:rPr>
              <a:t>Who “controls” the Internet: </a:t>
            </a:r>
            <a:r>
              <a:rPr lang="en-US" sz="3600" dirty="0">
                <a:cs typeface="Calibri" panose="020F0502020204030204" pitchFamily="34" charset="0"/>
              </a:rPr>
              <a:t>some of the players</a:t>
            </a:r>
            <a:endParaRPr lang="en-US" sz="3600" dirty="0">
              <a:latin typeface="+mj-lt"/>
            </a:endParaRPr>
          </a:p>
        </p:txBody>
      </p:sp>
      <p:grpSp>
        <p:nvGrpSpPr>
          <p:cNvPr id="33" name="Group 32">
            <a:extLst>
              <a:ext uri="{FF2B5EF4-FFF2-40B4-BE49-F238E27FC236}">
                <a16:creationId xmlns:a16="http://schemas.microsoft.com/office/drawing/2014/main" id="{603E46A3-2504-FE40-BC55-C8BED07567DA}"/>
              </a:ext>
            </a:extLst>
          </p:cNvPr>
          <p:cNvGrpSpPr/>
          <p:nvPr/>
        </p:nvGrpSpPr>
        <p:grpSpPr>
          <a:xfrm>
            <a:off x="2338754" y="2200895"/>
            <a:ext cx="8892112" cy="3870985"/>
            <a:chOff x="2338754" y="2200895"/>
            <a:chExt cx="8892112" cy="3870985"/>
          </a:xfrm>
        </p:grpSpPr>
        <p:sp>
          <p:nvSpPr>
            <p:cNvPr id="10" name="Rectangle 24">
              <a:extLst>
                <a:ext uri="{FF2B5EF4-FFF2-40B4-BE49-F238E27FC236}">
                  <a16:creationId xmlns:a16="http://schemas.microsoft.com/office/drawing/2014/main" id="{54DBD954-25AE-DF42-9D6D-FA6179D2A7CC}"/>
                </a:ext>
              </a:extLst>
            </p:cNvPr>
            <p:cNvSpPr>
              <a:spLocks noChangeArrowheads="1"/>
            </p:cNvSpPr>
            <p:nvPr/>
          </p:nvSpPr>
          <p:spPr bwMode="auto">
            <a:xfrm>
              <a:off x="2338754" y="2200895"/>
              <a:ext cx="8892112" cy="3870985"/>
            </a:xfrm>
            <a:prstGeom prst="rect">
              <a:avLst/>
            </a:prstGeom>
            <a:solidFill>
              <a:schemeClr val="bg1"/>
            </a:solidFill>
            <a:ln w="28575">
              <a:solidFill>
                <a:schemeClr val="tx1"/>
              </a:solidFill>
              <a:miter lim="800000"/>
              <a:headEnd/>
              <a:tailEnd/>
            </a:ln>
            <a:effectLst>
              <a:outerShdw blurRad="76200" dist="38100" dir="18900000" sx="101000" sy="101000" algn="bl" rotWithShape="0">
                <a:prstClr val="black">
                  <a:alpha val="40000"/>
                </a:prstClr>
              </a:outerShdw>
            </a:effec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12" name="Straight Connector 11">
              <a:extLst>
                <a:ext uri="{FF2B5EF4-FFF2-40B4-BE49-F238E27FC236}">
                  <a16:creationId xmlns:a16="http://schemas.microsoft.com/office/drawing/2014/main" id="{47B7FB5B-DB0B-604E-AA29-4F9F8D7AF212}"/>
                </a:ext>
              </a:extLst>
            </p:cNvPr>
            <p:cNvCxnSpPr>
              <a:cxnSpLocks/>
            </p:cNvCxnSpPr>
            <p:nvPr/>
          </p:nvCxnSpPr>
          <p:spPr>
            <a:xfrm>
              <a:off x="2338754" y="3550090"/>
              <a:ext cx="887975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D2EC25-DD2E-5542-B00C-BA9D3A825F26}"/>
                </a:ext>
              </a:extLst>
            </p:cNvPr>
            <p:cNvCxnSpPr>
              <a:cxnSpLocks/>
            </p:cNvCxnSpPr>
            <p:nvPr/>
          </p:nvCxnSpPr>
          <p:spPr>
            <a:xfrm>
              <a:off x="2338754" y="4812234"/>
              <a:ext cx="887975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 Box 26">
            <a:extLst>
              <a:ext uri="{FF2B5EF4-FFF2-40B4-BE49-F238E27FC236}">
                <a16:creationId xmlns:a16="http://schemas.microsoft.com/office/drawing/2014/main" id="{8F71D1D3-9E4E-0447-9F1D-1C786E358055}"/>
              </a:ext>
            </a:extLst>
          </p:cNvPr>
          <p:cNvSpPr txBox="1">
            <a:spLocks noChangeArrowheads="1"/>
          </p:cNvSpPr>
          <p:nvPr/>
        </p:nvSpPr>
        <p:spPr bwMode="auto">
          <a:xfrm>
            <a:off x="2555790" y="5140894"/>
            <a:ext cx="33936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i</a:t>
            </a:r>
            <a:r>
              <a:rPr kumimoji="0" lang="en-US" altLang="en-US" sz="3200" b="0" i="0" u="none" strike="noStrike" kern="1200" cap="none" spc="0" normalizeH="0" baseline="0" noProof="0" dirty="0" err="1">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nfrastructure</a:t>
            </a: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 layer</a:t>
            </a:r>
          </a:p>
        </p:txBody>
      </p:sp>
      <p:sp>
        <p:nvSpPr>
          <p:cNvPr id="18" name="Text Box 26">
            <a:extLst>
              <a:ext uri="{FF2B5EF4-FFF2-40B4-BE49-F238E27FC236}">
                <a16:creationId xmlns:a16="http://schemas.microsoft.com/office/drawing/2014/main" id="{95D9BE3B-C93F-F143-BA63-510FB7CA79B9}"/>
              </a:ext>
            </a:extLst>
          </p:cNvPr>
          <p:cNvSpPr txBox="1">
            <a:spLocks noChangeArrowheads="1"/>
          </p:cNvSpPr>
          <p:nvPr/>
        </p:nvSpPr>
        <p:spPr bwMode="auto">
          <a:xfrm>
            <a:off x="2620267" y="3868940"/>
            <a:ext cx="25671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 </a:t>
            </a:r>
          </a:p>
        </p:txBody>
      </p:sp>
      <p:sp>
        <p:nvSpPr>
          <p:cNvPr id="11" name="Text Box 26">
            <a:extLst>
              <a:ext uri="{FF2B5EF4-FFF2-40B4-BE49-F238E27FC236}">
                <a16:creationId xmlns:a16="http://schemas.microsoft.com/office/drawing/2014/main" id="{3F2A44EC-144B-EE4D-B384-9363E397391D}"/>
              </a:ext>
            </a:extLst>
          </p:cNvPr>
          <p:cNvSpPr txBox="1">
            <a:spLocks noChangeArrowheads="1"/>
          </p:cNvSpPr>
          <p:nvPr/>
        </p:nvSpPr>
        <p:spPr bwMode="auto">
          <a:xfrm>
            <a:off x="2596822" y="2596986"/>
            <a:ext cx="25640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content layer</a:t>
            </a:r>
          </a:p>
        </p:txBody>
      </p:sp>
      <p:grpSp>
        <p:nvGrpSpPr>
          <p:cNvPr id="32" name="Group 31">
            <a:extLst>
              <a:ext uri="{FF2B5EF4-FFF2-40B4-BE49-F238E27FC236}">
                <a16:creationId xmlns:a16="http://schemas.microsoft.com/office/drawing/2014/main" id="{C4B57DBA-220D-444F-BE7D-198F6437ED2B}"/>
              </a:ext>
            </a:extLst>
          </p:cNvPr>
          <p:cNvGrpSpPr/>
          <p:nvPr/>
        </p:nvGrpSpPr>
        <p:grpSpPr>
          <a:xfrm>
            <a:off x="791307" y="2104293"/>
            <a:ext cx="1123962" cy="4063571"/>
            <a:chOff x="791307" y="2104293"/>
            <a:chExt cx="1123962" cy="4063571"/>
          </a:xfrm>
        </p:grpSpPr>
        <p:sp>
          <p:nvSpPr>
            <p:cNvPr id="26" name="TextBox 25">
              <a:extLst>
                <a:ext uri="{FF2B5EF4-FFF2-40B4-BE49-F238E27FC236}">
                  <a16:creationId xmlns:a16="http://schemas.microsoft.com/office/drawing/2014/main" id="{4893781F-0EF0-C149-A02D-930BE0EAC372}"/>
                </a:ext>
              </a:extLst>
            </p:cNvPr>
            <p:cNvSpPr txBox="1"/>
            <p:nvPr/>
          </p:nvSpPr>
          <p:spPr>
            <a:xfrm>
              <a:off x="791307" y="5767754"/>
              <a:ext cx="11239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technical</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9ED33DC2-E717-0D45-9287-510E57B26C86}"/>
                </a:ext>
              </a:extLst>
            </p:cNvPr>
            <p:cNvSpPr txBox="1"/>
            <p:nvPr/>
          </p:nvSpPr>
          <p:spPr>
            <a:xfrm>
              <a:off x="908538" y="2104293"/>
              <a:ext cx="8851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social</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8" name="Down Arrow 27">
              <a:extLst>
                <a:ext uri="{FF2B5EF4-FFF2-40B4-BE49-F238E27FC236}">
                  <a16:creationId xmlns:a16="http://schemas.microsoft.com/office/drawing/2014/main" id="{7C668734-13B2-D746-B8B0-F28FE3DF2F6A}"/>
                </a:ext>
              </a:extLst>
            </p:cNvPr>
            <p:cNvSpPr/>
            <p:nvPr/>
          </p:nvSpPr>
          <p:spPr>
            <a:xfrm rot="10800000">
              <a:off x="1213338" y="2514600"/>
              <a:ext cx="246185" cy="3182815"/>
            </a:xfrm>
            <a:prstGeom prst="downArrow">
              <a:avLst/>
            </a:prstGeom>
            <a:gradFill>
              <a:gsLst>
                <a:gs pos="0">
                  <a:schemeClr val="bg1"/>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0318544E-33A4-4D43-BB1D-815515B61732}"/>
              </a:ext>
            </a:extLst>
          </p:cNvPr>
          <p:cNvSpPr/>
          <p:nvPr/>
        </p:nvSpPr>
        <p:spPr>
          <a:xfrm>
            <a:off x="5829300" y="2495760"/>
            <a:ext cx="5359400" cy="348175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5CA105B-1551-F044-A377-5F90CE8EAC60}"/>
              </a:ext>
            </a:extLst>
          </p:cNvPr>
          <p:cNvSpPr txBox="1"/>
          <p:nvPr/>
        </p:nvSpPr>
        <p:spPr>
          <a:xfrm>
            <a:off x="5644662" y="4311999"/>
            <a:ext cx="1582615" cy="103618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Internet Engineering Task Force (IETF)</a:t>
            </a:r>
          </a:p>
        </p:txBody>
      </p:sp>
      <p:grpSp>
        <p:nvGrpSpPr>
          <p:cNvPr id="8" name="Group 7">
            <a:extLst>
              <a:ext uri="{FF2B5EF4-FFF2-40B4-BE49-F238E27FC236}">
                <a16:creationId xmlns:a16="http://schemas.microsoft.com/office/drawing/2014/main" id="{1EF8EBBD-E539-6F43-8499-EC3ED7E7D55E}"/>
              </a:ext>
            </a:extLst>
          </p:cNvPr>
          <p:cNvGrpSpPr/>
          <p:nvPr/>
        </p:nvGrpSpPr>
        <p:grpSpPr>
          <a:xfrm>
            <a:off x="9385169" y="2919046"/>
            <a:ext cx="1758457" cy="2866292"/>
            <a:chOff x="8548636" y="2919046"/>
            <a:chExt cx="1758457" cy="2866292"/>
          </a:xfrm>
        </p:grpSpPr>
        <p:cxnSp>
          <p:nvCxnSpPr>
            <p:cNvPr id="7" name="Straight Connector 6">
              <a:extLst>
                <a:ext uri="{FF2B5EF4-FFF2-40B4-BE49-F238E27FC236}">
                  <a16:creationId xmlns:a16="http://schemas.microsoft.com/office/drawing/2014/main" id="{0EBD9E96-EC82-8549-AC94-4BEF91A70E5D}"/>
                </a:ext>
              </a:extLst>
            </p:cNvPr>
            <p:cNvCxnSpPr/>
            <p:nvPr/>
          </p:nvCxnSpPr>
          <p:spPr>
            <a:xfrm>
              <a:off x="9905167" y="2919046"/>
              <a:ext cx="0" cy="286629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F1FC62-BBCE-5F46-98C6-DA73344FBFC0}"/>
                </a:ext>
              </a:extLst>
            </p:cNvPr>
            <p:cNvSpPr txBox="1"/>
            <p:nvPr/>
          </p:nvSpPr>
          <p:spPr>
            <a:xfrm>
              <a:off x="8548636" y="3662206"/>
              <a:ext cx="1758457" cy="800732"/>
            </a:xfrm>
            <a:prstGeom prst="rect">
              <a:avLst/>
            </a:prstGeom>
            <a:solidFill>
              <a:schemeClr val="bg1"/>
            </a:solidFill>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International Telecomm. Union (ITU)</a:t>
              </a:r>
            </a:p>
          </p:txBody>
        </p:sp>
      </p:grpSp>
      <p:sp>
        <p:nvSpPr>
          <p:cNvPr id="34" name="TextBox 33">
            <a:extLst>
              <a:ext uri="{FF2B5EF4-FFF2-40B4-BE49-F238E27FC236}">
                <a16:creationId xmlns:a16="http://schemas.microsoft.com/office/drawing/2014/main" id="{506B8AAE-553D-274A-A22F-889D1D99E370}"/>
              </a:ext>
            </a:extLst>
          </p:cNvPr>
          <p:cNvSpPr txBox="1"/>
          <p:nvPr/>
        </p:nvSpPr>
        <p:spPr>
          <a:xfrm>
            <a:off x="5574044" y="3686906"/>
            <a:ext cx="3112477" cy="565283"/>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Internet Corp. for Assigned Names and Numbers (ICANN)</a:t>
            </a:r>
          </a:p>
        </p:txBody>
      </p:sp>
      <p:sp>
        <p:nvSpPr>
          <p:cNvPr id="35" name="TextBox 34">
            <a:extLst>
              <a:ext uri="{FF2B5EF4-FFF2-40B4-BE49-F238E27FC236}">
                <a16:creationId xmlns:a16="http://schemas.microsoft.com/office/drawing/2014/main" id="{01E048EB-C3E1-D047-B88D-C1DA55AF8B36}"/>
              </a:ext>
            </a:extLst>
          </p:cNvPr>
          <p:cNvSpPr txBox="1"/>
          <p:nvPr/>
        </p:nvSpPr>
        <p:spPr>
          <a:xfrm>
            <a:off x="8666283" y="4872250"/>
            <a:ext cx="1693565" cy="103618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Inst. For Electrical and Electronics Engineers (IEEE)</a:t>
            </a:r>
          </a:p>
        </p:txBody>
      </p:sp>
      <p:sp>
        <p:nvSpPr>
          <p:cNvPr id="38" name="TextBox 37">
            <a:extLst>
              <a:ext uri="{FF2B5EF4-FFF2-40B4-BE49-F238E27FC236}">
                <a16:creationId xmlns:a16="http://schemas.microsoft.com/office/drawing/2014/main" id="{45F170F3-781E-3841-8322-CEA85736C4DD}"/>
              </a:ext>
            </a:extLst>
          </p:cNvPr>
          <p:cNvSpPr txBox="1"/>
          <p:nvPr/>
        </p:nvSpPr>
        <p:spPr>
          <a:xfrm>
            <a:off x="6895680" y="4882241"/>
            <a:ext cx="1949800" cy="103618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3GPP</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3</a:t>
            </a:r>
            <a:r>
              <a:rPr kumimoji="0" lang="en-US" sz="1800" b="0" i="0" u="none" strike="noStrike" kern="1200" cap="none" spc="0" normalizeH="0" baseline="30000" noProof="0" dirty="0">
                <a:ln>
                  <a:noFill/>
                </a:ln>
                <a:solidFill>
                  <a:srgbClr val="C00000"/>
                </a:solidFill>
                <a:effectLst/>
                <a:uLnTx/>
                <a:uFillTx/>
                <a:latin typeface="Calibri" panose="020F0502020204030204"/>
                <a:ea typeface="+mn-ea"/>
                <a:cs typeface="+mn-cs"/>
              </a:rPr>
              <a:t>rd</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 Generation Partnership Project</a:t>
            </a:r>
          </a:p>
        </p:txBody>
      </p:sp>
      <p:sp>
        <p:nvSpPr>
          <p:cNvPr id="5" name="Rectangle 4">
            <a:extLst>
              <a:ext uri="{FF2B5EF4-FFF2-40B4-BE49-F238E27FC236}">
                <a16:creationId xmlns:a16="http://schemas.microsoft.com/office/drawing/2014/main" id="{3C3EB06F-F7B8-5B4A-946D-41E7294023F3}"/>
              </a:ext>
            </a:extLst>
          </p:cNvPr>
          <p:cNvSpPr/>
          <p:nvPr/>
        </p:nvSpPr>
        <p:spPr>
          <a:xfrm>
            <a:off x="7780387" y="4229072"/>
            <a:ext cx="2084583" cy="565283"/>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World Wide Web Consortium (W3C)</a:t>
            </a:r>
          </a:p>
        </p:txBody>
      </p:sp>
      <p:sp>
        <p:nvSpPr>
          <p:cNvPr id="30" name="Rectangle 29">
            <a:extLst>
              <a:ext uri="{FF2B5EF4-FFF2-40B4-BE49-F238E27FC236}">
                <a16:creationId xmlns:a16="http://schemas.microsoft.com/office/drawing/2014/main" id="{FB440D9A-ACC9-CB49-8222-EF28C9208F21}"/>
              </a:ext>
            </a:extLst>
          </p:cNvPr>
          <p:cNvSpPr/>
          <p:nvPr/>
        </p:nvSpPr>
        <p:spPr>
          <a:xfrm>
            <a:off x="6998676" y="4747846"/>
            <a:ext cx="4003429" cy="1107831"/>
          </a:xfrm>
          <a:prstGeom prst="rect">
            <a:avLst/>
          </a:prstGeom>
          <a:solidFill>
            <a:schemeClr val="bg1">
              <a:alpha val="799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5A8C6B5-21EC-394E-8F89-AE6DE762A4CD}"/>
              </a:ext>
            </a:extLst>
          </p:cNvPr>
          <p:cNvSpPr/>
          <p:nvPr/>
        </p:nvSpPr>
        <p:spPr>
          <a:xfrm>
            <a:off x="5870329" y="4332932"/>
            <a:ext cx="1216271" cy="1107831"/>
          </a:xfrm>
          <a:prstGeom prst="rect">
            <a:avLst/>
          </a:prstGeom>
          <a:solidFill>
            <a:schemeClr val="bg1">
              <a:alpha val="799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Slide Number Placeholder 2">
            <a:extLst>
              <a:ext uri="{FF2B5EF4-FFF2-40B4-BE49-F238E27FC236}">
                <a16:creationId xmlns:a16="http://schemas.microsoft.com/office/drawing/2014/main" id="{0EBAC375-CDF2-EC4E-AD62-88F174377350}"/>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2" name="Text Box 26">
            <a:extLst>
              <a:ext uri="{FF2B5EF4-FFF2-40B4-BE49-F238E27FC236}">
                <a16:creationId xmlns:a16="http://schemas.microsoft.com/office/drawing/2014/main" id="{283CC37D-8739-BE49-8521-BAD431CDD4AB}"/>
              </a:ext>
            </a:extLst>
          </p:cNvPr>
          <p:cNvSpPr txBox="1">
            <a:spLocks noChangeArrowheads="1"/>
          </p:cNvSpPr>
          <p:nvPr/>
        </p:nvSpPr>
        <p:spPr bwMode="auto">
          <a:xfrm>
            <a:off x="2620267" y="3868940"/>
            <a:ext cx="30838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names, numbers</a:t>
            </a:r>
          </a:p>
        </p:txBody>
      </p:sp>
      <p:sp>
        <p:nvSpPr>
          <p:cNvPr id="6" name="Oval 5">
            <a:extLst>
              <a:ext uri="{FF2B5EF4-FFF2-40B4-BE49-F238E27FC236}">
                <a16:creationId xmlns:a16="http://schemas.microsoft.com/office/drawing/2014/main" id="{6CB1D13D-74D6-7444-944D-3FBCF6BAE152}"/>
              </a:ext>
            </a:extLst>
          </p:cNvPr>
          <p:cNvSpPr/>
          <p:nvPr/>
        </p:nvSpPr>
        <p:spPr>
          <a:xfrm>
            <a:off x="5515427" y="3352799"/>
            <a:ext cx="3265715" cy="1132115"/>
          </a:xfrm>
          <a:prstGeom prst="ellipse">
            <a:avLst/>
          </a:prstGeom>
          <a:noFill/>
          <a:ln w="53975">
            <a:solidFill>
              <a:srgbClr val="0E01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AEC65B89-1468-4443-83DB-CADB6BFEF6BB}"/>
              </a:ext>
            </a:extLst>
          </p:cNvPr>
          <p:cNvSpPr/>
          <p:nvPr/>
        </p:nvSpPr>
        <p:spPr>
          <a:xfrm>
            <a:off x="1582057" y="3918857"/>
            <a:ext cx="978408" cy="4846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B059F3D8-69B0-D043-8DD1-9AF75BC934AA}"/>
              </a:ext>
            </a:extLst>
          </p:cNvPr>
          <p:cNvGrpSpPr/>
          <p:nvPr/>
        </p:nvGrpSpPr>
        <p:grpSpPr>
          <a:xfrm>
            <a:off x="5589564" y="2466758"/>
            <a:ext cx="4993471" cy="1036181"/>
            <a:chOff x="5589564" y="2466758"/>
            <a:chExt cx="4993471" cy="1036181"/>
          </a:xfrm>
        </p:grpSpPr>
        <p:sp>
          <p:nvSpPr>
            <p:cNvPr id="45" name="TextBox 44">
              <a:extLst>
                <a:ext uri="{FF2B5EF4-FFF2-40B4-BE49-F238E27FC236}">
                  <a16:creationId xmlns:a16="http://schemas.microsoft.com/office/drawing/2014/main" id="{BB6B5655-C896-A34F-953A-0ECCFD41ED0B}"/>
                </a:ext>
              </a:extLst>
            </p:cNvPr>
            <p:cNvSpPr txBox="1"/>
            <p:nvPr/>
          </p:nvSpPr>
          <p:spPr>
            <a:xfrm>
              <a:off x="5589564" y="2600178"/>
              <a:ext cx="1582615" cy="800732"/>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Internet Governance Forum (IGF)</a:t>
              </a:r>
            </a:p>
          </p:txBody>
        </p:sp>
        <p:sp>
          <p:nvSpPr>
            <p:cNvPr id="46" name="TextBox 45">
              <a:extLst>
                <a:ext uri="{FF2B5EF4-FFF2-40B4-BE49-F238E27FC236}">
                  <a16:creationId xmlns:a16="http://schemas.microsoft.com/office/drawing/2014/main" id="{FC356C29-E899-1849-8B8B-065C638AD5E7}"/>
                </a:ext>
              </a:extLst>
            </p:cNvPr>
            <p:cNvSpPr txBox="1"/>
            <p:nvPr/>
          </p:nvSpPr>
          <p:spPr>
            <a:xfrm>
              <a:off x="7091121" y="2466758"/>
              <a:ext cx="1980308" cy="103618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companies,</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organizations (platforms, content producers )</a:t>
              </a:r>
            </a:p>
          </p:txBody>
        </p:sp>
        <p:sp>
          <p:nvSpPr>
            <p:cNvPr id="47" name="TextBox 46">
              <a:extLst>
                <a:ext uri="{FF2B5EF4-FFF2-40B4-BE49-F238E27FC236}">
                  <a16:creationId xmlns:a16="http://schemas.microsoft.com/office/drawing/2014/main" id="{27EAA7C8-E541-484E-9CD3-1C2186863407}"/>
                </a:ext>
              </a:extLst>
            </p:cNvPr>
            <p:cNvSpPr txBox="1"/>
            <p:nvPr/>
          </p:nvSpPr>
          <p:spPr>
            <a:xfrm>
              <a:off x="9000420" y="2721652"/>
              <a:ext cx="1582615" cy="565283"/>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national</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governments</a:t>
              </a:r>
            </a:p>
          </p:txBody>
        </p:sp>
      </p:grpSp>
      <p:sp>
        <p:nvSpPr>
          <p:cNvPr id="29" name="Rectangle 28">
            <a:extLst>
              <a:ext uri="{FF2B5EF4-FFF2-40B4-BE49-F238E27FC236}">
                <a16:creationId xmlns:a16="http://schemas.microsoft.com/office/drawing/2014/main" id="{1B80C080-40B2-2F46-BE25-3018F28ECA95}"/>
              </a:ext>
            </a:extLst>
          </p:cNvPr>
          <p:cNvSpPr/>
          <p:nvPr/>
        </p:nvSpPr>
        <p:spPr>
          <a:xfrm>
            <a:off x="2511390" y="2365968"/>
            <a:ext cx="8613530" cy="1079779"/>
          </a:xfrm>
          <a:prstGeom prst="rect">
            <a:avLst/>
          </a:prstGeom>
          <a:solidFill>
            <a:schemeClr val="bg1">
              <a:alpha val="799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86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299526" cy="894622"/>
          </a:xfrm>
        </p:spPr>
        <p:txBody>
          <a:bodyPr>
            <a:noAutofit/>
          </a:bodyPr>
          <a:lstStyle/>
          <a:p>
            <a:r>
              <a:rPr lang="en-US" dirty="0"/>
              <a:t>ICANN: </a:t>
            </a:r>
            <a:r>
              <a:rPr lang="en-US" sz="2800" dirty="0"/>
              <a:t>Internet Corporation for Assigned Names and Numbers</a:t>
            </a:r>
          </a:p>
        </p:txBody>
      </p:sp>
      <p:sp>
        <p:nvSpPr>
          <p:cNvPr id="22" name="Rectangle 4">
            <a:extLst>
              <a:ext uri="{FF2B5EF4-FFF2-40B4-BE49-F238E27FC236}">
                <a16:creationId xmlns:a16="http://schemas.microsoft.com/office/drawing/2014/main" id="{35279CC5-AA87-3646-9490-3808372A0097}"/>
              </a:ext>
            </a:extLst>
          </p:cNvPr>
          <p:cNvSpPr txBox="1">
            <a:spLocks noChangeArrowheads="1"/>
          </p:cNvSpPr>
          <p:nvPr/>
        </p:nvSpPr>
        <p:spPr>
          <a:xfrm>
            <a:off x="507217" y="1270202"/>
            <a:ext cx="10993121" cy="5244898"/>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non-profit, multistakeholder organization</a:t>
            </a: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handles (assigns, adjudicates) Internet names</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e.g., www.umass.edu “belongs to” UMass Amherst campus </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e.g.,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www.apple.com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“belongs” to the Apple Corporation</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about .PATAGONIA?  (region in South America, or outdoorsy company?)</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if someone creates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JimKuroseIsAFlamingIdiot.com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CB2D7D5E-4856-2D42-BBDC-C7C2DF1DBB31}"/>
              </a:ext>
            </a:extLst>
          </p:cNvPr>
          <p:cNvSpPr txBox="1"/>
          <p:nvPr/>
        </p:nvSpPr>
        <p:spPr>
          <a:xfrm>
            <a:off x="1087315" y="3983890"/>
            <a:ext cx="480054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C00000"/>
                </a:solidFill>
                <a:effectLst/>
                <a:uLnTx/>
                <a:uFillTx/>
                <a:latin typeface="Calibri" panose="020F0502020204030204"/>
                <a:ea typeface="+mn-ea"/>
                <a:cs typeface="+mn-cs"/>
              </a:rPr>
              <a:t>Names are important!</a:t>
            </a:r>
          </a:p>
        </p:txBody>
      </p:sp>
      <p:sp>
        <p:nvSpPr>
          <p:cNvPr id="4" name="TextBox 3">
            <a:extLst>
              <a:ext uri="{FF2B5EF4-FFF2-40B4-BE49-F238E27FC236}">
                <a16:creationId xmlns:a16="http://schemas.microsoft.com/office/drawing/2014/main" id="{01BBA401-0AFE-EF46-AF62-770E2DA7881B}"/>
              </a:ext>
            </a:extLst>
          </p:cNvPr>
          <p:cNvSpPr txBox="1"/>
          <p:nvPr/>
        </p:nvSpPr>
        <p:spPr>
          <a:xfrm>
            <a:off x="5918200" y="3889130"/>
            <a:ext cx="5638800" cy="923330"/>
          </a:xfrm>
          <a:prstGeom prst="rect">
            <a:avLst/>
          </a:prstGeom>
          <a:noFill/>
        </p:spPr>
        <p:txBody>
          <a:bodyPr wrap="square" rtlCol="0">
            <a:spAutoFit/>
          </a:bodyPr>
          <a:lstStyle/>
          <a:p>
            <a:pPr marL="279400" marR="0" lvl="0" indent="-228600" algn="l" defTabSz="914400" rtl="0" eaLnBrk="1" fontAlgn="auto" latinLnBrk="0" hangingPunct="1">
              <a:lnSpc>
                <a:spcPct val="100000"/>
              </a:lnSpc>
              <a:spcBef>
                <a:spcPts val="0"/>
              </a:spcBef>
              <a:spcAft>
                <a:spcPts val="0"/>
              </a:spcAft>
              <a:buClr>
                <a:srgbClr val="010086"/>
              </a:buClr>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 person's name is to that person, the sweetest, most important sound in any language.” (Dale Carnegie)</a:t>
            </a:r>
          </a:p>
          <a:p>
            <a:pPr marL="279400" marR="0" lvl="0" indent="-228600" algn="l" defTabSz="914400" rtl="0" eaLnBrk="1" fontAlgn="auto" latinLnBrk="0" hangingPunct="1">
              <a:lnSpc>
                <a:spcPct val="100000"/>
              </a:lnSpc>
              <a:spcBef>
                <a:spcPts val="0"/>
              </a:spcBef>
              <a:spcAft>
                <a:spcPts val="0"/>
              </a:spcAft>
              <a:buClr>
                <a:srgbClr val="010086"/>
              </a:buClr>
              <a:buSzTx/>
              <a:buFont typeface="Arial" panose="020B0604020202020204" pitchFamily="34" charset="0"/>
              <a:buChar char="•"/>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voice.com</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domain name sold for $30M in 2019</a:t>
            </a:r>
          </a:p>
        </p:txBody>
      </p:sp>
      <p:sp>
        <p:nvSpPr>
          <p:cNvPr id="12" name="Rectangle 4">
            <a:extLst>
              <a:ext uri="{FF2B5EF4-FFF2-40B4-BE49-F238E27FC236}">
                <a16:creationId xmlns:a16="http://schemas.microsoft.com/office/drawing/2014/main" id="{C7D18CD4-7D43-914A-AFB4-F0A8DE5EE3B4}"/>
              </a:ext>
            </a:extLst>
          </p:cNvPr>
          <p:cNvSpPr txBox="1">
            <a:spLocks noChangeArrowheads="1"/>
          </p:cNvSpPr>
          <p:nvPr/>
        </p:nvSpPr>
        <p:spPr>
          <a:xfrm>
            <a:off x="545317" y="4978602"/>
            <a:ext cx="10993121" cy="1523798"/>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assigns Internet addresses to names, and manages translation between name and address (Domain Name System, more shortly)</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e.g., www.cics.umass.edu has IP address 128.119.240.84</a:t>
            </a:r>
          </a:p>
        </p:txBody>
      </p:sp>
      <p:sp>
        <p:nvSpPr>
          <p:cNvPr id="8" name="Slide Number Placeholder 2">
            <a:extLst>
              <a:ext uri="{FF2B5EF4-FFF2-40B4-BE49-F238E27FC236}">
                <a16:creationId xmlns:a16="http://schemas.microsoft.com/office/drawing/2014/main" id="{C1D02ECA-448F-194F-B681-E5BC9334F1EB}"/>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86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299526" cy="894622"/>
          </a:xfrm>
        </p:spPr>
        <p:txBody>
          <a:bodyPr>
            <a:noAutofit/>
          </a:bodyPr>
          <a:lstStyle/>
          <a:p>
            <a:r>
              <a:rPr lang="en-US" dirty="0"/>
              <a:t>ICANN: </a:t>
            </a:r>
            <a:r>
              <a:rPr lang="en-US" sz="2800" dirty="0"/>
              <a:t>Internet Corporation for Assigned Names and Numbers</a:t>
            </a:r>
          </a:p>
        </p:txBody>
      </p:sp>
      <p:sp>
        <p:nvSpPr>
          <p:cNvPr id="22" name="Rectangle 4">
            <a:extLst>
              <a:ext uri="{FF2B5EF4-FFF2-40B4-BE49-F238E27FC236}">
                <a16:creationId xmlns:a16="http://schemas.microsoft.com/office/drawing/2014/main" id="{35279CC5-AA87-3646-9490-3808372A0097}"/>
              </a:ext>
            </a:extLst>
          </p:cNvPr>
          <p:cNvSpPr txBox="1">
            <a:spLocks noChangeArrowheads="1"/>
          </p:cNvSpPr>
          <p:nvPr/>
        </p:nvSpPr>
        <p:spPr>
          <a:xfrm>
            <a:off x="507217" y="1270202"/>
            <a:ext cx="10993121" cy="3217577"/>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non-profit, founded 1998 to internationalize Internet naming/addressing, previously overseen by U.S. gov’t</a:t>
            </a: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bottom-up, consensus-based multistakeholder processes</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open meetings, anyone can address ICANN Board (e.g., in contrast to UN model)</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governments have an equal voice with others, e.g., businesses, academics, and civil society (e.g., on advisory committees)</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Board ... advised by four committees makes final decisions, following multiple public postings, reviews, discussion.</a:t>
            </a:r>
          </a:p>
        </p:txBody>
      </p:sp>
      <p:grpSp>
        <p:nvGrpSpPr>
          <p:cNvPr id="11" name="Group 10">
            <a:extLst>
              <a:ext uri="{FF2B5EF4-FFF2-40B4-BE49-F238E27FC236}">
                <a16:creationId xmlns:a16="http://schemas.microsoft.com/office/drawing/2014/main" id="{716723A6-F028-9640-970F-A24E8775AEDB}"/>
              </a:ext>
            </a:extLst>
          </p:cNvPr>
          <p:cNvGrpSpPr/>
          <p:nvPr/>
        </p:nvGrpSpPr>
        <p:grpSpPr>
          <a:xfrm>
            <a:off x="613610" y="4596063"/>
            <a:ext cx="10043712" cy="2046460"/>
            <a:chOff x="613610" y="4596063"/>
            <a:chExt cx="10043712" cy="2046460"/>
          </a:xfrm>
        </p:grpSpPr>
        <p:sp>
          <p:nvSpPr>
            <p:cNvPr id="5" name="TextBox 4">
              <a:extLst>
                <a:ext uri="{FF2B5EF4-FFF2-40B4-BE49-F238E27FC236}">
                  <a16:creationId xmlns:a16="http://schemas.microsoft.com/office/drawing/2014/main" id="{CA34973E-CD7D-FE4B-AC77-FE55463E051F}"/>
                </a:ext>
              </a:extLst>
            </p:cNvPr>
            <p:cNvSpPr txBox="1"/>
            <p:nvPr/>
          </p:nvSpPr>
          <p:spPr>
            <a:xfrm>
              <a:off x="1046747" y="5534527"/>
              <a:ext cx="56548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10086"/>
                  </a:solidFill>
                  <a:effectLst/>
                  <a:uLnTx/>
                  <a:uFillTx/>
                  <a:latin typeface="Calibri" panose="020F0502020204030204"/>
                  <a:ea typeface="+mn-ea"/>
                  <a:cs typeface="+mn-cs"/>
                </a:rPr>
                <a:t>“Member States [countries] shall have equal rights to manage the Internet, including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1DB8B83-2B30-DB4D-8A66-2934156210F1}"/>
                </a:ext>
              </a:extLst>
            </p:cNvPr>
            <p:cNvSpPr txBox="1"/>
            <p:nvPr/>
          </p:nvSpPr>
          <p:spPr>
            <a:xfrm>
              <a:off x="613610" y="4596063"/>
              <a:ext cx="10043712" cy="1107996"/>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10080"/>
                </a:buClr>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increased pressure by some for more explicit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government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control</a:t>
              </a:r>
            </a:p>
            <a:p>
              <a:pPr marL="742950" marR="0" lvl="1" indent="-285750" algn="l" defTabSz="914400" rtl="0" eaLnBrk="1" fontAlgn="auto" latinLnBrk="0" hangingPunct="1">
                <a:lnSpc>
                  <a:spcPct val="100000"/>
                </a:lnSpc>
                <a:spcBef>
                  <a:spcPts val="0"/>
                </a:spcBef>
                <a:spcAft>
                  <a:spcPts val="0"/>
                </a:spcAft>
                <a:buClr>
                  <a:srgbClr val="01008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2012 proposal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(Russia, UAE, China, Saudi Arabia, Algeria, Sudan, Egypt in WCIT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F23E1262-6FEF-F941-B3E7-CEF8DB16EEFA}"/>
              </a:ext>
            </a:extLst>
          </p:cNvPr>
          <p:cNvGrpSpPr/>
          <p:nvPr/>
        </p:nvGrpSpPr>
        <p:grpSpPr>
          <a:xfrm>
            <a:off x="6868605" y="5596519"/>
            <a:ext cx="4498135" cy="711291"/>
            <a:chOff x="6868605" y="5596519"/>
            <a:chExt cx="4498135" cy="711291"/>
          </a:xfrm>
        </p:grpSpPr>
        <p:sp>
          <p:nvSpPr>
            <p:cNvPr id="7" name="TextBox 6">
              <a:extLst>
                <a:ext uri="{FF2B5EF4-FFF2-40B4-BE49-F238E27FC236}">
                  <a16:creationId xmlns:a16="http://schemas.microsoft.com/office/drawing/2014/main" id="{5FF68F24-A3D5-5E44-B91F-06AF37AC1BCF}"/>
                </a:ext>
              </a:extLst>
            </p:cNvPr>
            <p:cNvSpPr txBox="1"/>
            <p:nvPr/>
          </p:nvSpPr>
          <p:spPr>
            <a:xfrm>
              <a:off x="7074569" y="5606717"/>
              <a:ext cx="4292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argues for government supremacy in Internet control; no mention of other voices</a:t>
              </a:r>
            </a:p>
          </p:txBody>
        </p:sp>
        <p:sp>
          <p:nvSpPr>
            <p:cNvPr id="9" name="Right Brace 8">
              <a:extLst>
                <a:ext uri="{FF2B5EF4-FFF2-40B4-BE49-F238E27FC236}">
                  <a16:creationId xmlns:a16="http://schemas.microsoft.com/office/drawing/2014/main" id="{97B984EE-B8FB-E24F-9134-A0F95B9D080D}"/>
                </a:ext>
              </a:extLst>
            </p:cNvPr>
            <p:cNvSpPr/>
            <p:nvPr/>
          </p:nvSpPr>
          <p:spPr>
            <a:xfrm>
              <a:off x="6868605" y="5596519"/>
              <a:ext cx="198623" cy="711291"/>
            </a:xfrm>
            <a:prstGeom prst="rightBrace">
              <a:avLst/>
            </a:prstGeom>
            <a:ln w="222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Slide Number Placeholder 2">
            <a:extLst>
              <a:ext uri="{FF2B5EF4-FFF2-40B4-BE49-F238E27FC236}">
                <a16:creationId xmlns:a16="http://schemas.microsoft.com/office/drawing/2014/main" id="{C9DF08B9-A8EF-8F45-9ED1-3B879FFA7F8B}"/>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46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088509" cy="894622"/>
          </a:xfrm>
        </p:spPr>
        <p:txBody>
          <a:bodyPr>
            <a:noAutofit/>
          </a:bodyPr>
          <a:lstStyle/>
          <a:p>
            <a:r>
              <a:rPr lang="en-US" sz="3600" dirty="0">
                <a:latin typeface="+mj-lt"/>
                <a:cs typeface="Calibri" panose="020F0502020204030204" pitchFamily="34" charset="0"/>
              </a:rPr>
              <a:t>Who “controls” the Internet: </a:t>
            </a:r>
            <a:r>
              <a:rPr lang="en-US" sz="3600" dirty="0">
                <a:cs typeface="Calibri" panose="020F0502020204030204" pitchFamily="34" charset="0"/>
              </a:rPr>
              <a:t>some of the players</a:t>
            </a:r>
            <a:endParaRPr lang="en-US" sz="3600" dirty="0">
              <a:latin typeface="+mj-lt"/>
            </a:endParaRPr>
          </a:p>
        </p:txBody>
      </p:sp>
      <p:grpSp>
        <p:nvGrpSpPr>
          <p:cNvPr id="33" name="Group 32">
            <a:extLst>
              <a:ext uri="{FF2B5EF4-FFF2-40B4-BE49-F238E27FC236}">
                <a16:creationId xmlns:a16="http://schemas.microsoft.com/office/drawing/2014/main" id="{603E46A3-2504-FE40-BC55-C8BED07567DA}"/>
              </a:ext>
            </a:extLst>
          </p:cNvPr>
          <p:cNvGrpSpPr/>
          <p:nvPr/>
        </p:nvGrpSpPr>
        <p:grpSpPr>
          <a:xfrm>
            <a:off x="2338754" y="2200895"/>
            <a:ext cx="8892112" cy="3870985"/>
            <a:chOff x="2338754" y="2200895"/>
            <a:chExt cx="8892112" cy="3870985"/>
          </a:xfrm>
        </p:grpSpPr>
        <p:sp>
          <p:nvSpPr>
            <p:cNvPr id="10" name="Rectangle 24">
              <a:extLst>
                <a:ext uri="{FF2B5EF4-FFF2-40B4-BE49-F238E27FC236}">
                  <a16:creationId xmlns:a16="http://schemas.microsoft.com/office/drawing/2014/main" id="{54DBD954-25AE-DF42-9D6D-FA6179D2A7CC}"/>
                </a:ext>
              </a:extLst>
            </p:cNvPr>
            <p:cNvSpPr>
              <a:spLocks noChangeArrowheads="1"/>
            </p:cNvSpPr>
            <p:nvPr/>
          </p:nvSpPr>
          <p:spPr bwMode="auto">
            <a:xfrm>
              <a:off x="2338754" y="2200895"/>
              <a:ext cx="8892112" cy="3870985"/>
            </a:xfrm>
            <a:prstGeom prst="rect">
              <a:avLst/>
            </a:prstGeom>
            <a:solidFill>
              <a:schemeClr val="bg1"/>
            </a:solidFill>
            <a:ln w="28575">
              <a:solidFill>
                <a:schemeClr val="tx1"/>
              </a:solidFill>
              <a:miter lim="800000"/>
              <a:headEnd/>
              <a:tailEnd/>
            </a:ln>
            <a:effectLst>
              <a:outerShdw blurRad="76200" dist="38100" dir="18900000" sx="101000" sy="101000" algn="bl" rotWithShape="0">
                <a:prstClr val="black">
                  <a:alpha val="40000"/>
                </a:prstClr>
              </a:outerShdw>
            </a:effec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12" name="Straight Connector 11">
              <a:extLst>
                <a:ext uri="{FF2B5EF4-FFF2-40B4-BE49-F238E27FC236}">
                  <a16:creationId xmlns:a16="http://schemas.microsoft.com/office/drawing/2014/main" id="{47B7FB5B-DB0B-604E-AA29-4F9F8D7AF212}"/>
                </a:ext>
              </a:extLst>
            </p:cNvPr>
            <p:cNvCxnSpPr>
              <a:cxnSpLocks/>
            </p:cNvCxnSpPr>
            <p:nvPr/>
          </p:nvCxnSpPr>
          <p:spPr>
            <a:xfrm>
              <a:off x="2338754" y="3550090"/>
              <a:ext cx="887975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D2EC25-DD2E-5542-B00C-BA9D3A825F26}"/>
                </a:ext>
              </a:extLst>
            </p:cNvPr>
            <p:cNvCxnSpPr>
              <a:cxnSpLocks/>
            </p:cNvCxnSpPr>
            <p:nvPr/>
          </p:nvCxnSpPr>
          <p:spPr>
            <a:xfrm>
              <a:off x="2338754" y="4812234"/>
              <a:ext cx="887975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 Box 26">
            <a:extLst>
              <a:ext uri="{FF2B5EF4-FFF2-40B4-BE49-F238E27FC236}">
                <a16:creationId xmlns:a16="http://schemas.microsoft.com/office/drawing/2014/main" id="{8F71D1D3-9E4E-0447-9F1D-1C786E358055}"/>
              </a:ext>
            </a:extLst>
          </p:cNvPr>
          <p:cNvSpPr txBox="1">
            <a:spLocks noChangeArrowheads="1"/>
          </p:cNvSpPr>
          <p:nvPr/>
        </p:nvSpPr>
        <p:spPr bwMode="auto">
          <a:xfrm>
            <a:off x="2555790" y="5140894"/>
            <a:ext cx="33936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i</a:t>
            </a:r>
            <a:r>
              <a:rPr kumimoji="0" lang="en-US" altLang="en-US" sz="3200" b="0" i="0" u="none" strike="noStrike" kern="1200" cap="none" spc="0" normalizeH="0" baseline="0" noProof="0" dirty="0" err="1">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nfrastructure</a:t>
            </a: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 layer</a:t>
            </a:r>
          </a:p>
        </p:txBody>
      </p:sp>
      <p:sp>
        <p:nvSpPr>
          <p:cNvPr id="11" name="Text Box 26">
            <a:extLst>
              <a:ext uri="{FF2B5EF4-FFF2-40B4-BE49-F238E27FC236}">
                <a16:creationId xmlns:a16="http://schemas.microsoft.com/office/drawing/2014/main" id="{3F2A44EC-144B-EE4D-B384-9363E397391D}"/>
              </a:ext>
            </a:extLst>
          </p:cNvPr>
          <p:cNvSpPr txBox="1">
            <a:spLocks noChangeArrowheads="1"/>
          </p:cNvSpPr>
          <p:nvPr/>
        </p:nvSpPr>
        <p:spPr bwMode="auto">
          <a:xfrm>
            <a:off x="2596822" y="2596986"/>
            <a:ext cx="25640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content layer</a:t>
            </a:r>
          </a:p>
        </p:txBody>
      </p:sp>
      <p:grpSp>
        <p:nvGrpSpPr>
          <p:cNvPr id="32" name="Group 31">
            <a:extLst>
              <a:ext uri="{FF2B5EF4-FFF2-40B4-BE49-F238E27FC236}">
                <a16:creationId xmlns:a16="http://schemas.microsoft.com/office/drawing/2014/main" id="{C4B57DBA-220D-444F-BE7D-198F6437ED2B}"/>
              </a:ext>
            </a:extLst>
          </p:cNvPr>
          <p:cNvGrpSpPr/>
          <p:nvPr/>
        </p:nvGrpSpPr>
        <p:grpSpPr>
          <a:xfrm>
            <a:off x="791307" y="2104293"/>
            <a:ext cx="1123962" cy="4063571"/>
            <a:chOff x="791307" y="2104293"/>
            <a:chExt cx="1123962" cy="4063571"/>
          </a:xfrm>
        </p:grpSpPr>
        <p:sp>
          <p:nvSpPr>
            <p:cNvPr id="26" name="TextBox 25">
              <a:extLst>
                <a:ext uri="{FF2B5EF4-FFF2-40B4-BE49-F238E27FC236}">
                  <a16:creationId xmlns:a16="http://schemas.microsoft.com/office/drawing/2014/main" id="{4893781F-0EF0-C149-A02D-930BE0EAC372}"/>
                </a:ext>
              </a:extLst>
            </p:cNvPr>
            <p:cNvSpPr txBox="1"/>
            <p:nvPr/>
          </p:nvSpPr>
          <p:spPr>
            <a:xfrm>
              <a:off x="791307" y="5767754"/>
              <a:ext cx="11239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technical</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9ED33DC2-E717-0D45-9287-510E57B26C86}"/>
                </a:ext>
              </a:extLst>
            </p:cNvPr>
            <p:cNvSpPr txBox="1"/>
            <p:nvPr/>
          </p:nvSpPr>
          <p:spPr>
            <a:xfrm>
              <a:off x="908538" y="2104293"/>
              <a:ext cx="8851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social</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8" name="Down Arrow 27">
              <a:extLst>
                <a:ext uri="{FF2B5EF4-FFF2-40B4-BE49-F238E27FC236}">
                  <a16:creationId xmlns:a16="http://schemas.microsoft.com/office/drawing/2014/main" id="{7C668734-13B2-D746-B8B0-F28FE3DF2F6A}"/>
                </a:ext>
              </a:extLst>
            </p:cNvPr>
            <p:cNvSpPr/>
            <p:nvPr/>
          </p:nvSpPr>
          <p:spPr>
            <a:xfrm rot="10800000">
              <a:off x="1213338" y="2514600"/>
              <a:ext cx="246185" cy="3182815"/>
            </a:xfrm>
            <a:prstGeom prst="downArrow">
              <a:avLst/>
            </a:prstGeom>
            <a:gradFill>
              <a:gsLst>
                <a:gs pos="0">
                  <a:schemeClr val="bg1"/>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55CA105B-1551-F044-A377-5F90CE8EAC60}"/>
              </a:ext>
            </a:extLst>
          </p:cNvPr>
          <p:cNvSpPr txBox="1"/>
          <p:nvPr/>
        </p:nvSpPr>
        <p:spPr>
          <a:xfrm>
            <a:off x="5644662" y="4311999"/>
            <a:ext cx="1582615" cy="103618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Internet Engineering Task Force (IETF)</a:t>
            </a:r>
          </a:p>
        </p:txBody>
      </p:sp>
      <p:grpSp>
        <p:nvGrpSpPr>
          <p:cNvPr id="8" name="Group 7">
            <a:extLst>
              <a:ext uri="{FF2B5EF4-FFF2-40B4-BE49-F238E27FC236}">
                <a16:creationId xmlns:a16="http://schemas.microsoft.com/office/drawing/2014/main" id="{1EF8EBBD-E539-6F43-8499-EC3ED7E7D55E}"/>
              </a:ext>
            </a:extLst>
          </p:cNvPr>
          <p:cNvGrpSpPr/>
          <p:nvPr/>
        </p:nvGrpSpPr>
        <p:grpSpPr>
          <a:xfrm>
            <a:off x="9385169" y="2919046"/>
            <a:ext cx="1758457" cy="2866292"/>
            <a:chOff x="8548636" y="2919046"/>
            <a:chExt cx="1758457" cy="2866292"/>
          </a:xfrm>
        </p:grpSpPr>
        <p:cxnSp>
          <p:nvCxnSpPr>
            <p:cNvPr id="7" name="Straight Connector 6">
              <a:extLst>
                <a:ext uri="{FF2B5EF4-FFF2-40B4-BE49-F238E27FC236}">
                  <a16:creationId xmlns:a16="http://schemas.microsoft.com/office/drawing/2014/main" id="{0EBD9E96-EC82-8549-AC94-4BEF91A70E5D}"/>
                </a:ext>
              </a:extLst>
            </p:cNvPr>
            <p:cNvCxnSpPr/>
            <p:nvPr/>
          </p:nvCxnSpPr>
          <p:spPr>
            <a:xfrm>
              <a:off x="9905167" y="2919046"/>
              <a:ext cx="0" cy="286629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F1FC62-BBCE-5F46-98C6-DA73344FBFC0}"/>
                </a:ext>
              </a:extLst>
            </p:cNvPr>
            <p:cNvSpPr txBox="1"/>
            <p:nvPr/>
          </p:nvSpPr>
          <p:spPr>
            <a:xfrm>
              <a:off x="8548636" y="3662206"/>
              <a:ext cx="1758457" cy="800732"/>
            </a:xfrm>
            <a:prstGeom prst="rect">
              <a:avLst/>
            </a:prstGeom>
            <a:solidFill>
              <a:schemeClr val="bg1"/>
            </a:solidFill>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International Telecomm. Union (ITU)</a:t>
              </a:r>
            </a:p>
          </p:txBody>
        </p:sp>
      </p:grpSp>
      <p:sp>
        <p:nvSpPr>
          <p:cNvPr id="35" name="TextBox 34">
            <a:extLst>
              <a:ext uri="{FF2B5EF4-FFF2-40B4-BE49-F238E27FC236}">
                <a16:creationId xmlns:a16="http://schemas.microsoft.com/office/drawing/2014/main" id="{01E048EB-C3E1-D047-B88D-C1DA55AF8B36}"/>
              </a:ext>
            </a:extLst>
          </p:cNvPr>
          <p:cNvSpPr txBox="1"/>
          <p:nvPr/>
        </p:nvSpPr>
        <p:spPr>
          <a:xfrm>
            <a:off x="8666283" y="4872250"/>
            <a:ext cx="1693565" cy="103618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Inst. For Electrical and Electronics Engineers (IEEE)</a:t>
            </a:r>
          </a:p>
        </p:txBody>
      </p:sp>
      <p:sp>
        <p:nvSpPr>
          <p:cNvPr id="38" name="TextBox 37">
            <a:extLst>
              <a:ext uri="{FF2B5EF4-FFF2-40B4-BE49-F238E27FC236}">
                <a16:creationId xmlns:a16="http://schemas.microsoft.com/office/drawing/2014/main" id="{45F170F3-781E-3841-8322-CEA85736C4DD}"/>
              </a:ext>
            </a:extLst>
          </p:cNvPr>
          <p:cNvSpPr txBox="1"/>
          <p:nvPr/>
        </p:nvSpPr>
        <p:spPr>
          <a:xfrm>
            <a:off x="6895680" y="4882241"/>
            <a:ext cx="1949800" cy="103618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3GPP</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3</a:t>
            </a:r>
            <a:r>
              <a:rPr kumimoji="0" lang="en-US" sz="1800" b="0" i="0" u="none" strike="noStrike" kern="1200" cap="none" spc="0" normalizeH="0" baseline="30000" noProof="0" dirty="0">
                <a:ln>
                  <a:noFill/>
                </a:ln>
                <a:solidFill>
                  <a:srgbClr val="C00000"/>
                </a:solidFill>
                <a:effectLst/>
                <a:uLnTx/>
                <a:uFillTx/>
                <a:latin typeface="Calibri" panose="020F0502020204030204"/>
                <a:ea typeface="+mn-ea"/>
                <a:cs typeface="+mn-cs"/>
              </a:rPr>
              <a:t>rd</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 Generation Partnership Project</a:t>
            </a:r>
          </a:p>
        </p:txBody>
      </p:sp>
      <p:sp>
        <p:nvSpPr>
          <p:cNvPr id="30" name="TextBox 29">
            <a:extLst>
              <a:ext uri="{FF2B5EF4-FFF2-40B4-BE49-F238E27FC236}">
                <a16:creationId xmlns:a16="http://schemas.microsoft.com/office/drawing/2014/main" id="{0A3DEE99-565C-A448-8F1A-D5EDA6E00B20}"/>
              </a:ext>
            </a:extLst>
          </p:cNvPr>
          <p:cNvSpPr txBox="1"/>
          <p:nvPr/>
        </p:nvSpPr>
        <p:spPr>
          <a:xfrm>
            <a:off x="5240215" y="3686906"/>
            <a:ext cx="3112477" cy="565283"/>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Internet Corp. for Assigned Names and Numbers (ICANN)</a:t>
            </a:r>
          </a:p>
        </p:txBody>
      </p:sp>
      <p:sp>
        <p:nvSpPr>
          <p:cNvPr id="31" name="Rectangle 30">
            <a:extLst>
              <a:ext uri="{FF2B5EF4-FFF2-40B4-BE49-F238E27FC236}">
                <a16:creationId xmlns:a16="http://schemas.microsoft.com/office/drawing/2014/main" id="{E6B86117-F908-2447-B3DA-D7334A5F7047}"/>
              </a:ext>
            </a:extLst>
          </p:cNvPr>
          <p:cNvSpPr/>
          <p:nvPr/>
        </p:nvSpPr>
        <p:spPr>
          <a:xfrm>
            <a:off x="7780387" y="4229072"/>
            <a:ext cx="2084583" cy="565283"/>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World Wide Web Consortium (W3C)</a:t>
            </a:r>
          </a:p>
        </p:txBody>
      </p:sp>
      <p:sp>
        <p:nvSpPr>
          <p:cNvPr id="29" name="Rectangle 28">
            <a:extLst>
              <a:ext uri="{FF2B5EF4-FFF2-40B4-BE49-F238E27FC236}">
                <a16:creationId xmlns:a16="http://schemas.microsoft.com/office/drawing/2014/main" id="{61734AB7-C8FC-2143-8D8A-3F22990EA579}"/>
              </a:ext>
            </a:extLst>
          </p:cNvPr>
          <p:cNvSpPr/>
          <p:nvPr/>
        </p:nvSpPr>
        <p:spPr>
          <a:xfrm>
            <a:off x="10135891" y="2634712"/>
            <a:ext cx="1003563" cy="3270142"/>
          </a:xfrm>
          <a:prstGeom prst="rect">
            <a:avLst/>
          </a:prstGeom>
          <a:solidFill>
            <a:schemeClr val="bg1">
              <a:alpha val="799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318544E-33A4-4D43-BB1D-815515B61732}"/>
              </a:ext>
            </a:extLst>
          </p:cNvPr>
          <p:cNvSpPr/>
          <p:nvPr/>
        </p:nvSpPr>
        <p:spPr>
          <a:xfrm>
            <a:off x="5284923" y="3394129"/>
            <a:ext cx="4849893" cy="137934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39" name="Rectangle 38">
            <a:extLst>
              <a:ext uri="{FF2B5EF4-FFF2-40B4-BE49-F238E27FC236}">
                <a16:creationId xmlns:a16="http://schemas.microsoft.com/office/drawing/2014/main" id="{C72F1157-52FE-664E-84B6-633B860EE03C}"/>
              </a:ext>
            </a:extLst>
          </p:cNvPr>
          <p:cNvSpPr/>
          <p:nvPr/>
        </p:nvSpPr>
        <p:spPr>
          <a:xfrm>
            <a:off x="5858360" y="4757980"/>
            <a:ext cx="4289372" cy="120628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0" name="Slide Number Placeholder 2">
            <a:extLst>
              <a:ext uri="{FF2B5EF4-FFF2-40B4-BE49-F238E27FC236}">
                <a16:creationId xmlns:a16="http://schemas.microsoft.com/office/drawing/2014/main" id="{0E1DFF12-3CC8-0F45-B06E-E0EDB5D0B8ED}"/>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4" name="Text Box 26">
            <a:extLst>
              <a:ext uri="{FF2B5EF4-FFF2-40B4-BE49-F238E27FC236}">
                <a16:creationId xmlns:a16="http://schemas.microsoft.com/office/drawing/2014/main" id="{ACD4AA24-8D82-A34F-9547-E8CDBE7B4987}"/>
              </a:ext>
            </a:extLst>
          </p:cNvPr>
          <p:cNvSpPr txBox="1">
            <a:spLocks noChangeArrowheads="1"/>
          </p:cNvSpPr>
          <p:nvPr/>
        </p:nvSpPr>
        <p:spPr bwMode="auto">
          <a:xfrm>
            <a:off x="2547697" y="3941511"/>
            <a:ext cx="30838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names, numbers</a:t>
            </a:r>
          </a:p>
        </p:txBody>
      </p:sp>
      <p:grpSp>
        <p:nvGrpSpPr>
          <p:cNvPr id="41" name="Group 40">
            <a:extLst>
              <a:ext uri="{FF2B5EF4-FFF2-40B4-BE49-F238E27FC236}">
                <a16:creationId xmlns:a16="http://schemas.microsoft.com/office/drawing/2014/main" id="{3AF71687-A227-264B-AD63-F9DCEAA24606}"/>
              </a:ext>
            </a:extLst>
          </p:cNvPr>
          <p:cNvGrpSpPr/>
          <p:nvPr/>
        </p:nvGrpSpPr>
        <p:grpSpPr>
          <a:xfrm>
            <a:off x="5589564" y="2466758"/>
            <a:ext cx="4993471" cy="1036181"/>
            <a:chOff x="5589564" y="2466758"/>
            <a:chExt cx="4993471" cy="1036181"/>
          </a:xfrm>
        </p:grpSpPr>
        <p:sp>
          <p:nvSpPr>
            <p:cNvPr id="42" name="TextBox 41">
              <a:extLst>
                <a:ext uri="{FF2B5EF4-FFF2-40B4-BE49-F238E27FC236}">
                  <a16:creationId xmlns:a16="http://schemas.microsoft.com/office/drawing/2014/main" id="{A98AD8E9-F172-E64A-929F-63EF843A950E}"/>
                </a:ext>
              </a:extLst>
            </p:cNvPr>
            <p:cNvSpPr txBox="1"/>
            <p:nvPr/>
          </p:nvSpPr>
          <p:spPr>
            <a:xfrm>
              <a:off x="5589564" y="2600178"/>
              <a:ext cx="1582615" cy="800732"/>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Internet Governance Forum (IGF)</a:t>
              </a:r>
            </a:p>
          </p:txBody>
        </p:sp>
        <p:sp>
          <p:nvSpPr>
            <p:cNvPr id="43" name="TextBox 42">
              <a:extLst>
                <a:ext uri="{FF2B5EF4-FFF2-40B4-BE49-F238E27FC236}">
                  <a16:creationId xmlns:a16="http://schemas.microsoft.com/office/drawing/2014/main" id="{F58AB74E-DB2D-6444-AD7A-5C875B8D10C8}"/>
                </a:ext>
              </a:extLst>
            </p:cNvPr>
            <p:cNvSpPr txBox="1"/>
            <p:nvPr/>
          </p:nvSpPr>
          <p:spPr>
            <a:xfrm>
              <a:off x="7091121" y="2466758"/>
              <a:ext cx="1980308" cy="103618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companies,</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organizations (platforms, content producers )</a:t>
              </a:r>
            </a:p>
          </p:txBody>
        </p:sp>
        <p:sp>
          <p:nvSpPr>
            <p:cNvPr id="44" name="TextBox 43">
              <a:extLst>
                <a:ext uri="{FF2B5EF4-FFF2-40B4-BE49-F238E27FC236}">
                  <a16:creationId xmlns:a16="http://schemas.microsoft.com/office/drawing/2014/main" id="{1B2E0BDF-BF05-BD46-921D-39F50FA9618A}"/>
                </a:ext>
              </a:extLst>
            </p:cNvPr>
            <p:cNvSpPr txBox="1"/>
            <p:nvPr/>
          </p:nvSpPr>
          <p:spPr>
            <a:xfrm>
              <a:off x="9000420" y="2721652"/>
              <a:ext cx="1582615" cy="565283"/>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national</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governments</a:t>
              </a:r>
            </a:p>
          </p:txBody>
        </p:sp>
      </p:grpSp>
    </p:spTree>
    <p:extLst>
      <p:ext uri="{BB962C8B-B14F-4D97-AF65-F5344CB8AC3E}">
        <p14:creationId xmlns:p14="http://schemas.microsoft.com/office/powerpoint/2010/main" val="2532066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299526" cy="894622"/>
          </a:xfrm>
        </p:spPr>
        <p:txBody>
          <a:bodyPr>
            <a:noAutofit/>
          </a:bodyPr>
          <a:lstStyle/>
          <a:p>
            <a:r>
              <a:rPr lang="en-US" dirty="0"/>
              <a:t>IGF: Internet Governance Forum</a:t>
            </a:r>
          </a:p>
        </p:txBody>
      </p:sp>
      <p:sp>
        <p:nvSpPr>
          <p:cNvPr id="22" name="Rectangle 4">
            <a:extLst>
              <a:ext uri="{FF2B5EF4-FFF2-40B4-BE49-F238E27FC236}">
                <a16:creationId xmlns:a16="http://schemas.microsoft.com/office/drawing/2014/main" id="{35279CC5-AA87-3646-9490-3808372A0097}"/>
              </a:ext>
            </a:extLst>
          </p:cNvPr>
          <p:cNvSpPr txBox="1">
            <a:spLocks noChangeArrowheads="1"/>
          </p:cNvSpPr>
          <p:nvPr/>
        </p:nvSpPr>
        <p:spPr>
          <a:xfrm>
            <a:off x="615705" y="1332197"/>
            <a:ext cx="6389529" cy="1844956"/>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convened by UN secretary-general in 2006, renewed in 2015 for “multistakeholder policy dialogue”</a:t>
            </a:r>
          </a:p>
        </p:txBody>
      </p:sp>
      <p:pic>
        <p:nvPicPr>
          <p:cNvPr id="9218" name="Picture 2" descr="Home">
            <a:extLst>
              <a:ext uri="{FF2B5EF4-FFF2-40B4-BE49-F238E27FC236}">
                <a16:creationId xmlns:a16="http://schemas.microsoft.com/office/drawing/2014/main" id="{014900E2-DBC3-4A4A-B49D-E4320894B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951" y="1457809"/>
            <a:ext cx="4851400" cy="10287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CEEA017-72DE-EB4D-BC20-E7A2FD3E93BF}"/>
              </a:ext>
            </a:extLst>
          </p:cNvPr>
          <p:cNvSpPr/>
          <p:nvPr/>
        </p:nvSpPr>
        <p:spPr>
          <a:xfrm>
            <a:off x="1038386" y="4023189"/>
            <a:ext cx="9996407"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“Ultimately the involvement of all stakeholders, from developed as well as developing countries, from governments to international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organisations</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from the private sector to the civil society, is necessary for advancing dynamic public policies in Internet governance.” [https://</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www.intgovforum.org</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Rectangle 4">
            <a:extLst>
              <a:ext uri="{FF2B5EF4-FFF2-40B4-BE49-F238E27FC236}">
                <a16:creationId xmlns:a16="http://schemas.microsoft.com/office/drawing/2014/main" id="{C3ADDA5F-584B-084B-9008-A6CC55D4678B}"/>
              </a:ext>
            </a:extLst>
          </p:cNvPr>
          <p:cNvSpPr txBox="1">
            <a:spLocks noChangeArrowheads="1"/>
          </p:cNvSpPr>
          <p:nvPr/>
        </p:nvSpPr>
        <p:spPr>
          <a:xfrm>
            <a:off x="628619" y="2848448"/>
            <a:ext cx="10344179" cy="886645"/>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2800" b="0" i="1" u="none" strike="noStrike" kern="1200" cap="none" spc="0" normalizeH="0" baseline="0" noProof="0" dirty="0">
                <a:ln>
                  <a:noFill/>
                </a:ln>
                <a:solidFill>
                  <a:srgbClr val="C00000"/>
                </a:solidFill>
                <a:effectLst/>
                <a:uLnTx/>
                <a:uFillTx/>
                <a:latin typeface="Calibri" panose="020F0502020204030204"/>
                <a:ea typeface="+mn-ea"/>
                <a:cs typeface="+mn-cs"/>
              </a:rPr>
              <a:t>does not make decisions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but rather a deliberation body that “informs and inspires those who do”</a:t>
            </a:r>
          </a:p>
        </p:txBody>
      </p:sp>
      <p:sp>
        <p:nvSpPr>
          <p:cNvPr id="15" name="Slide Number Placeholder 2">
            <a:extLst>
              <a:ext uri="{FF2B5EF4-FFF2-40B4-BE49-F238E27FC236}">
                <a16:creationId xmlns:a16="http://schemas.microsoft.com/office/drawing/2014/main" id="{E893EE91-97B9-D141-AC8A-B94709B8FC70}"/>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353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299526" cy="894622"/>
          </a:xfrm>
        </p:spPr>
        <p:txBody>
          <a:bodyPr>
            <a:noAutofit/>
          </a:bodyPr>
          <a:lstStyle/>
          <a:p>
            <a:r>
              <a:rPr lang="en-US" dirty="0"/>
              <a:t>Controlling the content layer: content providers</a:t>
            </a:r>
          </a:p>
        </p:txBody>
      </p:sp>
      <p:pic>
        <p:nvPicPr>
          <p:cNvPr id="5" name="Picture 4">
            <a:extLst>
              <a:ext uri="{FF2B5EF4-FFF2-40B4-BE49-F238E27FC236}">
                <a16:creationId xmlns:a16="http://schemas.microsoft.com/office/drawing/2014/main" id="{D1A2C13B-FC18-1741-99EF-B33B8FDFC12C}"/>
              </a:ext>
            </a:extLst>
          </p:cNvPr>
          <p:cNvPicPr>
            <a:picLocks noChangeAspect="1"/>
          </p:cNvPicPr>
          <p:nvPr/>
        </p:nvPicPr>
        <p:blipFill>
          <a:blip r:embed="rId3"/>
          <a:stretch>
            <a:fillRect/>
          </a:stretch>
        </p:blipFill>
        <p:spPr>
          <a:xfrm>
            <a:off x="4368585" y="2430650"/>
            <a:ext cx="1905000" cy="1066800"/>
          </a:xfrm>
          <a:prstGeom prst="rect">
            <a:avLst/>
          </a:prstGeom>
        </p:spPr>
      </p:pic>
      <p:pic>
        <p:nvPicPr>
          <p:cNvPr id="8" name="Picture 7" descr="Background pattern&#10;&#10;Description automatically generated">
            <a:extLst>
              <a:ext uri="{FF2B5EF4-FFF2-40B4-BE49-F238E27FC236}">
                <a16:creationId xmlns:a16="http://schemas.microsoft.com/office/drawing/2014/main" id="{756FC5B0-5200-F743-A49D-5F9A77251F1A}"/>
              </a:ext>
            </a:extLst>
          </p:cNvPr>
          <p:cNvPicPr>
            <a:picLocks noChangeAspect="1"/>
          </p:cNvPicPr>
          <p:nvPr/>
        </p:nvPicPr>
        <p:blipFill>
          <a:blip r:embed="rId4"/>
          <a:stretch>
            <a:fillRect/>
          </a:stretch>
        </p:blipFill>
        <p:spPr>
          <a:xfrm>
            <a:off x="3099661" y="2257041"/>
            <a:ext cx="702697" cy="1278401"/>
          </a:xfrm>
          <a:prstGeom prst="rect">
            <a:avLst/>
          </a:prstGeom>
        </p:spPr>
      </p:pic>
      <p:pic>
        <p:nvPicPr>
          <p:cNvPr id="10" name="Picture 9" descr="Logo, company name&#10;&#10;Description automatically generated">
            <a:extLst>
              <a:ext uri="{FF2B5EF4-FFF2-40B4-BE49-F238E27FC236}">
                <a16:creationId xmlns:a16="http://schemas.microsoft.com/office/drawing/2014/main" id="{93027852-66CD-644B-BE64-CB3BBEF7CDE7}"/>
              </a:ext>
            </a:extLst>
          </p:cNvPr>
          <p:cNvPicPr>
            <a:picLocks noChangeAspect="1"/>
          </p:cNvPicPr>
          <p:nvPr/>
        </p:nvPicPr>
        <p:blipFill>
          <a:blip r:embed="rId5"/>
          <a:stretch>
            <a:fillRect/>
          </a:stretch>
        </p:blipFill>
        <p:spPr>
          <a:xfrm>
            <a:off x="3044664" y="1266987"/>
            <a:ext cx="2197100" cy="914400"/>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0407236B-FD62-1642-9BD1-03719BA016BF}"/>
              </a:ext>
            </a:extLst>
          </p:cNvPr>
          <p:cNvPicPr>
            <a:picLocks noChangeAspect="1"/>
          </p:cNvPicPr>
          <p:nvPr/>
        </p:nvPicPr>
        <p:blipFill>
          <a:blip r:embed="rId6"/>
          <a:stretch>
            <a:fillRect/>
          </a:stretch>
        </p:blipFill>
        <p:spPr>
          <a:xfrm>
            <a:off x="821410" y="1641753"/>
            <a:ext cx="2056969" cy="693109"/>
          </a:xfrm>
          <a:prstGeom prst="rect">
            <a:avLst/>
          </a:prstGeom>
        </p:spPr>
      </p:pic>
      <p:pic>
        <p:nvPicPr>
          <p:cNvPr id="15" name="Picture 14" descr="Icon&#10;&#10;Description automatically generated">
            <a:extLst>
              <a:ext uri="{FF2B5EF4-FFF2-40B4-BE49-F238E27FC236}">
                <a16:creationId xmlns:a16="http://schemas.microsoft.com/office/drawing/2014/main" id="{9FDD8D0A-776B-5E4F-A5CD-174E918EFCB9}"/>
              </a:ext>
            </a:extLst>
          </p:cNvPr>
          <p:cNvPicPr>
            <a:picLocks noChangeAspect="1"/>
          </p:cNvPicPr>
          <p:nvPr/>
        </p:nvPicPr>
        <p:blipFill>
          <a:blip r:embed="rId7"/>
          <a:stretch>
            <a:fillRect/>
          </a:stretch>
        </p:blipFill>
        <p:spPr>
          <a:xfrm>
            <a:off x="1425845" y="2385447"/>
            <a:ext cx="1000932" cy="1000932"/>
          </a:xfrm>
          <a:prstGeom prst="rect">
            <a:avLst/>
          </a:prstGeom>
        </p:spPr>
      </p:pic>
      <p:sp>
        <p:nvSpPr>
          <p:cNvPr id="16" name="TextBox 15">
            <a:extLst>
              <a:ext uri="{FF2B5EF4-FFF2-40B4-BE49-F238E27FC236}">
                <a16:creationId xmlns:a16="http://schemas.microsoft.com/office/drawing/2014/main" id="{854646F5-4FF3-904F-8E81-A4CBB3334B18}"/>
              </a:ext>
            </a:extLst>
          </p:cNvPr>
          <p:cNvSpPr txBox="1"/>
          <p:nvPr/>
        </p:nvSpPr>
        <p:spPr>
          <a:xfrm>
            <a:off x="7470184" y="1937287"/>
            <a:ext cx="429303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Millions of websites, services control </a:t>
            </a:r>
            <a:r>
              <a:rPr kumimoji="0" lang="en-US" sz="2400" b="0" i="1" u="none" strike="noStrike" kern="1200" cap="none" spc="0" normalizeH="0" baseline="0" noProof="0" dirty="0">
                <a:ln>
                  <a:noFill/>
                </a:ln>
                <a:solidFill>
                  <a:srgbClr val="C00000"/>
                </a:solidFill>
                <a:effectLst/>
                <a:uLnTx/>
                <a:uFillTx/>
                <a:latin typeface="Calibri" panose="020F0502020204030204"/>
                <a:ea typeface="+mn-ea"/>
                <a:cs typeface="+mn-cs"/>
              </a:rPr>
              <a:t>what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experience - in some ways no differently than traditional media.</a:t>
            </a:r>
          </a:p>
        </p:txBody>
      </p:sp>
      <p:pic>
        <p:nvPicPr>
          <p:cNvPr id="18" name="Picture 17" descr="Logo&#10;&#10;Description automatically generated">
            <a:extLst>
              <a:ext uri="{FF2B5EF4-FFF2-40B4-BE49-F238E27FC236}">
                <a16:creationId xmlns:a16="http://schemas.microsoft.com/office/drawing/2014/main" id="{E27C2259-4E8B-BE43-80B3-9626E2EBC683}"/>
              </a:ext>
            </a:extLst>
          </p:cNvPr>
          <p:cNvPicPr>
            <a:picLocks noChangeAspect="1"/>
          </p:cNvPicPr>
          <p:nvPr/>
        </p:nvPicPr>
        <p:blipFill>
          <a:blip r:embed="rId8"/>
          <a:stretch>
            <a:fillRect/>
          </a:stretch>
        </p:blipFill>
        <p:spPr>
          <a:xfrm>
            <a:off x="5393410" y="1649601"/>
            <a:ext cx="1544664" cy="868874"/>
          </a:xfrm>
          <a:prstGeom prst="rect">
            <a:avLst/>
          </a:prstGeom>
        </p:spPr>
      </p:pic>
      <p:sp>
        <p:nvSpPr>
          <p:cNvPr id="19" name="TextBox 18">
            <a:extLst>
              <a:ext uri="{FF2B5EF4-FFF2-40B4-BE49-F238E27FC236}">
                <a16:creationId xmlns:a16="http://schemas.microsoft.com/office/drawing/2014/main" id="{D01D701E-5A96-D948-9336-5E254C7BA202}"/>
              </a:ext>
            </a:extLst>
          </p:cNvPr>
          <p:cNvSpPr txBox="1"/>
          <p:nvPr/>
        </p:nvSpPr>
        <p:spPr>
          <a:xfrm>
            <a:off x="495944" y="4138047"/>
            <a:ext cx="11375757"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“Section 230”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(47 U.S.C. § 230)</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part of US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9" tooltip="Communications Decency Act"/>
              </a:rPr>
              <a:t>Communications Decency Act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provides immunity for website platforms with respect to third-party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“No provider or user of an interactive computer service shall be treated as the publisher or speaker of any information provided by another information content provider.”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356DDAC-BBDE-3046-A2AB-69E7EE52C01E}"/>
              </a:ext>
            </a:extLst>
          </p:cNvPr>
          <p:cNvSpPr txBox="1"/>
          <p:nvPr/>
        </p:nvSpPr>
        <p:spPr>
          <a:xfrm>
            <a:off x="8282295" y="6257329"/>
            <a:ext cx="17907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libri" panose="020F0502020204030204"/>
                <a:ea typeface="+mn-ea"/>
                <a:cs typeface="+mn-cs"/>
              </a:rPr>
              <a:t>... more later</a:t>
            </a:r>
          </a:p>
        </p:txBody>
      </p:sp>
      <p:sp>
        <p:nvSpPr>
          <p:cNvPr id="25" name="Slide Number Placeholder 2">
            <a:extLst>
              <a:ext uri="{FF2B5EF4-FFF2-40B4-BE49-F238E27FC236}">
                <a16:creationId xmlns:a16="http://schemas.microsoft.com/office/drawing/2014/main" id="{B69568CA-1D88-0C48-8EC5-31ECC4F3384C}"/>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86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299526" cy="894622"/>
          </a:xfrm>
        </p:spPr>
        <p:txBody>
          <a:bodyPr>
            <a:noAutofit/>
          </a:bodyPr>
          <a:lstStyle/>
          <a:p>
            <a:r>
              <a:rPr lang="en-US" dirty="0"/>
              <a:t>Controlling the content layer: governments</a:t>
            </a:r>
          </a:p>
        </p:txBody>
      </p:sp>
      <p:grpSp>
        <p:nvGrpSpPr>
          <p:cNvPr id="9" name="Group 8">
            <a:extLst>
              <a:ext uri="{FF2B5EF4-FFF2-40B4-BE49-F238E27FC236}">
                <a16:creationId xmlns:a16="http://schemas.microsoft.com/office/drawing/2014/main" id="{C53D6E35-60E7-F04C-85A7-326ED9C03FC6}"/>
              </a:ext>
            </a:extLst>
          </p:cNvPr>
          <p:cNvGrpSpPr/>
          <p:nvPr/>
        </p:nvGrpSpPr>
        <p:grpSpPr>
          <a:xfrm>
            <a:off x="5269424" y="1396247"/>
            <a:ext cx="6274553" cy="2330341"/>
            <a:chOff x="4602996" y="2667108"/>
            <a:chExt cx="6274553" cy="2330341"/>
          </a:xfrm>
        </p:grpSpPr>
        <p:pic>
          <p:nvPicPr>
            <p:cNvPr id="3" name="Picture 2">
              <a:extLst>
                <a:ext uri="{FF2B5EF4-FFF2-40B4-BE49-F238E27FC236}">
                  <a16:creationId xmlns:a16="http://schemas.microsoft.com/office/drawing/2014/main" id="{4E4253EC-44D7-FE44-9021-40A52B855466}"/>
                </a:ext>
              </a:extLst>
            </p:cNvPr>
            <p:cNvPicPr>
              <a:picLocks noChangeAspect="1"/>
            </p:cNvPicPr>
            <p:nvPr/>
          </p:nvPicPr>
          <p:blipFill>
            <a:blip r:embed="rId3"/>
            <a:stretch>
              <a:fillRect/>
            </a:stretch>
          </p:blipFill>
          <p:spPr>
            <a:xfrm>
              <a:off x="4602996" y="2939262"/>
              <a:ext cx="6274553" cy="2058187"/>
            </a:xfrm>
            <a:prstGeom prst="rect">
              <a:avLst/>
            </a:prstGeom>
          </p:spPr>
        </p:pic>
        <p:pic>
          <p:nvPicPr>
            <p:cNvPr id="4" name="Picture 3">
              <a:extLst>
                <a:ext uri="{FF2B5EF4-FFF2-40B4-BE49-F238E27FC236}">
                  <a16:creationId xmlns:a16="http://schemas.microsoft.com/office/drawing/2014/main" id="{771A195F-73CD-F344-9DF9-AC8F68744920}"/>
                </a:ext>
              </a:extLst>
            </p:cNvPr>
            <p:cNvPicPr>
              <a:picLocks noChangeAspect="1"/>
            </p:cNvPicPr>
            <p:nvPr/>
          </p:nvPicPr>
          <p:blipFill>
            <a:blip r:embed="rId4"/>
            <a:stretch>
              <a:fillRect/>
            </a:stretch>
          </p:blipFill>
          <p:spPr>
            <a:xfrm>
              <a:off x="4629904" y="2667108"/>
              <a:ext cx="2870200" cy="469900"/>
            </a:xfrm>
            <a:prstGeom prst="rect">
              <a:avLst/>
            </a:prstGeom>
          </p:spPr>
        </p:pic>
        <p:sp>
          <p:nvSpPr>
            <p:cNvPr id="7" name="TextBox 6">
              <a:extLst>
                <a:ext uri="{FF2B5EF4-FFF2-40B4-BE49-F238E27FC236}">
                  <a16:creationId xmlns:a16="http://schemas.microsoft.com/office/drawing/2014/main" id="{2A0545E0-6C17-1F4F-9302-2AC8F387134E}"/>
                </a:ext>
              </a:extLst>
            </p:cNvPr>
            <p:cNvSpPr txBox="1"/>
            <p:nvPr/>
          </p:nvSpPr>
          <p:spPr>
            <a:xfrm>
              <a:off x="7315200" y="2696705"/>
              <a:ext cx="12105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(Jan. 2022)</a:t>
              </a:r>
            </a:p>
          </p:txBody>
        </p:sp>
      </p:grpSp>
      <p:pic>
        <p:nvPicPr>
          <p:cNvPr id="11" name="Picture 10">
            <a:extLst>
              <a:ext uri="{FF2B5EF4-FFF2-40B4-BE49-F238E27FC236}">
                <a16:creationId xmlns:a16="http://schemas.microsoft.com/office/drawing/2014/main" id="{5BBB08E9-CDF2-BC49-8FC7-33EC105C5868}"/>
              </a:ext>
            </a:extLst>
          </p:cNvPr>
          <p:cNvPicPr>
            <a:picLocks noChangeAspect="1"/>
          </p:cNvPicPr>
          <p:nvPr/>
        </p:nvPicPr>
        <p:blipFill>
          <a:blip r:embed="rId5"/>
          <a:stretch>
            <a:fillRect/>
          </a:stretch>
        </p:blipFill>
        <p:spPr>
          <a:xfrm>
            <a:off x="1193367" y="3556077"/>
            <a:ext cx="5068807" cy="2840525"/>
          </a:xfrm>
          <a:prstGeom prst="rect">
            <a:avLst/>
          </a:prstGeom>
        </p:spPr>
      </p:pic>
      <p:grpSp>
        <p:nvGrpSpPr>
          <p:cNvPr id="17" name="Group 16">
            <a:extLst>
              <a:ext uri="{FF2B5EF4-FFF2-40B4-BE49-F238E27FC236}">
                <a16:creationId xmlns:a16="http://schemas.microsoft.com/office/drawing/2014/main" id="{D6508F39-6EF9-FD40-ACFD-794FF0029FBC}"/>
              </a:ext>
            </a:extLst>
          </p:cNvPr>
          <p:cNvGrpSpPr/>
          <p:nvPr/>
        </p:nvGrpSpPr>
        <p:grpSpPr>
          <a:xfrm>
            <a:off x="628758" y="3191467"/>
            <a:ext cx="3901526" cy="469900"/>
            <a:chOff x="4629904" y="2667108"/>
            <a:chExt cx="3901526" cy="469900"/>
          </a:xfrm>
        </p:grpSpPr>
        <p:pic>
          <p:nvPicPr>
            <p:cNvPr id="21" name="Picture 20">
              <a:extLst>
                <a:ext uri="{FF2B5EF4-FFF2-40B4-BE49-F238E27FC236}">
                  <a16:creationId xmlns:a16="http://schemas.microsoft.com/office/drawing/2014/main" id="{CE146A8A-50B5-2443-BC52-6AA7609B68F0}"/>
                </a:ext>
              </a:extLst>
            </p:cNvPr>
            <p:cNvPicPr>
              <a:picLocks noChangeAspect="1"/>
            </p:cNvPicPr>
            <p:nvPr/>
          </p:nvPicPr>
          <p:blipFill>
            <a:blip r:embed="rId4"/>
            <a:stretch>
              <a:fillRect/>
            </a:stretch>
          </p:blipFill>
          <p:spPr>
            <a:xfrm>
              <a:off x="4629904" y="2667108"/>
              <a:ext cx="2870200" cy="469900"/>
            </a:xfrm>
            <a:prstGeom prst="rect">
              <a:avLst/>
            </a:prstGeom>
          </p:spPr>
        </p:pic>
        <p:sp>
          <p:nvSpPr>
            <p:cNvPr id="22" name="TextBox 21">
              <a:extLst>
                <a:ext uri="{FF2B5EF4-FFF2-40B4-BE49-F238E27FC236}">
                  <a16:creationId xmlns:a16="http://schemas.microsoft.com/office/drawing/2014/main" id="{B6CD5624-1E83-074D-AEE2-1E913963C111}"/>
                </a:ext>
              </a:extLst>
            </p:cNvPr>
            <p:cNvSpPr txBox="1"/>
            <p:nvPr/>
          </p:nvSpPr>
          <p:spPr>
            <a:xfrm>
              <a:off x="7315200" y="2696705"/>
              <a:ext cx="12162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(Apr. 2019)</a:t>
              </a:r>
            </a:p>
          </p:txBody>
        </p:sp>
      </p:grpSp>
      <p:grpSp>
        <p:nvGrpSpPr>
          <p:cNvPr id="25" name="Group 24">
            <a:extLst>
              <a:ext uri="{FF2B5EF4-FFF2-40B4-BE49-F238E27FC236}">
                <a16:creationId xmlns:a16="http://schemas.microsoft.com/office/drawing/2014/main" id="{979DBAA0-5014-F143-A0C7-6C7DBCB8CEEA}"/>
              </a:ext>
            </a:extLst>
          </p:cNvPr>
          <p:cNvGrpSpPr/>
          <p:nvPr/>
        </p:nvGrpSpPr>
        <p:grpSpPr>
          <a:xfrm>
            <a:off x="6431797" y="3731345"/>
            <a:ext cx="5116916" cy="2244866"/>
            <a:chOff x="6834753" y="3839833"/>
            <a:chExt cx="5116916" cy="2244866"/>
          </a:xfrm>
        </p:grpSpPr>
        <p:pic>
          <p:nvPicPr>
            <p:cNvPr id="13" name="Picture 12">
              <a:extLst>
                <a:ext uri="{FF2B5EF4-FFF2-40B4-BE49-F238E27FC236}">
                  <a16:creationId xmlns:a16="http://schemas.microsoft.com/office/drawing/2014/main" id="{7FF86BC7-E1C6-9D44-8646-934633235367}"/>
                </a:ext>
              </a:extLst>
            </p:cNvPr>
            <p:cNvPicPr>
              <a:picLocks noChangeAspect="1"/>
            </p:cNvPicPr>
            <p:nvPr/>
          </p:nvPicPr>
          <p:blipFill>
            <a:blip r:embed="rId6"/>
            <a:stretch>
              <a:fillRect/>
            </a:stretch>
          </p:blipFill>
          <p:spPr>
            <a:xfrm>
              <a:off x="6834753" y="4095337"/>
              <a:ext cx="5116916" cy="1989362"/>
            </a:xfrm>
            <a:prstGeom prst="rect">
              <a:avLst/>
            </a:prstGeom>
          </p:spPr>
        </p:pic>
        <p:pic>
          <p:nvPicPr>
            <p:cNvPr id="14" name="Picture 13">
              <a:extLst>
                <a:ext uri="{FF2B5EF4-FFF2-40B4-BE49-F238E27FC236}">
                  <a16:creationId xmlns:a16="http://schemas.microsoft.com/office/drawing/2014/main" id="{8FED5B68-D58D-EF4C-8E60-13E48517960E}"/>
                </a:ext>
              </a:extLst>
            </p:cNvPr>
            <p:cNvPicPr>
              <a:picLocks noChangeAspect="1"/>
            </p:cNvPicPr>
            <p:nvPr/>
          </p:nvPicPr>
          <p:blipFill>
            <a:blip r:embed="rId7"/>
            <a:stretch>
              <a:fillRect/>
            </a:stretch>
          </p:blipFill>
          <p:spPr>
            <a:xfrm>
              <a:off x="9639946" y="3839833"/>
              <a:ext cx="2013488" cy="542852"/>
            </a:xfrm>
            <a:prstGeom prst="rect">
              <a:avLst/>
            </a:prstGeom>
          </p:spPr>
        </p:pic>
      </p:grpSp>
      <p:pic>
        <p:nvPicPr>
          <p:cNvPr id="23" name="Picture 22">
            <a:extLst>
              <a:ext uri="{FF2B5EF4-FFF2-40B4-BE49-F238E27FC236}">
                <a16:creationId xmlns:a16="http://schemas.microsoft.com/office/drawing/2014/main" id="{1D3281FC-6F59-124F-9E28-734956567EB0}"/>
              </a:ext>
            </a:extLst>
          </p:cNvPr>
          <p:cNvPicPr>
            <a:picLocks noChangeAspect="1"/>
          </p:cNvPicPr>
          <p:nvPr/>
        </p:nvPicPr>
        <p:blipFill>
          <a:blip r:embed="rId8"/>
          <a:stretch>
            <a:fillRect/>
          </a:stretch>
        </p:blipFill>
        <p:spPr>
          <a:xfrm>
            <a:off x="666426" y="1381085"/>
            <a:ext cx="5121975" cy="1709858"/>
          </a:xfrm>
          <a:prstGeom prst="rect">
            <a:avLst/>
          </a:prstGeom>
        </p:spPr>
      </p:pic>
      <p:pic>
        <p:nvPicPr>
          <p:cNvPr id="24" name="Picture 23">
            <a:extLst>
              <a:ext uri="{FF2B5EF4-FFF2-40B4-BE49-F238E27FC236}">
                <a16:creationId xmlns:a16="http://schemas.microsoft.com/office/drawing/2014/main" id="{DFFAF6D2-23D1-7149-B37D-00C3826F9C37}"/>
              </a:ext>
            </a:extLst>
          </p:cNvPr>
          <p:cNvPicPr>
            <a:picLocks noChangeAspect="1"/>
          </p:cNvPicPr>
          <p:nvPr/>
        </p:nvPicPr>
        <p:blipFill>
          <a:blip r:embed="rId9"/>
          <a:stretch>
            <a:fillRect/>
          </a:stretch>
        </p:blipFill>
        <p:spPr>
          <a:xfrm>
            <a:off x="1348351" y="1290841"/>
            <a:ext cx="1626031" cy="454332"/>
          </a:xfrm>
          <a:prstGeom prst="rect">
            <a:avLst/>
          </a:prstGeom>
        </p:spPr>
      </p:pic>
      <p:sp>
        <p:nvSpPr>
          <p:cNvPr id="27" name="Slide Number Placeholder 2">
            <a:extLst>
              <a:ext uri="{FF2B5EF4-FFF2-40B4-BE49-F238E27FC236}">
                <a16:creationId xmlns:a16="http://schemas.microsoft.com/office/drawing/2014/main" id="{48113A46-6C47-8F4D-B7F0-E1C465E49018}"/>
              </a:ext>
            </a:extLst>
          </p:cNvPr>
          <p:cNvSpPr>
            <a:spLocks noGrp="1"/>
          </p:cNvSpPr>
          <p:nvPr>
            <p:ph type="sldNum" sz="quarter" idx="4"/>
          </p:nvPr>
        </p:nvSpPr>
        <p:spPr>
          <a:xfrm>
            <a:off x="9219616" y="64430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Supplemental: 1-</a:t>
            </a:r>
            <a:fld id="{C4204591-24BD-A542-B9D5-F8D8A88D2FEE}"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744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 name="Group 490">
            <a:extLst>
              <a:ext uri="{FF2B5EF4-FFF2-40B4-BE49-F238E27FC236}">
                <a16:creationId xmlns:a16="http://schemas.microsoft.com/office/drawing/2014/main" id="{8C124780-D214-ED44-8B57-0C500EEF7126}"/>
              </a:ext>
            </a:extLst>
          </p:cNvPr>
          <p:cNvGrpSpPr/>
          <p:nvPr/>
        </p:nvGrpSpPr>
        <p:grpSpPr>
          <a:xfrm>
            <a:off x="544010" y="1238491"/>
            <a:ext cx="4039565" cy="5381170"/>
            <a:chOff x="544010" y="1238491"/>
            <a:chExt cx="4039565" cy="5381170"/>
          </a:xfrm>
        </p:grpSpPr>
        <p:sp>
          <p:nvSpPr>
            <p:cNvPr id="484" name="Rectangle 483">
              <a:extLst>
                <a:ext uri="{FF2B5EF4-FFF2-40B4-BE49-F238E27FC236}">
                  <a16:creationId xmlns:a16="http://schemas.microsoft.com/office/drawing/2014/main" id="{424EAF82-FF22-6B4D-BE4B-1BFA036A55B6}"/>
                </a:ext>
              </a:extLst>
            </p:cNvPr>
            <p:cNvSpPr/>
            <p:nvPr/>
          </p:nvSpPr>
          <p:spPr>
            <a:xfrm>
              <a:off x="544010" y="1238491"/>
              <a:ext cx="4039565" cy="5347504"/>
            </a:xfrm>
            <a:prstGeom prst="rect">
              <a:avLst/>
            </a:prstGeom>
            <a:solidFill>
              <a:schemeClr val="accent5">
                <a:lumMod val="20000"/>
                <a:lumOff val="8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5" name="TextBox 484">
              <a:extLst>
                <a:ext uri="{FF2B5EF4-FFF2-40B4-BE49-F238E27FC236}">
                  <a16:creationId xmlns:a16="http://schemas.microsoft.com/office/drawing/2014/main" id="{E8B3EA49-1360-D944-93A3-0135DE1A101C}"/>
                </a:ext>
              </a:extLst>
            </p:cNvPr>
            <p:cNvSpPr txBox="1"/>
            <p:nvPr/>
          </p:nvSpPr>
          <p:spPr>
            <a:xfrm>
              <a:off x="2569579" y="6250329"/>
              <a:ext cx="1937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national boundary</a:t>
              </a:r>
            </a:p>
          </p:txBody>
        </p:sp>
      </p:grpSp>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517336" y="306910"/>
            <a:ext cx="11674664" cy="894622"/>
          </a:xfrm>
        </p:spPr>
        <p:txBody>
          <a:bodyPr>
            <a:noAutofit/>
          </a:bodyPr>
          <a:lstStyle/>
          <a:p>
            <a:r>
              <a:rPr lang="en-US" dirty="0"/>
              <a:t>Controlling content flow: a network perspective</a:t>
            </a:r>
          </a:p>
        </p:txBody>
      </p:sp>
      <p:sp>
        <p:nvSpPr>
          <p:cNvPr id="30" name="Freeform 417">
            <a:extLst>
              <a:ext uri="{FF2B5EF4-FFF2-40B4-BE49-F238E27FC236}">
                <a16:creationId xmlns:a16="http://schemas.microsoft.com/office/drawing/2014/main" id="{71EAE03A-F307-A14C-A50F-6B0FAF3B00F7}"/>
              </a:ext>
            </a:extLst>
          </p:cNvPr>
          <p:cNvSpPr>
            <a:spLocks/>
          </p:cNvSpPr>
          <p:nvPr/>
        </p:nvSpPr>
        <p:spPr bwMode="auto">
          <a:xfrm>
            <a:off x="773263" y="1697448"/>
            <a:ext cx="1736725" cy="1317704"/>
          </a:xfrm>
          <a:custGeom>
            <a:avLst/>
            <a:gdLst>
              <a:gd name="T0" fmla="*/ 2147483646 w 1036"/>
              <a:gd name="T1" fmla="*/ 2147483646 h 675"/>
              <a:gd name="T2" fmla="*/ 2147483646 w 1036"/>
              <a:gd name="T3" fmla="*/ 2147483646 h 675"/>
              <a:gd name="T4" fmla="*/ 2147483646 w 1036"/>
              <a:gd name="T5" fmla="*/ 2147483646 h 675"/>
              <a:gd name="T6" fmla="*/ 2147483646 w 1036"/>
              <a:gd name="T7" fmla="*/ 2147483646 h 675"/>
              <a:gd name="T8" fmla="*/ 2147483646 w 1036"/>
              <a:gd name="T9" fmla="*/ 2147483646 h 675"/>
              <a:gd name="T10" fmla="*/ 2147483646 w 1036"/>
              <a:gd name="T11" fmla="*/ 2147483646 h 675"/>
              <a:gd name="T12" fmla="*/ 2147483646 w 1036"/>
              <a:gd name="T13" fmla="*/ 2147483646 h 675"/>
              <a:gd name="T14" fmla="*/ 2147483646 w 1036"/>
              <a:gd name="T15" fmla="*/ 2147483646 h 675"/>
              <a:gd name="T16" fmla="*/ 2147483646 w 1036"/>
              <a:gd name="T17" fmla="*/ 2147483646 h 675"/>
              <a:gd name="T18" fmla="*/ 2147483646 w 1036"/>
              <a:gd name="T19" fmla="*/ 2147483646 h 675"/>
              <a:gd name="T20" fmla="*/ 2147483646 w 1036"/>
              <a:gd name="T21" fmla="*/ 2147483646 h 675"/>
              <a:gd name="T22" fmla="*/ 2147483646 w 1036"/>
              <a:gd name="T23" fmla="*/ 2147483646 h 675"/>
              <a:gd name="T24" fmla="*/ 2147483646 w 1036"/>
              <a:gd name="T25" fmla="*/ 2147483646 h 675"/>
              <a:gd name="T26" fmla="*/ 2147483646 w 1036"/>
              <a:gd name="T27" fmla="*/ 2147483646 h 675"/>
              <a:gd name="T28" fmla="*/ 2147483646 w 1036"/>
              <a:gd name="T29" fmla="*/ 2147483646 h 675"/>
              <a:gd name="T30" fmla="*/ 2147483646 w 1036"/>
              <a:gd name="T31" fmla="*/ 2147483646 h 675"/>
              <a:gd name="T32" fmla="*/ 2147483646 w 1036"/>
              <a:gd name="T33" fmla="*/ 2147483646 h 675"/>
              <a:gd name="T34" fmla="*/ 2147483646 w 1036"/>
              <a:gd name="T35" fmla="*/ 2147483646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9CDFF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oup 418">
            <a:extLst>
              <a:ext uri="{FF2B5EF4-FFF2-40B4-BE49-F238E27FC236}">
                <a16:creationId xmlns:a16="http://schemas.microsoft.com/office/drawing/2014/main" id="{53F8FBD1-10A6-5A4C-A117-E501CBC81EF9}"/>
              </a:ext>
            </a:extLst>
          </p:cNvPr>
          <p:cNvGrpSpPr>
            <a:grpSpLocks/>
          </p:cNvGrpSpPr>
          <p:nvPr/>
        </p:nvGrpSpPr>
        <p:grpSpPr bwMode="auto">
          <a:xfrm>
            <a:off x="704537" y="3160664"/>
            <a:ext cx="1458912" cy="933450"/>
            <a:chOff x="2889" y="1631"/>
            <a:chExt cx="980" cy="743"/>
          </a:xfrm>
        </p:grpSpPr>
        <p:sp>
          <p:nvSpPr>
            <p:cNvPr id="61" name="Rectangle 419">
              <a:extLst>
                <a:ext uri="{FF2B5EF4-FFF2-40B4-BE49-F238E27FC236}">
                  <a16:creationId xmlns:a16="http://schemas.microsoft.com/office/drawing/2014/main" id="{35DE3644-E4C6-0A47-AD61-9B9323E8614B}"/>
                </a:ext>
              </a:extLst>
            </p:cNvPr>
            <p:cNvSpPr>
              <a:spLocks noChangeArrowheads="1"/>
            </p:cNvSpPr>
            <p:nvPr/>
          </p:nvSpPr>
          <p:spPr bwMode="auto">
            <a:xfrm>
              <a:off x="3046" y="1841"/>
              <a:ext cx="663" cy="533"/>
            </a:xfrm>
            <a:prstGeom prst="rect">
              <a:avLst/>
            </a:prstGeom>
            <a:solidFill>
              <a:srgbClr val="9CDF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2" name="AutoShape 420">
              <a:extLst>
                <a:ext uri="{FF2B5EF4-FFF2-40B4-BE49-F238E27FC236}">
                  <a16:creationId xmlns:a16="http://schemas.microsoft.com/office/drawing/2014/main" id="{5D305662-9E88-244F-B89C-515469441276}"/>
                </a:ext>
              </a:extLst>
            </p:cNvPr>
            <p:cNvSpPr>
              <a:spLocks noChangeArrowheads="1"/>
            </p:cNvSpPr>
            <p:nvPr/>
          </p:nvSpPr>
          <p:spPr bwMode="auto">
            <a:xfrm>
              <a:off x="2889" y="1631"/>
              <a:ext cx="980" cy="253"/>
            </a:xfrm>
            <a:prstGeom prst="triangle">
              <a:avLst>
                <a:gd name="adj" fmla="val 50000"/>
              </a:avLst>
            </a:prstGeom>
            <a:solidFill>
              <a:srgbClr val="9CDF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CC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32" name="Freeform 427">
            <a:extLst>
              <a:ext uri="{FF2B5EF4-FFF2-40B4-BE49-F238E27FC236}">
                <a16:creationId xmlns:a16="http://schemas.microsoft.com/office/drawing/2014/main" id="{4F4C5156-86C8-E14F-8D42-21A85686294E}"/>
              </a:ext>
            </a:extLst>
          </p:cNvPr>
          <p:cNvSpPr>
            <a:spLocks/>
          </p:cNvSpPr>
          <p:nvPr/>
        </p:nvSpPr>
        <p:spPr bwMode="auto">
          <a:xfrm>
            <a:off x="1211588" y="4554547"/>
            <a:ext cx="3079750" cy="1665288"/>
          </a:xfrm>
          <a:custGeom>
            <a:avLst/>
            <a:gdLst>
              <a:gd name="T0" fmla="*/ 2147483646 w 1940"/>
              <a:gd name="T1" fmla="*/ 2147483646 h 1049"/>
              <a:gd name="T2" fmla="*/ 2147483646 w 1940"/>
              <a:gd name="T3" fmla="*/ 2147483646 h 1049"/>
              <a:gd name="T4" fmla="*/ 2147483646 w 1940"/>
              <a:gd name="T5" fmla="*/ 2147483646 h 1049"/>
              <a:gd name="T6" fmla="*/ 2147483646 w 1940"/>
              <a:gd name="T7" fmla="*/ 2147483646 h 1049"/>
              <a:gd name="T8" fmla="*/ 2147483646 w 1940"/>
              <a:gd name="T9" fmla="*/ 2147483646 h 1049"/>
              <a:gd name="T10" fmla="*/ 2147483646 w 1940"/>
              <a:gd name="T11" fmla="*/ 2147483646 h 1049"/>
              <a:gd name="T12" fmla="*/ 2147483646 w 1940"/>
              <a:gd name="T13" fmla="*/ 2147483646 h 1049"/>
              <a:gd name="T14" fmla="*/ 2147483646 w 1940"/>
              <a:gd name="T15" fmla="*/ 2147483646 h 1049"/>
              <a:gd name="T16" fmla="*/ 2147483646 w 1940"/>
              <a:gd name="T17" fmla="*/ 2147483646 h 1049"/>
              <a:gd name="T18" fmla="*/ 2147483646 w 1940"/>
              <a:gd name="T19" fmla="*/ 2147483646 h 1049"/>
              <a:gd name="T20" fmla="*/ 2147483646 w 1940"/>
              <a:gd name="T21" fmla="*/ 2147483646 h 1049"/>
              <a:gd name="T22" fmla="*/ 2147483646 w 1940"/>
              <a:gd name="T23" fmla="*/ 2147483646 h 1049"/>
              <a:gd name="T24" fmla="*/ 2147483646 w 1940"/>
              <a:gd name="T25" fmla="*/ 2147483646 h 1049"/>
              <a:gd name="T26" fmla="*/ 2147483646 w 1940"/>
              <a:gd name="T27" fmla="*/ 2147483646 h 1049"/>
              <a:gd name="T28" fmla="*/ 2147483646 w 1940"/>
              <a:gd name="T29" fmla="*/ 2147483646 h 1049"/>
              <a:gd name="T30" fmla="*/ 2147483646 w 1940"/>
              <a:gd name="T31" fmla="*/ 2147483646 h 10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40"/>
              <a:gd name="T49" fmla="*/ 0 h 1049"/>
              <a:gd name="T50" fmla="*/ 1940 w 1940"/>
              <a:gd name="T51" fmla="*/ 1049 h 10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40" h="1049">
                <a:moveTo>
                  <a:pt x="952" y="26"/>
                </a:moveTo>
                <a:cubicBezTo>
                  <a:pt x="867" y="45"/>
                  <a:pt x="832" y="118"/>
                  <a:pt x="755" y="125"/>
                </a:cubicBezTo>
                <a:cubicBezTo>
                  <a:pt x="678" y="132"/>
                  <a:pt x="587" y="72"/>
                  <a:pt x="488" y="68"/>
                </a:cubicBezTo>
                <a:cubicBezTo>
                  <a:pt x="389" y="64"/>
                  <a:pt x="237" y="48"/>
                  <a:pt x="158" y="101"/>
                </a:cubicBezTo>
                <a:cubicBezTo>
                  <a:pt x="79" y="154"/>
                  <a:pt x="28" y="298"/>
                  <a:pt x="14" y="389"/>
                </a:cubicBezTo>
                <a:cubicBezTo>
                  <a:pt x="0" y="480"/>
                  <a:pt x="25" y="595"/>
                  <a:pt x="71" y="648"/>
                </a:cubicBezTo>
                <a:cubicBezTo>
                  <a:pt x="117" y="701"/>
                  <a:pt x="205" y="665"/>
                  <a:pt x="288" y="706"/>
                </a:cubicBezTo>
                <a:cubicBezTo>
                  <a:pt x="371" y="747"/>
                  <a:pt x="450" y="842"/>
                  <a:pt x="568" y="893"/>
                </a:cubicBezTo>
                <a:cubicBezTo>
                  <a:pt x="686" y="944"/>
                  <a:pt x="852" y="991"/>
                  <a:pt x="996" y="1014"/>
                </a:cubicBezTo>
                <a:cubicBezTo>
                  <a:pt x="1140" y="1036"/>
                  <a:pt x="1309" y="1049"/>
                  <a:pt x="1433" y="1031"/>
                </a:cubicBezTo>
                <a:cubicBezTo>
                  <a:pt x="1557" y="1012"/>
                  <a:pt x="1657" y="960"/>
                  <a:pt x="1739" y="907"/>
                </a:cubicBezTo>
                <a:cubicBezTo>
                  <a:pt x="1821" y="855"/>
                  <a:pt x="1906" y="824"/>
                  <a:pt x="1923" y="714"/>
                </a:cubicBezTo>
                <a:cubicBezTo>
                  <a:pt x="1940" y="604"/>
                  <a:pt x="1898" y="350"/>
                  <a:pt x="1839" y="251"/>
                </a:cubicBezTo>
                <a:cubicBezTo>
                  <a:pt x="1780" y="151"/>
                  <a:pt x="1662" y="153"/>
                  <a:pt x="1566" y="114"/>
                </a:cubicBezTo>
                <a:cubicBezTo>
                  <a:pt x="1470" y="76"/>
                  <a:pt x="1365" y="30"/>
                  <a:pt x="1263" y="15"/>
                </a:cubicBezTo>
                <a:cubicBezTo>
                  <a:pt x="1161" y="0"/>
                  <a:pt x="1037" y="8"/>
                  <a:pt x="952" y="26"/>
                </a:cubicBezTo>
                <a:close/>
              </a:path>
            </a:pathLst>
          </a:custGeom>
          <a:solidFill>
            <a:srgbClr val="9CDFF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 Box 580">
            <a:extLst>
              <a:ext uri="{FF2B5EF4-FFF2-40B4-BE49-F238E27FC236}">
                <a16:creationId xmlns:a16="http://schemas.microsoft.com/office/drawing/2014/main" id="{29D33561-BB9A-614F-BCA2-EA195CD81024}"/>
              </a:ext>
            </a:extLst>
          </p:cNvPr>
          <p:cNvSpPr txBox="1">
            <a:spLocks noChangeArrowheads="1"/>
          </p:cNvSpPr>
          <p:nvPr/>
        </p:nvSpPr>
        <p:spPr bwMode="auto">
          <a:xfrm>
            <a:off x="1178461" y="1359874"/>
            <a:ext cx="13394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mobile network</a:t>
            </a:r>
          </a:p>
        </p:txBody>
      </p:sp>
      <p:sp>
        <p:nvSpPr>
          <p:cNvPr id="34" name="Text Box 580">
            <a:extLst>
              <a:ext uri="{FF2B5EF4-FFF2-40B4-BE49-F238E27FC236}">
                <a16:creationId xmlns:a16="http://schemas.microsoft.com/office/drawing/2014/main" id="{F6FE3625-83FE-0546-A273-54814DBD1980}"/>
              </a:ext>
            </a:extLst>
          </p:cNvPr>
          <p:cNvSpPr txBox="1">
            <a:spLocks noChangeArrowheads="1"/>
          </p:cNvSpPr>
          <p:nvPr/>
        </p:nvSpPr>
        <p:spPr bwMode="auto">
          <a:xfrm>
            <a:off x="830022" y="4063335"/>
            <a:ext cx="1955646" cy="26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home network</a:t>
            </a:r>
          </a:p>
        </p:txBody>
      </p:sp>
      <p:sp>
        <p:nvSpPr>
          <p:cNvPr id="35" name="Text Box 580">
            <a:extLst>
              <a:ext uri="{FF2B5EF4-FFF2-40B4-BE49-F238E27FC236}">
                <a16:creationId xmlns:a16="http://schemas.microsoft.com/office/drawing/2014/main" id="{643F1A90-DC21-0447-9F8F-637CF3352BEA}"/>
              </a:ext>
            </a:extLst>
          </p:cNvPr>
          <p:cNvSpPr txBox="1">
            <a:spLocks noChangeArrowheads="1"/>
          </p:cNvSpPr>
          <p:nvPr/>
        </p:nvSpPr>
        <p:spPr bwMode="auto">
          <a:xfrm>
            <a:off x="806095" y="5651188"/>
            <a:ext cx="1195135" cy="4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enterprise</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          network</a:t>
            </a:r>
          </a:p>
        </p:txBody>
      </p:sp>
      <p:sp>
        <p:nvSpPr>
          <p:cNvPr id="81" name="Line 428">
            <a:extLst>
              <a:ext uri="{FF2B5EF4-FFF2-40B4-BE49-F238E27FC236}">
                <a16:creationId xmlns:a16="http://schemas.microsoft.com/office/drawing/2014/main" id="{4CF1A7AD-982D-4649-B08F-079A00D275A3}"/>
              </a:ext>
            </a:extLst>
          </p:cNvPr>
          <p:cNvSpPr>
            <a:spLocks noChangeShapeType="1"/>
          </p:cNvSpPr>
          <p:nvPr/>
        </p:nvSpPr>
        <p:spPr bwMode="auto">
          <a:xfrm rot="16200000" flipV="1">
            <a:off x="3288796" y="5123152"/>
            <a:ext cx="388062" cy="756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Line 430">
            <a:extLst>
              <a:ext uri="{FF2B5EF4-FFF2-40B4-BE49-F238E27FC236}">
                <a16:creationId xmlns:a16="http://schemas.microsoft.com/office/drawing/2014/main" id="{B5FF4768-60DB-2240-84D4-3A835C84827F}"/>
              </a:ext>
            </a:extLst>
          </p:cNvPr>
          <p:cNvSpPr>
            <a:spLocks noChangeShapeType="1"/>
          </p:cNvSpPr>
          <p:nvPr/>
        </p:nvSpPr>
        <p:spPr bwMode="auto">
          <a:xfrm rot="16200000">
            <a:off x="3709113" y="5276699"/>
            <a:ext cx="0" cy="114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Line 431">
            <a:extLst>
              <a:ext uri="{FF2B5EF4-FFF2-40B4-BE49-F238E27FC236}">
                <a16:creationId xmlns:a16="http://schemas.microsoft.com/office/drawing/2014/main" id="{36EDCF83-EFFF-B04B-821C-0D52B6E56815}"/>
              </a:ext>
            </a:extLst>
          </p:cNvPr>
          <p:cNvSpPr>
            <a:spLocks noChangeShapeType="1"/>
          </p:cNvSpPr>
          <p:nvPr/>
        </p:nvSpPr>
        <p:spPr bwMode="auto">
          <a:xfrm>
            <a:off x="2932146" y="4709930"/>
            <a:ext cx="524483" cy="2615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Line 432">
            <a:extLst>
              <a:ext uri="{FF2B5EF4-FFF2-40B4-BE49-F238E27FC236}">
                <a16:creationId xmlns:a16="http://schemas.microsoft.com/office/drawing/2014/main" id="{55CED16C-21C2-B44E-81E8-3EEEF491E21B}"/>
              </a:ext>
            </a:extLst>
          </p:cNvPr>
          <p:cNvSpPr>
            <a:spLocks noChangeShapeType="1"/>
          </p:cNvSpPr>
          <p:nvPr/>
        </p:nvSpPr>
        <p:spPr bwMode="auto">
          <a:xfrm flipV="1">
            <a:off x="2349253" y="4709930"/>
            <a:ext cx="569255" cy="24626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Line 433">
            <a:extLst>
              <a:ext uri="{FF2B5EF4-FFF2-40B4-BE49-F238E27FC236}">
                <a16:creationId xmlns:a16="http://schemas.microsoft.com/office/drawing/2014/main" id="{8D53AF5D-F127-BB4B-9E87-EEACFF5A1934}"/>
              </a:ext>
            </a:extLst>
          </p:cNvPr>
          <p:cNvSpPr>
            <a:spLocks noChangeShapeType="1"/>
          </p:cNvSpPr>
          <p:nvPr/>
        </p:nvSpPr>
        <p:spPr bwMode="auto">
          <a:xfrm flipV="1">
            <a:off x="2320931" y="4980289"/>
            <a:ext cx="103050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Line 435">
            <a:extLst>
              <a:ext uri="{FF2B5EF4-FFF2-40B4-BE49-F238E27FC236}">
                <a16:creationId xmlns:a16="http://schemas.microsoft.com/office/drawing/2014/main" id="{E8F6401E-B048-8C4A-9A4E-BA990766B251}"/>
              </a:ext>
            </a:extLst>
          </p:cNvPr>
          <p:cNvSpPr>
            <a:spLocks noChangeShapeType="1"/>
          </p:cNvSpPr>
          <p:nvPr/>
        </p:nvSpPr>
        <p:spPr bwMode="auto">
          <a:xfrm>
            <a:off x="1709394" y="4988747"/>
            <a:ext cx="226800" cy="127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Line 436">
            <a:extLst>
              <a:ext uri="{FF2B5EF4-FFF2-40B4-BE49-F238E27FC236}">
                <a16:creationId xmlns:a16="http://schemas.microsoft.com/office/drawing/2014/main" id="{825853C9-A19A-BB45-8D2E-AFA1B78BBCD9}"/>
              </a:ext>
            </a:extLst>
          </p:cNvPr>
          <p:cNvSpPr>
            <a:spLocks noChangeShapeType="1"/>
          </p:cNvSpPr>
          <p:nvPr/>
        </p:nvSpPr>
        <p:spPr bwMode="auto">
          <a:xfrm flipV="1">
            <a:off x="1447554" y="5161883"/>
            <a:ext cx="412750" cy="127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Line 439">
            <a:extLst>
              <a:ext uri="{FF2B5EF4-FFF2-40B4-BE49-F238E27FC236}">
                <a16:creationId xmlns:a16="http://schemas.microsoft.com/office/drawing/2014/main" id="{B1DC2629-FC7F-9848-9D6C-A5DA410021BD}"/>
              </a:ext>
            </a:extLst>
          </p:cNvPr>
          <p:cNvSpPr>
            <a:spLocks noChangeShapeType="1"/>
          </p:cNvSpPr>
          <p:nvPr/>
        </p:nvSpPr>
        <p:spPr bwMode="auto">
          <a:xfrm flipH="1">
            <a:off x="1873004" y="5153665"/>
            <a:ext cx="68080" cy="2939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Line 440">
            <a:extLst>
              <a:ext uri="{FF2B5EF4-FFF2-40B4-BE49-F238E27FC236}">
                <a16:creationId xmlns:a16="http://schemas.microsoft.com/office/drawing/2014/main" id="{DC114707-548E-5945-B307-7C2A3E00D1AC}"/>
              </a:ext>
            </a:extLst>
          </p:cNvPr>
          <p:cNvSpPr>
            <a:spLocks noChangeShapeType="1"/>
          </p:cNvSpPr>
          <p:nvPr/>
        </p:nvSpPr>
        <p:spPr bwMode="auto">
          <a:xfrm flipH="1" flipV="1">
            <a:off x="1987918" y="5179344"/>
            <a:ext cx="280374" cy="2698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Line 441">
            <a:extLst>
              <a:ext uri="{FF2B5EF4-FFF2-40B4-BE49-F238E27FC236}">
                <a16:creationId xmlns:a16="http://schemas.microsoft.com/office/drawing/2014/main" id="{316E53F5-3A03-0A4B-AFF8-E215DC839BCD}"/>
              </a:ext>
            </a:extLst>
          </p:cNvPr>
          <p:cNvSpPr>
            <a:spLocks noChangeShapeType="1"/>
          </p:cNvSpPr>
          <p:nvPr/>
        </p:nvSpPr>
        <p:spPr bwMode="auto">
          <a:xfrm>
            <a:off x="1987918" y="5129461"/>
            <a:ext cx="914184" cy="4686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Line 443">
            <a:extLst>
              <a:ext uri="{FF2B5EF4-FFF2-40B4-BE49-F238E27FC236}">
                <a16:creationId xmlns:a16="http://schemas.microsoft.com/office/drawing/2014/main" id="{F62E6125-FB28-BD49-81F5-8206C3B70A38}"/>
              </a:ext>
            </a:extLst>
          </p:cNvPr>
          <p:cNvSpPr>
            <a:spLocks noChangeShapeType="1"/>
          </p:cNvSpPr>
          <p:nvPr/>
        </p:nvSpPr>
        <p:spPr bwMode="auto">
          <a:xfrm>
            <a:off x="1746965" y="3701383"/>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Line 449">
            <a:extLst>
              <a:ext uri="{FF2B5EF4-FFF2-40B4-BE49-F238E27FC236}">
                <a16:creationId xmlns:a16="http://schemas.microsoft.com/office/drawing/2014/main" id="{9A9D5FE7-33C2-074E-B6DE-8307301E284E}"/>
              </a:ext>
            </a:extLst>
          </p:cNvPr>
          <p:cNvSpPr>
            <a:spLocks noChangeShapeType="1"/>
          </p:cNvSpPr>
          <p:nvPr/>
        </p:nvSpPr>
        <p:spPr bwMode="auto">
          <a:xfrm flipV="1">
            <a:off x="1356440" y="3912520"/>
            <a:ext cx="168275"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Line 428">
            <a:extLst>
              <a:ext uri="{FF2B5EF4-FFF2-40B4-BE49-F238E27FC236}">
                <a16:creationId xmlns:a16="http://schemas.microsoft.com/office/drawing/2014/main" id="{A20B9C22-9A0A-3B41-B01A-A8F490A22A47}"/>
              </a:ext>
            </a:extLst>
          </p:cNvPr>
          <p:cNvSpPr>
            <a:spLocks noChangeShapeType="1"/>
          </p:cNvSpPr>
          <p:nvPr/>
        </p:nvSpPr>
        <p:spPr bwMode="auto">
          <a:xfrm rot="16200000" flipV="1">
            <a:off x="3384732" y="5454884"/>
            <a:ext cx="366793" cy="148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Line 440">
            <a:extLst>
              <a:ext uri="{FF2B5EF4-FFF2-40B4-BE49-F238E27FC236}">
                <a16:creationId xmlns:a16="http://schemas.microsoft.com/office/drawing/2014/main" id="{276EC6A3-952C-4849-8F82-3916CAC995F3}"/>
              </a:ext>
            </a:extLst>
          </p:cNvPr>
          <p:cNvSpPr>
            <a:spLocks noChangeShapeType="1"/>
          </p:cNvSpPr>
          <p:nvPr/>
        </p:nvSpPr>
        <p:spPr bwMode="auto">
          <a:xfrm flipV="1">
            <a:off x="1958612" y="4907975"/>
            <a:ext cx="404236" cy="2077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7" name="Picture 778" descr="antenna_radiation_stylized">
            <a:extLst>
              <a:ext uri="{FF2B5EF4-FFF2-40B4-BE49-F238E27FC236}">
                <a16:creationId xmlns:a16="http://schemas.microsoft.com/office/drawing/2014/main" id="{B315A4F7-3EE0-4443-AE2E-19228D9846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425" y="3685343"/>
            <a:ext cx="506412" cy="10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81" descr="antenna_radiation_stylized">
            <a:extLst>
              <a:ext uri="{FF2B5EF4-FFF2-40B4-BE49-F238E27FC236}">
                <a16:creationId xmlns:a16="http://schemas.microsoft.com/office/drawing/2014/main" id="{2B2BCBDA-34F3-8E46-BB16-53A9A46DC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260" y="5352351"/>
            <a:ext cx="452014" cy="9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99" descr="cell_tower_radiation copy">
            <a:extLst>
              <a:ext uri="{FF2B5EF4-FFF2-40B4-BE49-F238E27FC236}">
                <a16:creationId xmlns:a16="http://schemas.microsoft.com/office/drawing/2014/main" id="{9572A505-6FC4-B54F-9D98-90756EB300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0053" y="2029580"/>
            <a:ext cx="457200" cy="33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Oval 800">
            <a:extLst>
              <a:ext uri="{FF2B5EF4-FFF2-40B4-BE49-F238E27FC236}">
                <a16:creationId xmlns:a16="http://schemas.microsoft.com/office/drawing/2014/main" id="{FAC7A3BF-98D4-E047-BB2E-5974B22A6F00}"/>
              </a:ext>
            </a:extLst>
          </p:cNvPr>
          <p:cNvSpPr>
            <a:spLocks noChangeArrowheads="1"/>
          </p:cNvSpPr>
          <p:nvPr/>
        </p:nvSpPr>
        <p:spPr bwMode="auto">
          <a:xfrm>
            <a:off x="1673728" y="2164408"/>
            <a:ext cx="52388" cy="49485"/>
          </a:xfrm>
          <a:prstGeom prst="ellipse">
            <a:avLst/>
          </a:prstGeom>
          <a:solidFill>
            <a:schemeClr val="tx2"/>
          </a:soli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06" name="Group 105">
            <a:extLst>
              <a:ext uri="{FF2B5EF4-FFF2-40B4-BE49-F238E27FC236}">
                <a16:creationId xmlns:a16="http://schemas.microsoft.com/office/drawing/2014/main" id="{CF5C56E6-A384-D546-8789-38E91760318D}"/>
              </a:ext>
            </a:extLst>
          </p:cNvPr>
          <p:cNvGrpSpPr/>
          <p:nvPr/>
        </p:nvGrpSpPr>
        <p:grpSpPr>
          <a:xfrm>
            <a:off x="913259" y="1763325"/>
            <a:ext cx="1909777" cy="938011"/>
            <a:chOff x="7432700" y="1830405"/>
            <a:chExt cx="1909777" cy="938011"/>
          </a:xfrm>
        </p:grpSpPr>
        <p:grpSp>
          <p:nvGrpSpPr>
            <p:cNvPr id="279" name="Group 652">
              <a:extLst>
                <a:ext uri="{FF2B5EF4-FFF2-40B4-BE49-F238E27FC236}">
                  <a16:creationId xmlns:a16="http://schemas.microsoft.com/office/drawing/2014/main" id="{C530CC2C-5E17-ED45-8FB5-D507E13BDB05}"/>
                </a:ext>
              </a:extLst>
            </p:cNvPr>
            <p:cNvGrpSpPr>
              <a:grpSpLocks/>
            </p:cNvGrpSpPr>
            <p:nvPr/>
          </p:nvGrpSpPr>
          <p:grpSpPr bwMode="auto">
            <a:xfrm>
              <a:off x="7743850" y="1830405"/>
              <a:ext cx="415925" cy="385763"/>
              <a:chOff x="2751" y="1851"/>
              <a:chExt cx="462" cy="478"/>
            </a:xfrm>
          </p:grpSpPr>
          <p:pic>
            <p:nvPicPr>
              <p:cNvPr id="310" name="Picture 653" descr="iphone_stylized_small">
                <a:extLst>
                  <a:ext uri="{FF2B5EF4-FFF2-40B4-BE49-F238E27FC236}">
                    <a16:creationId xmlns:a16="http://schemas.microsoft.com/office/drawing/2014/main" id="{69879242-E0BE-F34B-8AAC-0B11E52407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8" y="1922"/>
                <a:ext cx="15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 name="Picture 654" descr="antenna_radiation_stylized">
                <a:extLst>
                  <a:ext uri="{FF2B5EF4-FFF2-40B4-BE49-F238E27FC236}">
                    <a16:creationId xmlns:a16="http://schemas.microsoft.com/office/drawing/2014/main" id="{1E0945D0-B00D-C947-8CD0-5466573269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1" y="1851"/>
                <a:ext cx="46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0" name="Group 279">
              <a:extLst>
                <a:ext uri="{FF2B5EF4-FFF2-40B4-BE49-F238E27FC236}">
                  <a16:creationId xmlns:a16="http://schemas.microsoft.com/office/drawing/2014/main" id="{0440EEDF-0C31-8940-B9A2-CF6B4F44065A}"/>
                </a:ext>
              </a:extLst>
            </p:cNvPr>
            <p:cNvGrpSpPr/>
            <p:nvPr/>
          </p:nvGrpSpPr>
          <p:grpSpPr>
            <a:xfrm>
              <a:off x="7432700" y="2327293"/>
              <a:ext cx="534987" cy="407988"/>
              <a:chOff x="7432700" y="2327293"/>
              <a:chExt cx="534987" cy="407988"/>
            </a:xfrm>
          </p:grpSpPr>
          <p:pic>
            <p:nvPicPr>
              <p:cNvPr id="287" name="Picture 1017" descr="antenna_stylized">
                <a:extLst>
                  <a:ext uri="{FF2B5EF4-FFF2-40B4-BE49-F238E27FC236}">
                    <a16:creationId xmlns:a16="http://schemas.microsoft.com/office/drawing/2014/main" id="{BA15D975-3F11-2642-9B58-D3A2D8377F7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32700" y="2327293"/>
                <a:ext cx="530702" cy="22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1018" descr="laptop_keyboard">
                <a:extLst>
                  <a:ext uri="{FF2B5EF4-FFF2-40B4-BE49-F238E27FC236}">
                    <a16:creationId xmlns:a16="http://schemas.microsoft.com/office/drawing/2014/main" id="{8B403019-CB1A-AC45-A63B-13DE40A4E3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9064" flipH="1">
                <a:off x="7458407" y="2575770"/>
                <a:ext cx="437221" cy="159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 name="Freeform 1019">
                <a:extLst>
                  <a:ext uri="{FF2B5EF4-FFF2-40B4-BE49-F238E27FC236}">
                    <a16:creationId xmlns:a16="http://schemas.microsoft.com/office/drawing/2014/main" id="{FCEEE450-1D8E-3844-9BD9-8F2FB3D06BA7}"/>
                  </a:ext>
                </a:extLst>
              </p:cNvPr>
              <p:cNvSpPr>
                <a:spLocks/>
              </p:cNvSpPr>
              <p:nvPr/>
            </p:nvSpPr>
            <p:spPr bwMode="auto">
              <a:xfrm>
                <a:off x="7603304" y="2420984"/>
                <a:ext cx="351919" cy="208167"/>
              </a:xfrm>
              <a:custGeom>
                <a:avLst/>
                <a:gdLst>
                  <a:gd name="T0" fmla="*/ 775798119 w 2982"/>
                  <a:gd name="T1" fmla="*/ 0 h 2442"/>
                  <a:gd name="T2" fmla="*/ 0 w 2982"/>
                  <a:gd name="T3" fmla="*/ 211226083 h 2442"/>
                  <a:gd name="T4" fmla="*/ 2147483646 w 2982"/>
                  <a:gd name="T5" fmla="*/ 263880059 h 2442"/>
                  <a:gd name="T6" fmla="*/ 2147483646 w 2982"/>
                  <a:gd name="T7" fmla="*/ 52653891 h 2442"/>
                  <a:gd name="T8" fmla="*/ 775798119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0" name="Picture 1020" descr="screen">
                <a:extLst>
                  <a:ext uri="{FF2B5EF4-FFF2-40B4-BE49-F238E27FC236}">
                    <a16:creationId xmlns:a16="http://schemas.microsoft.com/office/drawing/2014/main" id="{0ED83FC7-AEF5-1848-934B-F0FBDDB0D1D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0637" y="2426338"/>
                <a:ext cx="319785" cy="18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Freeform 1021">
                <a:extLst>
                  <a:ext uri="{FF2B5EF4-FFF2-40B4-BE49-F238E27FC236}">
                    <a16:creationId xmlns:a16="http://schemas.microsoft.com/office/drawing/2014/main" id="{AB1A5758-E683-114E-9B5D-A585E0666385}"/>
                  </a:ext>
                </a:extLst>
              </p:cNvPr>
              <p:cNvSpPr>
                <a:spLocks/>
              </p:cNvSpPr>
              <p:nvPr/>
            </p:nvSpPr>
            <p:spPr bwMode="auto">
              <a:xfrm>
                <a:off x="7667378" y="2414843"/>
                <a:ext cx="298167" cy="38736"/>
              </a:xfrm>
              <a:custGeom>
                <a:avLst/>
                <a:gdLst>
                  <a:gd name="T0" fmla="*/ 193616298 w 2528"/>
                  <a:gd name="T1" fmla="*/ 0 h 455"/>
                  <a:gd name="T2" fmla="*/ 2147483646 w 2528"/>
                  <a:gd name="T3" fmla="*/ 52445139 h 455"/>
                  <a:gd name="T4" fmla="*/ 2147483646 w 2528"/>
                  <a:gd name="T5" fmla="*/ 52445139 h 455"/>
                  <a:gd name="T6" fmla="*/ 0 w 2528"/>
                  <a:gd name="T7" fmla="*/ 52445139 h 455"/>
                  <a:gd name="T8" fmla="*/ 193616298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1022">
                <a:extLst>
                  <a:ext uri="{FF2B5EF4-FFF2-40B4-BE49-F238E27FC236}">
                    <a16:creationId xmlns:a16="http://schemas.microsoft.com/office/drawing/2014/main" id="{29580EA8-0357-284F-A6A6-4EF3B739EAE9}"/>
                  </a:ext>
                </a:extLst>
              </p:cNvPr>
              <p:cNvSpPr>
                <a:spLocks/>
              </p:cNvSpPr>
              <p:nvPr/>
            </p:nvSpPr>
            <p:spPr bwMode="auto">
              <a:xfrm>
                <a:off x="7600188" y="2414528"/>
                <a:ext cx="82770" cy="161243"/>
              </a:xfrm>
              <a:custGeom>
                <a:avLst/>
                <a:gdLst>
                  <a:gd name="T0" fmla="*/ 773664160 w 702"/>
                  <a:gd name="T1" fmla="*/ 0 h 1893"/>
                  <a:gd name="T2" fmla="*/ 0 w 702"/>
                  <a:gd name="T3" fmla="*/ 210739916 h 1893"/>
                  <a:gd name="T4" fmla="*/ 193416040 w 702"/>
                  <a:gd name="T5" fmla="*/ 210739916 h 1893"/>
                  <a:gd name="T6" fmla="*/ 967080200 w 702"/>
                  <a:gd name="T7" fmla="*/ 52529017 h 1893"/>
                  <a:gd name="T8" fmla="*/ 773664160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1023">
                <a:extLst>
                  <a:ext uri="{FF2B5EF4-FFF2-40B4-BE49-F238E27FC236}">
                    <a16:creationId xmlns:a16="http://schemas.microsoft.com/office/drawing/2014/main" id="{FEA1943C-DADD-5B46-992C-3EF538363ABF}"/>
                  </a:ext>
                </a:extLst>
              </p:cNvPr>
              <p:cNvSpPr>
                <a:spLocks/>
              </p:cNvSpPr>
              <p:nvPr/>
            </p:nvSpPr>
            <p:spPr bwMode="auto">
              <a:xfrm>
                <a:off x="7874205" y="2443344"/>
                <a:ext cx="89197" cy="186122"/>
              </a:xfrm>
              <a:custGeom>
                <a:avLst/>
                <a:gdLst>
                  <a:gd name="T0" fmla="*/ 969024527 w 756"/>
                  <a:gd name="T1" fmla="*/ 0 h 2184"/>
                  <a:gd name="T2" fmla="*/ 193802074 w 756"/>
                  <a:gd name="T3" fmla="*/ 263660221 h 2184"/>
                  <a:gd name="T4" fmla="*/ 0 w 756"/>
                  <a:gd name="T5" fmla="*/ 263660221 h 2184"/>
                  <a:gd name="T6" fmla="*/ 775222454 w 756"/>
                  <a:gd name="T7" fmla="*/ 52610059 h 2184"/>
                  <a:gd name="T8" fmla="*/ 969024527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1024">
                <a:extLst>
                  <a:ext uri="{FF2B5EF4-FFF2-40B4-BE49-F238E27FC236}">
                    <a16:creationId xmlns:a16="http://schemas.microsoft.com/office/drawing/2014/main" id="{FD6B30F0-D954-5A42-920C-26B1E279D35C}"/>
                  </a:ext>
                </a:extLst>
              </p:cNvPr>
              <p:cNvSpPr>
                <a:spLocks/>
              </p:cNvSpPr>
              <p:nvPr/>
            </p:nvSpPr>
            <p:spPr bwMode="auto">
              <a:xfrm>
                <a:off x="7599214" y="2567582"/>
                <a:ext cx="327185" cy="62828"/>
              </a:xfrm>
              <a:custGeom>
                <a:avLst/>
                <a:gdLst>
                  <a:gd name="T0" fmla="*/ 193829444 w 2773"/>
                  <a:gd name="T1" fmla="*/ 0 h 738"/>
                  <a:gd name="T2" fmla="*/ 0 w 2773"/>
                  <a:gd name="T3" fmla="*/ 52443587 h 738"/>
                  <a:gd name="T4" fmla="*/ 2147483646 w 2773"/>
                  <a:gd name="T5" fmla="*/ 104894411 h 738"/>
                  <a:gd name="T6" fmla="*/ 2147483646 w 2773"/>
                  <a:gd name="T7" fmla="*/ 52443587 h 738"/>
                  <a:gd name="T8" fmla="*/ 193829444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1025">
                <a:extLst>
                  <a:ext uri="{FF2B5EF4-FFF2-40B4-BE49-F238E27FC236}">
                    <a16:creationId xmlns:a16="http://schemas.microsoft.com/office/drawing/2014/main" id="{AF9E1507-C9BE-E047-97AC-E5EBF45C7BC5}"/>
                  </a:ext>
                </a:extLst>
              </p:cNvPr>
              <p:cNvSpPr>
                <a:spLocks/>
              </p:cNvSpPr>
              <p:nvPr/>
            </p:nvSpPr>
            <p:spPr bwMode="auto">
              <a:xfrm>
                <a:off x="7884138" y="2444918"/>
                <a:ext cx="83549" cy="186909"/>
              </a:xfrm>
              <a:custGeom>
                <a:avLst/>
                <a:gdLst>
                  <a:gd name="T0" fmla="*/ 2147483646 w 637"/>
                  <a:gd name="T1" fmla="*/ 0 h 1659"/>
                  <a:gd name="T2" fmla="*/ 2147483646 w 637"/>
                  <a:gd name="T3" fmla="*/ 0 h 1659"/>
                  <a:gd name="T4" fmla="*/ 295581541 w 637"/>
                  <a:gd name="T5" fmla="*/ 2147483646 h 1659"/>
                  <a:gd name="T6" fmla="*/ 0 w 637"/>
                  <a:gd name="T7" fmla="*/ 2147483646 h 1659"/>
                  <a:gd name="T8" fmla="*/ 2147483646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1026">
                <a:extLst>
                  <a:ext uri="{FF2B5EF4-FFF2-40B4-BE49-F238E27FC236}">
                    <a16:creationId xmlns:a16="http://schemas.microsoft.com/office/drawing/2014/main" id="{4FBA24EF-2976-714F-BBCB-7D6B885EDFA9}"/>
                  </a:ext>
                </a:extLst>
              </p:cNvPr>
              <p:cNvSpPr>
                <a:spLocks/>
              </p:cNvSpPr>
              <p:nvPr/>
            </p:nvSpPr>
            <p:spPr bwMode="auto">
              <a:xfrm>
                <a:off x="7599603" y="2575928"/>
                <a:ext cx="290961" cy="62041"/>
              </a:xfrm>
              <a:custGeom>
                <a:avLst/>
                <a:gdLst>
                  <a:gd name="T0" fmla="*/ 0 w 2216"/>
                  <a:gd name="T1" fmla="*/ 0 h 550"/>
                  <a:gd name="T2" fmla="*/ 296523134 w 2216"/>
                  <a:gd name="T3" fmla="*/ 324379338 h 550"/>
                  <a:gd name="T4" fmla="*/ 2147483646 w 2216"/>
                  <a:gd name="T5" fmla="*/ 2147483646 h 550"/>
                  <a:gd name="T6" fmla="*/ 2147483646 w 2216"/>
                  <a:gd name="T7" fmla="*/ 2147483646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7" name="Group 1027">
                <a:extLst>
                  <a:ext uri="{FF2B5EF4-FFF2-40B4-BE49-F238E27FC236}">
                    <a16:creationId xmlns:a16="http://schemas.microsoft.com/office/drawing/2014/main" id="{504F9185-BFDF-D747-A847-50BEAD0B1E67}"/>
                  </a:ext>
                </a:extLst>
              </p:cNvPr>
              <p:cNvGrpSpPr>
                <a:grpSpLocks/>
              </p:cNvGrpSpPr>
              <p:nvPr/>
            </p:nvGrpSpPr>
            <p:grpSpPr bwMode="auto">
              <a:xfrm>
                <a:off x="7594735" y="2642220"/>
                <a:ext cx="98740" cy="36846"/>
                <a:chOff x="1740" y="2642"/>
                <a:chExt cx="752" cy="327"/>
              </a:xfrm>
            </p:grpSpPr>
            <p:sp>
              <p:nvSpPr>
                <p:cNvPr id="304" name="Freeform 1028">
                  <a:extLst>
                    <a:ext uri="{FF2B5EF4-FFF2-40B4-BE49-F238E27FC236}">
                      <a16:creationId xmlns:a16="http://schemas.microsoft.com/office/drawing/2014/main" id="{1E666963-B682-3749-8578-91EFE3DC08D5}"/>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1029">
                  <a:extLst>
                    <a:ext uri="{FF2B5EF4-FFF2-40B4-BE49-F238E27FC236}">
                      <a16:creationId xmlns:a16="http://schemas.microsoft.com/office/drawing/2014/main" id="{B154ED5E-0AE8-A54E-B33A-90190D00650E}"/>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1030">
                  <a:extLst>
                    <a:ext uri="{FF2B5EF4-FFF2-40B4-BE49-F238E27FC236}">
                      <a16:creationId xmlns:a16="http://schemas.microsoft.com/office/drawing/2014/main" id="{67656AD2-B79E-5F4B-AB6A-2ED9CBDB9B1E}"/>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1031">
                  <a:extLst>
                    <a:ext uri="{FF2B5EF4-FFF2-40B4-BE49-F238E27FC236}">
                      <a16:creationId xmlns:a16="http://schemas.microsoft.com/office/drawing/2014/main" id="{C9233A25-8A51-5C4C-9132-7B0FABB595B6}"/>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1032">
                  <a:extLst>
                    <a:ext uri="{FF2B5EF4-FFF2-40B4-BE49-F238E27FC236}">
                      <a16:creationId xmlns:a16="http://schemas.microsoft.com/office/drawing/2014/main" id="{9F4FF1B4-0AFE-FD4A-8747-B62E683264BF}"/>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1033">
                  <a:extLst>
                    <a:ext uri="{FF2B5EF4-FFF2-40B4-BE49-F238E27FC236}">
                      <a16:creationId xmlns:a16="http://schemas.microsoft.com/office/drawing/2014/main" id="{3FDAB90B-9EB8-2B42-B090-1256E8C0884E}"/>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8" name="Freeform 1034">
                <a:extLst>
                  <a:ext uri="{FF2B5EF4-FFF2-40B4-BE49-F238E27FC236}">
                    <a16:creationId xmlns:a16="http://schemas.microsoft.com/office/drawing/2014/main" id="{91816A3D-7A03-D84E-BDD6-67EE56DF17C1}"/>
                  </a:ext>
                </a:extLst>
              </p:cNvPr>
              <p:cNvSpPr>
                <a:spLocks/>
              </p:cNvSpPr>
              <p:nvPr/>
            </p:nvSpPr>
            <p:spPr bwMode="auto">
              <a:xfrm>
                <a:off x="7763780" y="2647731"/>
                <a:ext cx="119578" cy="80936"/>
              </a:xfrm>
              <a:custGeom>
                <a:avLst/>
                <a:gdLst>
                  <a:gd name="T0" fmla="*/ 213221464 w 990"/>
                  <a:gd name="T1" fmla="*/ 1090686587 h 792"/>
                  <a:gd name="T2" fmla="*/ 1915477586 w 990"/>
                  <a:gd name="T3" fmla="*/ 0 h 792"/>
                  <a:gd name="T4" fmla="*/ 1915477586 w 990"/>
                  <a:gd name="T5" fmla="*/ 108859840 h 792"/>
                  <a:gd name="T6" fmla="*/ 0 w 990"/>
                  <a:gd name="T7" fmla="*/ 1090686587 h 792"/>
                  <a:gd name="T8" fmla="*/ 213221464 w 990"/>
                  <a:gd name="T9" fmla="*/ 1090686587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1035">
                <a:extLst>
                  <a:ext uri="{FF2B5EF4-FFF2-40B4-BE49-F238E27FC236}">
                    <a16:creationId xmlns:a16="http://schemas.microsoft.com/office/drawing/2014/main" id="{7CD843B7-3177-8A4F-9CB4-B64888976D57}"/>
                  </a:ext>
                </a:extLst>
              </p:cNvPr>
              <p:cNvSpPr>
                <a:spLocks/>
              </p:cNvSpPr>
              <p:nvPr/>
            </p:nvSpPr>
            <p:spPr bwMode="auto">
              <a:xfrm>
                <a:off x="7458602" y="2654187"/>
                <a:ext cx="305957" cy="73850"/>
              </a:xfrm>
              <a:custGeom>
                <a:avLst/>
                <a:gdLst>
                  <a:gd name="T0" fmla="*/ 213486572 w 2532"/>
                  <a:gd name="T1" fmla="*/ 0 h 723"/>
                  <a:gd name="T2" fmla="*/ 213486572 w 2532"/>
                  <a:gd name="T3" fmla="*/ 0 h 723"/>
                  <a:gd name="T4" fmla="*/ 2147483646 w 2532"/>
                  <a:gd name="T5" fmla="*/ 979380008 h 723"/>
                  <a:gd name="T6" fmla="*/ 2147483646 w 2532"/>
                  <a:gd name="T7" fmla="*/ 1088085165 h 723"/>
                  <a:gd name="T8" fmla="*/ 0 w 2532"/>
                  <a:gd name="T9" fmla="*/ 108705259 h 723"/>
                  <a:gd name="T10" fmla="*/ 213486572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1036">
                <a:extLst>
                  <a:ext uri="{FF2B5EF4-FFF2-40B4-BE49-F238E27FC236}">
                    <a16:creationId xmlns:a16="http://schemas.microsoft.com/office/drawing/2014/main" id="{1F58D23F-A03E-A34D-A6FA-0817CE772032}"/>
                  </a:ext>
                </a:extLst>
              </p:cNvPr>
              <p:cNvSpPr>
                <a:spLocks/>
              </p:cNvSpPr>
              <p:nvPr/>
            </p:nvSpPr>
            <p:spPr bwMode="auto">
              <a:xfrm>
                <a:off x="7458797" y="2640645"/>
                <a:ext cx="3311" cy="14959"/>
              </a:xfrm>
              <a:custGeom>
                <a:avLst/>
                <a:gdLst>
                  <a:gd name="T0" fmla="*/ 262278191 w 26"/>
                  <a:gd name="T1" fmla="*/ 107489981 h 147"/>
                  <a:gd name="T2" fmla="*/ 262278191 w 26"/>
                  <a:gd name="T3" fmla="*/ 214969480 h 147"/>
                  <a:gd name="T4" fmla="*/ 0 w 26"/>
                  <a:gd name="T5" fmla="*/ 214969480 h 147"/>
                  <a:gd name="T6" fmla="*/ 262278191 w 26"/>
                  <a:gd name="T7" fmla="*/ 0 h 147"/>
                  <a:gd name="T8" fmla="*/ 262278191 w 26"/>
                  <a:gd name="T9" fmla="*/ 107489981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1037">
                <a:extLst>
                  <a:ext uri="{FF2B5EF4-FFF2-40B4-BE49-F238E27FC236}">
                    <a16:creationId xmlns:a16="http://schemas.microsoft.com/office/drawing/2014/main" id="{DF8C772D-8934-4C4E-9613-C5DC57772805}"/>
                  </a:ext>
                </a:extLst>
              </p:cNvPr>
              <p:cNvSpPr>
                <a:spLocks/>
              </p:cNvSpPr>
              <p:nvPr/>
            </p:nvSpPr>
            <p:spPr bwMode="auto">
              <a:xfrm>
                <a:off x="7458992" y="2579707"/>
                <a:ext cx="142170" cy="61883"/>
              </a:xfrm>
              <a:custGeom>
                <a:avLst/>
                <a:gdLst>
                  <a:gd name="T0" fmla="*/ 2136125890 w 1176"/>
                  <a:gd name="T1" fmla="*/ 0 h 606"/>
                  <a:gd name="T2" fmla="*/ 0 w 1176"/>
                  <a:gd name="T3" fmla="*/ 870000945 h 606"/>
                  <a:gd name="T4" fmla="*/ 213789467 w 1176"/>
                  <a:gd name="T5" fmla="*/ 870000945 h 606"/>
                  <a:gd name="T6" fmla="*/ 2136125890 w 1176"/>
                  <a:gd name="T7" fmla="*/ 108617123 h 606"/>
                  <a:gd name="T8" fmla="*/ 2136125890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1038">
                <a:extLst>
                  <a:ext uri="{FF2B5EF4-FFF2-40B4-BE49-F238E27FC236}">
                    <a16:creationId xmlns:a16="http://schemas.microsoft.com/office/drawing/2014/main" id="{FBAF1F47-8078-3B4D-A7D0-A4148B1A5439}"/>
                  </a:ext>
                </a:extLst>
              </p:cNvPr>
              <p:cNvSpPr>
                <a:spLocks/>
              </p:cNvSpPr>
              <p:nvPr/>
            </p:nvSpPr>
            <p:spPr bwMode="auto">
              <a:xfrm>
                <a:off x="7468535" y="2643795"/>
                <a:ext cx="290182" cy="71016"/>
              </a:xfrm>
              <a:custGeom>
                <a:avLst/>
                <a:gdLst>
                  <a:gd name="T0" fmla="*/ 173112702 w 2532"/>
                  <a:gd name="T1" fmla="*/ 0 h 723"/>
                  <a:gd name="T2" fmla="*/ 173112702 w 2532"/>
                  <a:gd name="T3" fmla="*/ 0 h 723"/>
                  <a:gd name="T4" fmla="*/ 2069773885 w 2532"/>
                  <a:gd name="T5" fmla="*/ 558173482 h 723"/>
                  <a:gd name="T6" fmla="*/ 2069773885 w 2532"/>
                  <a:gd name="T7" fmla="*/ 558173482 h 723"/>
                  <a:gd name="T8" fmla="*/ 0 w 2532"/>
                  <a:gd name="T9" fmla="*/ 92871346 h 723"/>
                  <a:gd name="T10" fmla="*/ 173112702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1039">
                <a:extLst>
                  <a:ext uri="{FF2B5EF4-FFF2-40B4-BE49-F238E27FC236}">
                    <a16:creationId xmlns:a16="http://schemas.microsoft.com/office/drawing/2014/main" id="{DD106713-847E-E146-97D2-CF94CBB32453}"/>
                  </a:ext>
                </a:extLst>
              </p:cNvPr>
              <p:cNvSpPr>
                <a:spLocks/>
              </p:cNvSpPr>
              <p:nvPr/>
            </p:nvSpPr>
            <p:spPr bwMode="auto">
              <a:xfrm flipV="1">
                <a:off x="7758327" y="2638756"/>
                <a:ext cx="118410" cy="73535"/>
              </a:xfrm>
              <a:custGeom>
                <a:avLst/>
                <a:gdLst>
                  <a:gd name="T0" fmla="*/ 0 w 2532"/>
                  <a:gd name="T1" fmla="*/ 0 h 723"/>
                  <a:gd name="T2" fmla="*/ 0 w 2532"/>
                  <a:gd name="T3" fmla="*/ 0 h 723"/>
                  <a:gd name="T4" fmla="*/ 0 w 2532"/>
                  <a:gd name="T5" fmla="*/ 962694895 h 723"/>
                  <a:gd name="T6" fmla="*/ 0 w 2532"/>
                  <a:gd name="T7" fmla="*/ 962694895 h 723"/>
                  <a:gd name="T8" fmla="*/ 0 w 2532"/>
                  <a:gd name="T9" fmla="*/ 107314314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1" name="Group 280">
              <a:extLst>
                <a:ext uri="{FF2B5EF4-FFF2-40B4-BE49-F238E27FC236}">
                  <a16:creationId xmlns:a16="http://schemas.microsoft.com/office/drawing/2014/main" id="{BB7A7DC0-B7FD-2840-9BF7-F757909DD1C4}"/>
                </a:ext>
              </a:extLst>
            </p:cNvPr>
            <p:cNvGrpSpPr/>
            <p:nvPr/>
          </p:nvGrpSpPr>
          <p:grpSpPr>
            <a:xfrm>
              <a:off x="8631407" y="2290407"/>
              <a:ext cx="530702" cy="478009"/>
              <a:chOff x="8631407" y="2290407"/>
              <a:chExt cx="530702" cy="478009"/>
            </a:xfrm>
          </p:grpSpPr>
          <p:pic>
            <p:nvPicPr>
              <p:cNvPr id="285" name="Picture 568" descr="light2.png">
                <a:extLst>
                  <a:ext uri="{FF2B5EF4-FFF2-40B4-BE49-F238E27FC236}">
                    <a16:creationId xmlns:a16="http://schemas.microsoft.com/office/drawing/2014/main" id="{FE3F2C33-EA84-144A-8036-B00F6B26936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flipH="1">
                <a:off x="8825293" y="2362969"/>
                <a:ext cx="92772" cy="40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1017" descr="antenna_stylized">
                <a:extLst>
                  <a:ext uri="{FF2B5EF4-FFF2-40B4-BE49-F238E27FC236}">
                    <a16:creationId xmlns:a16="http://schemas.microsoft.com/office/drawing/2014/main" id="{9C62ED57-8136-CE44-86FA-9ABB638D831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31407" y="2290407"/>
                <a:ext cx="530702" cy="22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2" name="Group 281">
              <a:extLst>
                <a:ext uri="{FF2B5EF4-FFF2-40B4-BE49-F238E27FC236}">
                  <a16:creationId xmlns:a16="http://schemas.microsoft.com/office/drawing/2014/main" id="{67E70B8E-564C-074A-92B9-C7AEEFF89BAD}"/>
                </a:ext>
              </a:extLst>
            </p:cNvPr>
            <p:cNvGrpSpPr/>
            <p:nvPr/>
          </p:nvGrpSpPr>
          <p:grpSpPr>
            <a:xfrm>
              <a:off x="8493165" y="2029804"/>
              <a:ext cx="849312" cy="226109"/>
              <a:chOff x="8493165" y="2029804"/>
              <a:chExt cx="849312" cy="226109"/>
            </a:xfrm>
          </p:grpSpPr>
          <p:pic>
            <p:nvPicPr>
              <p:cNvPr id="283" name="Picture 603" descr="car_icon_small">
                <a:extLst>
                  <a:ext uri="{FF2B5EF4-FFF2-40B4-BE49-F238E27FC236}">
                    <a16:creationId xmlns:a16="http://schemas.microsoft.com/office/drawing/2014/main" id="{2D4D6E0C-8EFA-544F-B5B9-1E28F26F27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93165" y="2087638"/>
                <a:ext cx="8493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Picture 1017" descr="antenna_stylized">
                <a:extLst>
                  <a:ext uri="{FF2B5EF4-FFF2-40B4-BE49-F238E27FC236}">
                    <a16:creationId xmlns:a16="http://schemas.microsoft.com/office/drawing/2014/main" id="{2E9AD089-56F9-E347-97CC-2D4CA143998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04645" y="2029804"/>
                <a:ext cx="530702" cy="22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7" name="Group 106">
            <a:extLst>
              <a:ext uri="{FF2B5EF4-FFF2-40B4-BE49-F238E27FC236}">
                <a16:creationId xmlns:a16="http://schemas.microsoft.com/office/drawing/2014/main" id="{518A3663-C828-9343-B014-3B6A358D6A35}"/>
              </a:ext>
            </a:extLst>
          </p:cNvPr>
          <p:cNvGrpSpPr/>
          <p:nvPr/>
        </p:nvGrpSpPr>
        <p:grpSpPr>
          <a:xfrm>
            <a:off x="967703" y="3229024"/>
            <a:ext cx="857739" cy="583764"/>
            <a:chOff x="7487144" y="3296104"/>
            <a:chExt cx="857739" cy="583764"/>
          </a:xfrm>
        </p:grpSpPr>
        <p:grpSp>
          <p:nvGrpSpPr>
            <p:cNvPr id="249" name="Group 248">
              <a:extLst>
                <a:ext uri="{FF2B5EF4-FFF2-40B4-BE49-F238E27FC236}">
                  <a16:creationId xmlns:a16="http://schemas.microsoft.com/office/drawing/2014/main" id="{D88BF6F6-9BA4-F74D-9034-8CF528D29A25}"/>
                </a:ext>
              </a:extLst>
            </p:cNvPr>
            <p:cNvGrpSpPr/>
            <p:nvPr/>
          </p:nvGrpSpPr>
          <p:grpSpPr>
            <a:xfrm>
              <a:off x="7487144" y="3389820"/>
              <a:ext cx="350807" cy="305517"/>
              <a:chOff x="7487144" y="3389820"/>
              <a:chExt cx="350807" cy="305517"/>
            </a:xfrm>
          </p:grpSpPr>
          <p:pic>
            <p:nvPicPr>
              <p:cNvPr id="256" name="Picture 1115" descr="antenna_stylized">
                <a:extLst>
                  <a:ext uri="{FF2B5EF4-FFF2-40B4-BE49-F238E27FC236}">
                    <a16:creationId xmlns:a16="http://schemas.microsoft.com/office/drawing/2014/main" id="{962607C9-998D-1241-82C1-7A9E6EEEBC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87144" y="3389820"/>
                <a:ext cx="347997" cy="16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 name="Picture 1116" descr="laptop_keyboard">
                <a:extLst>
                  <a:ext uri="{FF2B5EF4-FFF2-40B4-BE49-F238E27FC236}">
                    <a16:creationId xmlns:a16="http://schemas.microsoft.com/office/drawing/2014/main" id="{B5529F66-2EF7-A141-B4BE-E5664D12354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9064" flipH="1">
                <a:off x="7504001" y="3575889"/>
                <a:ext cx="286699" cy="11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 name="Freeform 1117">
                <a:extLst>
                  <a:ext uri="{FF2B5EF4-FFF2-40B4-BE49-F238E27FC236}">
                    <a16:creationId xmlns:a16="http://schemas.microsoft.com/office/drawing/2014/main" id="{E1576B91-60BE-DF4E-82FE-C879EC8AA3BB}"/>
                  </a:ext>
                </a:extLst>
              </p:cNvPr>
              <p:cNvSpPr>
                <a:spLocks/>
              </p:cNvSpPr>
              <p:nvPr/>
            </p:nvSpPr>
            <p:spPr bwMode="auto">
              <a:xfrm>
                <a:off x="7599014" y="3459979"/>
                <a:ext cx="230764" cy="155883"/>
              </a:xfrm>
              <a:custGeom>
                <a:avLst/>
                <a:gdLst>
                  <a:gd name="T0" fmla="*/ 143665061 w 2982"/>
                  <a:gd name="T1" fmla="*/ 0 h 2442"/>
                  <a:gd name="T2" fmla="*/ 0 w 2982"/>
                  <a:gd name="T3" fmla="*/ 66329557 h 2442"/>
                  <a:gd name="T4" fmla="*/ 573719931 w 2982"/>
                  <a:gd name="T5" fmla="*/ 82975142 h 2442"/>
                  <a:gd name="T6" fmla="*/ 717384993 w 2982"/>
                  <a:gd name="T7" fmla="*/ 16645585 h 2442"/>
                  <a:gd name="T8" fmla="*/ 143665061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9" name="Picture 1118" descr="screen">
                <a:extLst>
                  <a:ext uri="{FF2B5EF4-FFF2-40B4-BE49-F238E27FC236}">
                    <a16:creationId xmlns:a16="http://schemas.microsoft.com/office/drawing/2014/main" id="{46BD4930-38E1-6042-9D7B-CC4CC55D644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10380" y="3463988"/>
                <a:ext cx="209692" cy="14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 name="Freeform 1119">
                <a:extLst>
                  <a:ext uri="{FF2B5EF4-FFF2-40B4-BE49-F238E27FC236}">
                    <a16:creationId xmlns:a16="http://schemas.microsoft.com/office/drawing/2014/main" id="{6B6D2157-9188-3244-9997-2EC4E7771908}"/>
                  </a:ext>
                </a:extLst>
              </p:cNvPr>
              <p:cNvSpPr>
                <a:spLocks/>
              </p:cNvSpPr>
              <p:nvPr/>
            </p:nvSpPr>
            <p:spPr bwMode="auto">
              <a:xfrm>
                <a:off x="7641029" y="3455381"/>
                <a:ext cx="195517" cy="29007"/>
              </a:xfrm>
              <a:custGeom>
                <a:avLst/>
                <a:gdLst>
                  <a:gd name="T0" fmla="*/ 35620212 w 2528"/>
                  <a:gd name="T1" fmla="*/ 0 h 455"/>
                  <a:gd name="T2" fmla="*/ 608343257 w 2528"/>
                  <a:gd name="T3" fmla="*/ 16582250 h 455"/>
                  <a:gd name="T4" fmla="*/ 572256449 w 2528"/>
                  <a:gd name="T5" fmla="*/ 16582250 h 455"/>
                  <a:gd name="T6" fmla="*/ 0 w 2528"/>
                  <a:gd name="T7" fmla="*/ 16582250 h 455"/>
                  <a:gd name="T8" fmla="*/ 35620212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1120">
                <a:extLst>
                  <a:ext uri="{FF2B5EF4-FFF2-40B4-BE49-F238E27FC236}">
                    <a16:creationId xmlns:a16="http://schemas.microsoft.com/office/drawing/2014/main" id="{0BBBB5F2-3525-004C-9DCE-5C9B40696B86}"/>
                  </a:ext>
                </a:extLst>
              </p:cNvPr>
              <p:cNvSpPr>
                <a:spLocks/>
              </p:cNvSpPr>
              <p:nvPr/>
            </p:nvSpPr>
            <p:spPr bwMode="auto">
              <a:xfrm>
                <a:off x="7596971" y="3455145"/>
                <a:ext cx="54275" cy="120745"/>
              </a:xfrm>
              <a:custGeom>
                <a:avLst/>
                <a:gdLst>
                  <a:gd name="T0" fmla="*/ 142804406 w 702"/>
                  <a:gd name="T1" fmla="*/ 0 h 1893"/>
                  <a:gd name="T2" fmla="*/ 0 w 702"/>
                  <a:gd name="T3" fmla="*/ 66174575 h 1893"/>
                  <a:gd name="T4" fmla="*/ 35584530 w 702"/>
                  <a:gd name="T5" fmla="*/ 66174575 h 1893"/>
                  <a:gd name="T6" fmla="*/ 178855222 w 702"/>
                  <a:gd name="T7" fmla="*/ 16607700 h 1893"/>
                  <a:gd name="T8" fmla="*/ 142804406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1121">
                <a:extLst>
                  <a:ext uri="{FF2B5EF4-FFF2-40B4-BE49-F238E27FC236}">
                    <a16:creationId xmlns:a16="http://schemas.microsoft.com/office/drawing/2014/main" id="{1B534A17-5EF8-B44E-B85F-6EA57D546273}"/>
                  </a:ext>
                </a:extLst>
              </p:cNvPr>
              <p:cNvSpPr>
                <a:spLocks/>
              </p:cNvSpPr>
              <p:nvPr/>
            </p:nvSpPr>
            <p:spPr bwMode="auto">
              <a:xfrm>
                <a:off x="7776652" y="3476723"/>
                <a:ext cx="58489" cy="139375"/>
              </a:xfrm>
              <a:custGeom>
                <a:avLst/>
                <a:gdLst>
                  <a:gd name="T0" fmla="*/ 179213623 w 756"/>
                  <a:gd name="T1" fmla="*/ 0 h 2184"/>
                  <a:gd name="T2" fmla="*/ 35656008 w 756"/>
                  <a:gd name="T3" fmla="*/ 82904513 h 2184"/>
                  <a:gd name="T4" fmla="*/ 0 w 756"/>
                  <a:gd name="T5" fmla="*/ 82904513 h 2184"/>
                  <a:gd name="T6" fmla="*/ 143090785 w 756"/>
                  <a:gd name="T7" fmla="*/ 16632211 h 2184"/>
                  <a:gd name="T8" fmla="*/ 179213623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1122">
                <a:extLst>
                  <a:ext uri="{FF2B5EF4-FFF2-40B4-BE49-F238E27FC236}">
                    <a16:creationId xmlns:a16="http://schemas.microsoft.com/office/drawing/2014/main" id="{22A049B8-523E-994C-A971-C93A09CAE9FB}"/>
                  </a:ext>
                </a:extLst>
              </p:cNvPr>
              <p:cNvSpPr>
                <a:spLocks/>
              </p:cNvSpPr>
              <p:nvPr/>
            </p:nvSpPr>
            <p:spPr bwMode="auto">
              <a:xfrm>
                <a:off x="7596332" y="3569758"/>
                <a:ext cx="214545" cy="47048"/>
              </a:xfrm>
              <a:custGeom>
                <a:avLst/>
                <a:gdLst>
                  <a:gd name="T0" fmla="*/ 35658648 w 2773"/>
                  <a:gd name="T1" fmla="*/ 0 h 738"/>
                  <a:gd name="T2" fmla="*/ 0 w 2773"/>
                  <a:gd name="T3" fmla="*/ 16581742 h 738"/>
                  <a:gd name="T4" fmla="*/ 573357470 w 2773"/>
                  <a:gd name="T5" fmla="*/ 33163485 h 738"/>
                  <a:gd name="T6" fmla="*/ 573357470 w 2773"/>
                  <a:gd name="T7" fmla="*/ 16581742 h 738"/>
                  <a:gd name="T8" fmla="*/ 35658648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1123">
                <a:extLst>
                  <a:ext uri="{FF2B5EF4-FFF2-40B4-BE49-F238E27FC236}">
                    <a16:creationId xmlns:a16="http://schemas.microsoft.com/office/drawing/2014/main" id="{21872864-35B9-2A4B-8511-EDD8EB1FB642}"/>
                  </a:ext>
                </a:extLst>
              </p:cNvPr>
              <p:cNvSpPr>
                <a:spLocks/>
              </p:cNvSpPr>
              <p:nvPr/>
            </p:nvSpPr>
            <p:spPr bwMode="auto">
              <a:xfrm>
                <a:off x="7783165" y="3477902"/>
                <a:ext cx="54786" cy="139965"/>
              </a:xfrm>
              <a:custGeom>
                <a:avLst/>
                <a:gdLst>
                  <a:gd name="T0" fmla="*/ 656550006 w 637"/>
                  <a:gd name="T1" fmla="*/ 0 h 1659"/>
                  <a:gd name="T2" fmla="*/ 656550006 w 637"/>
                  <a:gd name="T3" fmla="*/ 0 h 1659"/>
                  <a:gd name="T4" fmla="*/ 54716163 w 637"/>
                  <a:gd name="T5" fmla="*/ 2147483646 h 1659"/>
                  <a:gd name="T6" fmla="*/ 0 w 637"/>
                  <a:gd name="T7" fmla="*/ 2147483646 h 1659"/>
                  <a:gd name="T8" fmla="*/ 656550006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1124">
                <a:extLst>
                  <a:ext uri="{FF2B5EF4-FFF2-40B4-BE49-F238E27FC236}">
                    <a16:creationId xmlns:a16="http://schemas.microsoft.com/office/drawing/2014/main" id="{DDCD4BEA-4DA1-934A-8BA5-A345AED4BF6B}"/>
                  </a:ext>
                </a:extLst>
              </p:cNvPr>
              <p:cNvSpPr>
                <a:spLocks/>
              </p:cNvSpPr>
              <p:nvPr/>
            </p:nvSpPr>
            <p:spPr bwMode="auto">
              <a:xfrm>
                <a:off x="7596588" y="3576007"/>
                <a:ext cx="190792" cy="46458"/>
              </a:xfrm>
              <a:custGeom>
                <a:avLst/>
                <a:gdLst>
                  <a:gd name="T0" fmla="*/ 0 w 2216"/>
                  <a:gd name="T1" fmla="*/ 0 h 550"/>
                  <a:gd name="T2" fmla="*/ 54884212 w 2216"/>
                  <a:gd name="T3" fmla="*/ 101852492 h 550"/>
                  <a:gd name="T4" fmla="*/ 2147483646 w 2216"/>
                  <a:gd name="T5" fmla="*/ 1017940055 h 550"/>
                  <a:gd name="T6" fmla="*/ 2147483646 w 2216"/>
                  <a:gd name="T7" fmla="*/ 865464562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6" name="Group 1125">
                <a:extLst>
                  <a:ext uri="{FF2B5EF4-FFF2-40B4-BE49-F238E27FC236}">
                    <a16:creationId xmlns:a16="http://schemas.microsoft.com/office/drawing/2014/main" id="{4D00275B-13DC-1445-BAA3-EA15B03FEEAB}"/>
                  </a:ext>
                </a:extLst>
              </p:cNvPr>
              <p:cNvGrpSpPr>
                <a:grpSpLocks/>
              </p:cNvGrpSpPr>
              <p:nvPr/>
            </p:nvGrpSpPr>
            <p:grpSpPr bwMode="auto">
              <a:xfrm>
                <a:off x="7593395" y="3625649"/>
                <a:ext cx="64747" cy="27592"/>
                <a:chOff x="1740" y="2642"/>
                <a:chExt cx="752" cy="327"/>
              </a:xfrm>
            </p:grpSpPr>
            <p:sp>
              <p:nvSpPr>
                <p:cNvPr id="273" name="Freeform 1126">
                  <a:extLst>
                    <a:ext uri="{FF2B5EF4-FFF2-40B4-BE49-F238E27FC236}">
                      <a16:creationId xmlns:a16="http://schemas.microsoft.com/office/drawing/2014/main" id="{D2BD5D6C-91D2-AE4C-9674-6B1F1A351A01}"/>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1127">
                  <a:extLst>
                    <a:ext uri="{FF2B5EF4-FFF2-40B4-BE49-F238E27FC236}">
                      <a16:creationId xmlns:a16="http://schemas.microsoft.com/office/drawing/2014/main" id="{86018DD6-0762-7C45-9BBE-34054EAC0457}"/>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1128">
                  <a:extLst>
                    <a:ext uri="{FF2B5EF4-FFF2-40B4-BE49-F238E27FC236}">
                      <a16:creationId xmlns:a16="http://schemas.microsoft.com/office/drawing/2014/main" id="{32FFA4F4-ED38-234B-BFB8-0F0605BE3BD1}"/>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1129">
                  <a:extLst>
                    <a:ext uri="{FF2B5EF4-FFF2-40B4-BE49-F238E27FC236}">
                      <a16:creationId xmlns:a16="http://schemas.microsoft.com/office/drawing/2014/main" id="{59EB5B8D-DA54-DA49-82AB-4EE06E9C3899}"/>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1130">
                  <a:extLst>
                    <a:ext uri="{FF2B5EF4-FFF2-40B4-BE49-F238E27FC236}">
                      <a16:creationId xmlns:a16="http://schemas.microsoft.com/office/drawing/2014/main" id="{D3E9C58C-8F65-F049-A954-B9060CA504C5}"/>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1131">
                  <a:extLst>
                    <a:ext uri="{FF2B5EF4-FFF2-40B4-BE49-F238E27FC236}">
                      <a16:creationId xmlns:a16="http://schemas.microsoft.com/office/drawing/2014/main" id="{D6C34D7E-F539-3F48-8812-443F55D262E2}"/>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7" name="Freeform 1132">
                <a:extLst>
                  <a:ext uri="{FF2B5EF4-FFF2-40B4-BE49-F238E27FC236}">
                    <a16:creationId xmlns:a16="http://schemas.microsoft.com/office/drawing/2014/main" id="{DA45764C-79DD-7848-8611-BFE3FF09BCB9}"/>
                  </a:ext>
                </a:extLst>
              </p:cNvPr>
              <p:cNvSpPr>
                <a:spLocks/>
              </p:cNvSpPr>
              <p:nvPr/>
            </p:nvSpPr>
            <p:spPr bwMode="auto">
              <a:xfrm>
                <a:off x="7704243" y="3629776"/>
                <a:ext cx="78411" cy="60608"/>
              </a:xfrm>
              <a:custGeom>
                <a:avLst/>
                <a:gdLst>
                  <a:gd name="T0" fmla="*/ 39250883 w 990"/>
                  <a:gd name="T1" fmla="*/ 342828616 h 792"/>
                  <a:gd name="T2" fmla="*/ 354255671 w 990"/>
                  <a:gd name="T3" fmla="*/ 0 h 792"/>
                  <a:gd name="T4" fmla="*/ 354255671 w 990"/>
                  <a:gd name="T5" fmla="*/ 34504242 h 792"/>
                  <a:gd name="T6" fmla="*/ 0 w 990"/>
                  <a:gd name="T7" fmla="*/ 342828616 h 792"/>
                  <a:gd name="T8" fmla="*/ 39250883 w 990"/>
                  <a:gd name="T9" fmla="*/ 342828616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1133">
                <a:extLst>
                  <a:ext uri="{FF2B5EF4-FFF2-40B4-BE49-F238E27FC236}">
                    <a16:creationId xmlns:a16="http://schemas.microsoft.com/office/drawing/2014/main" id="{C7757531-77F6-404C-822D-C9DCDA0FFABF}"/>
                  </a:ext>
                </a:extLst>
              </p:cNvPr>
              <p:cNvSpPr>
                <a:spLocks/>
              </p:cNvSpPr>
              <p:nvPr/>
            </p:nvSpPr>
            <p:spPr bwMode="auto">
              <a:xfrm>
                <a:off x="7504129" y="3634611"/>
                <a:ext cx="200625" cy="55302"/>
              </a:xfrm>
              <a:custGeom>
                <a:avLst/>
                <a:gdLst>
                  <a:gd name="T0" fmla="*/ 39302216 w 2532"/>
                  <a:gd name="T1" fmla="*/ 0 h 723"/>
                  <a:gd name="T2" fmla="*/ 39302216 w 2532"/>
                  <a:gd name="T3" fmla="*/ 0 h 723"/>
                  <a:gd name="T4" fmla="*/ 867084690 w 2532"/>
                  <a:gd name="T5" fmla="*/ 307891170 h 723"/>
                  <a:gd name="T6" fmla="*/ 867084690 w 2532"/>
                  <a:gd name="T7" fmla="*/ 342351506 h 723"/>
                  <a:gd name="T8" fmla="*/ 0 w 2532"/>
                  <a:gd name="T9" fmla="*/ 34009889 h 723"/>
                  <a:gd name="T10" fmla="*/ 39302216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1134">
                <a:extLst>
                  <a:ext uri="{FF2B5EF4-FFF2-40B4-BE49-F238E27FC236}">
                    <a16:creationId xmlns:a16="http://schemas.microsoft.com/office/drawing/2014/main" id="{951ACCFA-D0D9-764B-873A-4EE87A2BCE3E}"/>
                  </a:ext>
                </a:extLst>
              </p:cNvPr>
              <p:cNvSpPr>
                <a:spLocks/>
              </p:cNvSpPr>
              <p:nvPr/>
            </p:nvSpPr>
            <p:spPr bwMode="auto">
              <a:xfrm>
                <a:off x="7504257" y="3624470"/>
                <a:ext cx="2171" cy="11202"/>
              </a:xfrm>
              <a:custGeom>
                <a:avLst/>
                <a:gdLst>
                  <a:gd name="T0" fmla="*/ 48903362 w 26"/>
                  <a:gd name="T1" fmla="*/ 33634500 h 147"/>
                  <a:gd name="T2" fmla="*/ 48903362 w 26"/>
                  <a:gd name="T3" fmla="*/ 67263209 h 147"/>
                  <a:gd name="T4" fmla="*/ 0 w 26"/>
                  <a:gd name="T5" fmla="*/ 67263209 h 147"/>
                  <a:gd name="T6" fmla="*/ 48903362 w 26"/>
                  <a:gd name="T7" fmla="*/ 0 h 147"/>
                  <a:gd name="T8" fmla="*/ 48903362 w 26"/>
                  <a:gd name="T9" fmla="*/ 33634500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1135">
                <a:extLst>
                  <a:ext uri="{FF2B5EF4-FFF2-40B4-BE49-F238E27FC236}">
                    <a16:creationId xmlns:a16="http://schemas.microsoft.com/office/drawing/2014/main" id="{620CA699-27F6-ED47-A17B-835F966D1AC9}"/>
                  </a:ext>
                </a:extLst>
              </p:cNvPr>
              <p:cNvSpPr>
                <a:spLocks/>
              </p:cNvSpPr>
              <p:nvPr/>
            </p:nvSpPr>
            <p:spPr bwMode="auto">
              <a:xfrm>
                <a:off x="7504384" y="3578837"/>
                <a:ext cx="93225" cy="46340"/>
              </a:xfrm>
              <a:custGeom>
                <a:avLst/>
                <a:gdLst>
                  <a:gd name="T0" fmla="*/ 395043791 w 1176"/>
                  <a:gd name="T1" fmla="*/ 0 h 606"/>
                  <a:gd name="T2" fmla="*/ 0 w 1176"/>
                  <a:gd name="T3" fmla="*/ 273654982 h 606"/>
                  <a:gd name="T4" fmla="*/ 39357994 w 1176"/>
                  <a:gd name="T5" fmla="*/ 273654982 h 606"/>
                  <a:gd name="T6" fmla="*/ 395043791 w 1176"/>
                  <a:gd name="T7" fmla="*/ 33985420 h 606"/>
                  <a:gd name="T8" fmla="*/ 395043791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1136">
                <a:extLst>
                  <a:ext uri="{FF2B5EF4-FFF2-40B4-BE49-F238E27FC236}">
                    <a16:creationId xmlns:a16="http://schemas.microsoft.com/office/drawing/2014/main" id="{D52BD3EF-8FCB-7141-8E50-A6647D07F94D}"/>
                  </a:ext>
                </a:extLst>
              </p:cNvPr>
              <p:cNvSpPr>
                <a:spLocks/>
              </p:cNvSpPr>
              <p:nvPr/>
            </p:nvSpPr>
            <p:spPr bwMode="auto">
              <a:xfrm>
                <a:off x="7510642" y="3626829"/>
                <a:ext cx="190281" cy="53180"/>
              </a:xfrm>
              <a:custGeom>
                <a:avLst/>
                <a:gdLst>
                  <a:gd name="T0" fmla="*/ 31829833 w 2532"/>
                  <a:gd name="T1" fmla="*/ 0 h 723"/>
                  <a:gd name="T2" fmla="*/ 31829833 w 2532"/>
                  <a:gd name="T3" fmla="*/ 0 h 723"/>
                  <a:gd name="T4" fmla="*/ 382827787 w 2532"/>
                  <a:gd name="T5" fmla="*/ 175498781 h 723"/>
                  <a:gd name="T6" fmla="*/ 382827787 w 2532"/>
                  <a:gd name="T7" fmla="*/ 175498781 h 723"/>
                  <a:gd name="T8" fmla="*/ 0 w 2532"/>
                  <a:gd name="T9" fmla="*/ 29448186 h 723"/>
                  <a:gd name="T10" fmla="*/ 31829833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1137">
                <a:extLst>
                  <a:ext uri="{FF2B5EF4-FFF2-40B4-BE49-F238E27FC236}">
                    <a16:creationId xmlns:a16="http://schemas.microsoft.com/office/drawing/2014/main" id="{FF0A360B-143E-B143-842D-E513EC0A1F5C}"/>
                  </a:ext>
                </a:extLst>
              </p:cNvPr>
              <p:cNvSpPr>
                <a:spLocks/>
              </p:cNvSpPr>
              <p:nvPr/>
            </p:nvSpPr>
            <p:spPr bwMode="auto">
              <a:xfrm flipV="1">
                <a:off x="7700668" y="3623055"/>
                <a:ext cx="77645" cy="55066"/>
              </a:xfrm>
              <a:custGeom>
                <a:avLst/>
                <a:gdLst>
                  <a:gd name="T0" fmla="*/ 0 w 2532"/>
                  <a:gd name="T1" fmla="*/ 0 h 723"/>
                  <a:gd name="T2" fmla="*/ 0 w 2532"/>
                  <a:gd name="T3" fmla="*/ 0 h 723"/>
                  <a:gd name="T4" fmla="*/ 0 w 2532"/>
                  <a:gd name="T5" fmla="*/ 302641137 h 723"/>
                  <a:gd name="T6" fmla="*/ 0 w 2532"/>
                  <a:gd name="T7" fmla="*/ 302641137 h 723"/>
                  <a:gd name="T8" fmla="*/ 0 w 2532"/>
                  <a:gd name="T9" fmla="*/ 33575256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0" name="Group 1139">
              <a:extLst>
                <a:ext uri="{FF2B5EF4-FFF2-40B4-BE49-F238E27FC236}">
                  <a16:creationId xmlns:a16="http://schemas.microsoft.com/office/drawing/2014/main" id="{5E2AD827-C79D-A042-A064-B4F2F830BF05}"/>
                </a:ext>
              </a:extLst>
            </p:cNvPr>
            <p:cNvGrpSpPr>
              <a:grpSpLocks/>
            </p:cNvGrpSpPr>
            <p:nvPr/>
          </p:nvGrpSpPr>
          <p:grpSpPr bwMode="auto">
            <a:xfrm flipH="1">
              <a:off x="7985622" y="3537823"/>
              <a:ext cx="359261" cy="342045"/>
              <a:chOff x="2839" y="3501"/>
              <a:chExt cx="755" cy="803"/>
            </a:xfrm>
          </p:grpSpPr>
          <p:pic>
            <p:nvPicPr>
              <p:cNvPr id="254" name="Picture 1140" descr="desktop_computer_stylized_medium">
                <a:extLst>
                  <a:ext uri="{FF2B5EF4-FFF2-40B4-BE49-F238E27FC236}">
                    <a16:creationId xmlns:a16="http://schemas.microsoft.com/office/drawing/2014/main" id="{8B8F95EA-D583-4444-9CAA-B8BCAE34B8C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5" name="Freeform 1141">
                <a:extLst>
                  <a:ext uri="{FF2B5EF4-FFF2-40B4-BE49-F238E27FC236}">
                    <a16:creationId xmlns:a16="http://schemas.microsoft.com/office/drawing/2014/main" id="{898FF29C-6018-CE42-B87A-CFCEFEA2E2EC}"/>
                  </a:ext>
                </a:extLst>
              </p:cNvPr>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1" name="Group 250">
              <a:extLst>
                <a:ext uri="{FF2B5EF4-FFF2-40B4-BE49-F238E27FC236}">
                  <a16:creationId xmlns:a16="http://schemas.microsoft.com/office/drawing/2014/main" id="{A7708B16-4D16-E047-8170-EC068E5FDCC9}"/>
                </a:ext>
              </a:extLst>
            </p:cNvPr>
            <p:cNvGrpSpPr/>
            <p:nvPr/>
          </p:nvGrpSpPr>
          <p:grpSpPr>
            <a:xfrm>
              <a:off x="7797061" y="3296104"/>
              <a:ext cx="347997" cy="396620"/>
              <a:chOff x="7797061" y="3296104"/>
              <a:chExt cx="347997" cy="396620"/>
            </a:xfrm>
          </p:grpSpPr>
          <p:pic>
            <p:nvPicPr>
              <p:cNvPr id="252" name="Picture 571" descr="fridge2.png">
                <a:extLst>
                  <a:ext uri="{FF2B5EF4-FFF2-40B4-BE49-F238E27FC236}">
                    <a16:creationId xmlns:a16="http://schemas.microsoft.com/office/drawing/2014/main" id="{4D3B6964-1232-B845-9AB5-D59E25A46605}"/>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96825" y="3355697"/>
                <a:ext cx="189578" cy="33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 name="Picture 1115" descr="antenna_stylized">
                <a:extLst>
                  <a:ext uri="{FF2B5EF4-FFF2-40B4-BE49-F238E27FC236}">
                    <a16:creationId xmlns:a16="http://schemas.microsoft.com/office/drawing/2014/main" id="{5B5EF674-6577-FE48-BFBE-AB62E59EC9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97061" y="3296104"/>
                <a:ext cx="347997" cy="16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9" name="Group 108">
            <a:extLst>
              <a:ext uri="{FF2B5EF4-FFF2-40B4-BE49-F238E27FC236}">
                <a16:creationId xmlns:a16="http://schemas.microsoft.com/office/drawing/2014/main" id="{7F088954-6CC9-9647-93AC-F0687633DBA6}"/>
              </a:ext>
            </a:extLst>
          </p:cNvPr>
          <p:cNvGrpSpPr/>
          <p:nvPr/>
        </p:nvGrpSpPr>
        <p:grpSpPr>
          <a:xfrm>
            <a:off x="1248166" y="4803761"/>
            <a:ext cx="2692126" cy="1260456"/>
            <a:chOff x="7767607" y="4870841"/>
            <a:chExt cx="2692126" cy="1260456"/>
          </a:xfrm>
        </p:grpSpPr>
        <p:grpSp>
          <p:nvGrpSpPr>
            <p:cNvPr id="110" name="Group 950">
              <a:extLst>
                <a:ext uri="{FF2B5EF4-FFF2-40B4-BE49-F238E27FC236}">
                  <a16:creationId xmlns:a16="http://schemas.microsoft.com/office/drawing/2014/main" id="{D9E2F0C2-3F9D-0C40-B24D-35BD16F707A4}"/>
                </a:ext>
              </a:extLst>
            </p:cNvPr>
            <p:cNvGrpSpPr>
              <a:grpSpLocks/>
            </p:cNvGrpSpPr>
            <p:nvPr/>
          </p:nvGrpSpPr>
          <p:grpSpPr bwMode="auto">
            <a:xfrm>
              <a:off x="10282541" y="5244631"/>
              <a:ext cx="177192" cy="330833"/>
              <a:chOff x="4140" y="429"/>
              <a:chExt cx="1425" cy="2396"/>
            </a:xfrm>
          </p:grpSpPr>
          <p:sp>
            <p:nvSpPr>
              <p:cNvPr id="205" name="Freeform 951">
                <a:extLst>
                  <a:ext uri="{FF2B5EF4-FFF2-40B4-BE49-F238E27FC236}">
                    <a16:creationId xmlns:a16="http://schemas.microsoft.com/office/drawing/2014/main" id="{DAD7E529-031B-AE41-98B1-E3B9E2F37DE9}"/>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Rectangle 952">
                <a:extLst>
                  <a:ext uri="{FF2B5EF4-FFF2-40B4-BE49-F238E27FC236}">
                    <a16:creationId xmlns:a16="http://schemas.microsoft.com/office/drawing/2014/main" id="{CC52D07A-B373-1A47-A7EB-312D2AE05FF3}"/>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7" name="Freeform 953">
                <a:extLst>
                  <a:ext uri="{FF2B5EF4-FFF2-40B4-BE49-F238E27FC236}">
                    <a16:creationId xmlns:a16="http://schemas.microsoft.com/office/drawing/2014/main" id="{E8609726-D402-6844-9BFB-555F47BB11C7}"/>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954">
                <a:extLst>
                  <a:ext uri="{FF2B5EF4-FFF2-40B4-BE49-F238E27FC236}">
                    <a16:creationId xmlns:a16="http://schemas.microsoft.com/office/drawing/2014/main" id="{690CA9EB-4B6B-CD47-BD91-45604CD55B57}"/>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Rectangle 955">
                <a:extLst>
                  <a:ext uri="{FF2B5EF4-FFF2-40B4-BE49-F238E27FC236}">
                    <a16:creationId xmlns:a16="http://schemas.microsoft.com/office/drawing/2014/main" id="{CA6116AA-F22E-3E48-B960-1E3E61C57C32}"/>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210" name="Group 956">
                <a:extLst>
                  <a:ext uri="{FF2B5EF4-FFF2-40B4-BE49-F238E27FC236}">
                    <a16:creationId xmlns:a16="http://schemas.microsoft.com/office/drawing/2014/main" id="{1E91BD29-37EE-5447-86C8-B22FA21FF559}"/>
                  </a:ext>
                </a:extLst>
              </p:cNvPr>
              <p:cNvGrpSpPr>
                <a:grpSpLocks/>
              </p:cNvGrpSpPr>
              <p:nvPr/>
            </p:nvGrpSpPr>
            <p:grpSpPr bwMode="auto">
              <a:xfrm>
                <a:off x="4749" y="668"/>
                <a:ext cx="581" cy="145"/>
                <a:chOff x="614" y="2568"/>
                <a:chExt cx="725" cy="139"/>
              </a:xfrm>
            </p:grpSpPr>
            <p:sp>
              <p:nvSpPr>
                <p:cNvPr id="235" name="AutoShape 957">
                  <a:extLst>
                    <a:ext uri="{FF2B5EF4-FFF2-40B4-BE49-F238E27FC236}">
                      <a16:creationId xmlns:a16="http://schemas.microsoft.com/office/drawing/2014/main" id="{F069F072-738F-DB47-950D-344E62F59A6E}"/>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6" name="AutoShape 958">
                  <a:extLst>
                    <a:ext uri="{FF2B5EF4-FFF2-40B4-BE49-F238E27FC236}">
                      <a16:creationId xmlns:a16="http://schemas.microsoft.com/office/drawing/2014/main" id="{FA3AA7B3-A6E1-6A4A-B09D-D81C2E6A1A25}"/>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211" name="Rectangle 959">
                <a:extLst>
                  <a:ext uri="{FF2B5EF4-FFF2-40B4-BE49-F238E27FC236}">
                    <a16:creationId xmlns:a16="http://schemas.microsoft.com/office/drawing/2014/main" id="{46A7E520-CD0A-814E-B11D-0B4C6598C950}"/>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212" name="Group 960">
                <a:extLst>
                  <a:ext uri="{FF2B5EF4-FFF2-40B4-BE49-F238E27FC236}">
                    <a16:creationId xmlns:a16="http://schemas.microsoft.com/office/drawing/2014/main" id="{19D90309-287F-B140-B397-5ECDEC45D850}"/>
                  </a:ext>
                </a:extLst>
              </p:cNvPr>
              <p:cNvGrpSpPr>
                <a:grpSpLocks/>
              </p:cNvGrpSpPr>
              <p:nvPr/>
            </p:nvGrpSpPr>
            <p:grpSpPr bwMode="auto">
              <a:xfrm>
                <a:off x="4747" y="994"/>
                <a:ext cx="581" cy="134"/>
                <a:chOff x="614" y="2568"/>
                <a:chExt cx="725" cy="139"/>
              </a:xfrm>
            </p:grpSpPr>
            <p:sp>
              <p:nvSpPr>
                <p:cNvPr id="233" name="AutoShape 961">
                  <a:extLst>
                    <a:ext uri="{FF2B5EF4-FFF2-40B4-BE49-F238E27FC236}">
                      <a16:creationId xmlns:a16="http://schemas.microsoft.com/office/drawing/2014/main" id="{EA9B4F6B-1AC4-F04C-88A9-DA4564DB2F47}"/>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4" name="AutoShape 962">
                  <a:extLst>
                    <a:ext uri="{FF2B5EF4-FFF2-40B4-BE49-F238E27FC236}">
                      <a16:creationId xmlns:a16="http://schemas.microsoft.com/office/drawing/2014/main" id="{8E4A0AAB-DFB5-2A41-893D-359D2C086B80}"/>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213" name="Rectangle 963">
                <a:extLst>
                  <a:ext uri="{FF2B5EF4-FFF2-40B4-BE49-F238E27FC236}">
                    <a16:creationId xmlns:a16="http://schemas.microsoft.com/office/drawing/2014/main" id="{70AED5EF-717F-7941-9A7B-17C22BA0A88B}"/>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14" name="Rectangle 964">
                <a:extLst>
                  <a:ext uri="{FF2B5EF4-FFF2-40B4-BE49-F238E27FC236}">
                    <a16:creationId xmlns:a16="http://schemas.microsoft.com/office/drawing/2014/main" id="{F9B25044-AE75-5F4E-8B7C-FC44F2C57848}"/>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215" name="Group 965">
                <a:extLst>
                  <a:ext uri="{FF2B5EF4-FFF2-40B4-BE49-F238E27FC236}">
                    <a16:creationId xmlns:a16="http://schemas.microsoft.com/office/drawing/2014/main" id="{DEAFF983-BD35-9B4A-A1EE-24EF09EA709A}"/>
                  </a:ext>
                </a:extLst>
              </p:cNvPr>
              <p:cNvGrpSpPr>
                <a:grpSpLocks/>
              </p:cNvGrpSpPr>
              <p:nvPr/>
            </p:nvGrpSpPr>
            <p:grpSpPr bwMode="auto">
              <a:xfrm>
                <a:off x="4735" y="1627"/>
                <a:ext cx="582" cy="151"/>
                <a:chOff x="614" y="2568"/>
                <a:chExt cx="725" cy="139"/>
              </a:xfrm>
            </p:grpSpPr>
            <p:sp>
              <p:nvSpPr>
                <p:cNvPr id="231" name="AutoShape 966">
                  <a:extLst>
                    <a:ext uri="{FF2B5EF4-FFF2-40B4-BE49-F238E27FC236}">
                      <a16:creationId xmlns:a16="http://schemas.microsoft.com/office/drawing/2014/main" id="{B15F922C-0FE0-2542-BC7A-E68F2B15E856}"/>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2" name="AutoShape 967">
                  <a:extLst>
                    <a:ext uri="{FF2B5EF4-FFF2-40B4-BE49-F238E27FC236}">
                      <a16:creationId xmlns:a16="http://schemas.microsoft.com/office/drawing/2014/main" id="{DEF8904C-540D-2149-8008-31AD394288DF}"/>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216" name="Freeform 968">
                <a:extLst>
                  <a:ext uri="{FF2B5EF4-FFF2-40B4-BE49-F238E27FC236}">
                    <a16:creationId xmlns:a16="http://schemas.microsoft.com/office/drawing/2014/main" id="{9E782C75-977C-F24A-96AC-044042D75F86}"/>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7" name="Group 969">
                <a:extLst>
                  <a:ext uri="{FF2B5EF4-FFF2-40B4-BE49-F238E27FC236}">
                    <a16:creationId xmlns:a16="http://schemas.microsoft.com/office/drawing/2014/main" id="{DC31EF23-FF38-2F40-A53A-B662BC28636A}"/>
                  </a:ext>
                </a:extLst>
              </p:cNvPr>
              <p:cNvGrpSpPr>
                <a:grpSpLocks/>
              </p:cNvGrpSpPr>
              <p:nvPr/>
            </p:nvGrpSpPr>
            <p:grpSpPr bwMode="auto">
              <a:xfrm>
                <a:off x="4739" y="1327"/>
                <a:ext cx="582" cy="139"/>
                <a:chOff x="614" y="2568"/>
                <a:chExt cx="725" cy="139"/>
              </a:xfrm>
            </p:grpSpPr>
            <p:sp>
              <p:nvSpPr>
                <p:cNvPr id="229" name="AutoShape 970">
                  <a:extLst>
                    <a:ext uri="{FF2B5EF4-FFF2-40B4-BE49-F238E27FC236}">
                      <a16:creationId xmlns:a16="http://schemas.microsoft.com/office/drawing/2014/main" id="{A8FA12EB-7AB0-3341-A25B-CC948D042E52}"/>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0" name="AutoShape 971">
                  <a:extLst>
                    <a:ext uri="{FF2B5EF4-FFF2-40B4-BE49-F238E27FC236}">
                      <a16:creationId xmlns:a16="http://schemas.microsoft.com/office/drawing/2014/main" id="{67217078-570F-A240-B30B-E87F81B6BC2C}"/>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218" name="Rectangle 972">
                <a:extLst>
                  <a:ext uri="{FF2B5EF4-FFF2-40B4-BE49-F238E27FC236}">
                    <a16:creationId xmlns:a16="http://schemas.microsoft.com/office/drawing/2014/main" id="{92ED2B0E-B145-8A4A-A95B-2883BDEADFEB}"/>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19" name="Freeform 973">
                <a:extLst>
                  <a:ext uri="{FF2B5EF4-FFF2-40B4-BE49-F238E27FC236}">
                    <a16:creationId xmlns:a16="http://schemas.microsoft.com/office/drawing/2014/main" id="{1392CC21-590E-6944-BA4E-6141D42AAECA}"/>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974">
                <a:extLst>
                  <a:ext uri="{FF2B5EF4-FFF2-40B4-BE49-F238E27FC236}">
                    <a16:creationId xmlns:a16="http://schemas.microsoft.com/office/drawing/2014/main" id="{4258F1D7-A2E1-DA4D-B67F-5ED9F3B50B10}"/>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Oval 975">
                <a:extLst>
                  <a:ext uri="{FF2B5EF4-FFF2-40B4-BE49-F238E27FC236}">
                    <a16:creationId xmlns:a16="http://schemas.microsoft.com/office/drawing/2014/main" id="{EEEF34DC-21F6-5C48-B085-BCB3A9140613}"/>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2" name="Freeform 976">
                <a:extLst>
                  <a:ext uri="{FF2B5EF4-FFF2-40B4-BE49-F238E27FC236}">
                    <a16:creationId xmlns:a16="http://schemas.microsoft.com/office/drawing/2014/main" id="{8B06EE81-09CF-114A-9033-BBFB96A8A6D2}"/>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AutoShape 977">
                <a:extLst>
                  <a:ext uri="{FF2B5EF4-FFF2-40B4-BE49-F238E27FC236}">
                    <a16:creationId xmlns:a16="http://schemas.microsoft.com/office/drawing/2014/main" id="{CB7B3F45-A573-A644-BEFE-5DEF9AFD6D45}"/>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4" name="AutoShape 978">
                <a:extLst>
                  <a:ext uri="{FF2B5EF4-FFF2-40B4-BE49-F238E27FC236}">
                    <a16:creationId xmlns:a16="http://schemas.microsoft.com/office/drawing/2014/main" id="{BB6677C3-E0ED-FC43-9E08-3303D812D182}"/>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5" name="Oval 979">
                <a:extLst>
                  <a:ext uri="{FF2B5EF4-FFF2-40B4-BE49-F238E27FC236}">
                    <a16:creationId xmlns:a16="http://schemas.microsoft.com/office/drawing/2014/main" id="{F6221439-73F6-5944-A25A-04B9D527544C}"/>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6" name="Oval 980">
                <a:extLst>
                  <a:ext uri="{FF2B5EF4-FFF2-40B4-BE49-F238E27FC236}">
                    <a16:creationId xmlns:a16="http://schemas.microsoft.com/office/drawing/2014/main" id="{FD80ACD9-F8A4-0C41-84D5-F13A26A21F6F}"/>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7" name="Oval 981">
                <a:extLst>
                  <a:ext uri="{FF2B5EF4-FFF2-40B4-BE49-F238E27FC236}">
                    <a16:creationId xmlns:a16="http://schemas.microsoft.com/office/drawing/2014/main" id="{B111D729-F3A1-C04A-B4D6-BE1C5E3BBBB9}"/>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8" name="Rectangle 982">
                <a:extLst>
                  <a:ext uri="{FF2B5EF4-FFF2-40B4-BE49-F238E27FC236}">
                    <a16:creationId xmlns:a16="http://schemas.microsoft.com/office/drawing/2014/main" id="{216421AA-057C-274F-B340-1D2CD98F577E}"/>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11" name="Group 110">
              <a:extLst>
                <a:ext uri="{FF2B5EF4-FFF2-40B4-BE49-F238E27FC236}">
                  <a16:creationId xmlns:a16="http://schemas.microsoft.com/office/drawing/2014/main" id="{16FA1F71-ABDF-D74B-868F-0ECCD1043AD2}"/>
                </a:ext>
              </a:extLst>
            </p:cNvPr>
            <p:cNvGrpSpPr/>
            <p:nvPr/>
          </p:nvGrpSpPr>
          <p:grpSpPr>
            <a:xfrm>
              <a:off x="7767607" y="4870841"/>
              <a:ext cx="2080029" cy="1260456"/>
              <a:chOff x="7767607" y="4870841"/>
              <a:chExt cx="2080029" cy="1260456"/>
            </a:xfrm>
          </p:grpSpPr>
          <p:grpSp>
            <p:nvGrpSpPr>
              <p:cNvPr id="145" name="Group 590">
                <a:extLst>
                  <a:ext uri="{FF2B5EF4-FFF2-40B4-BE49-F238E27FC236}">
                    <a16:creationId xmlns:a16="http://schemas.microsoft.com/office/drawing/2014/main" id="{6770AC96-7DF8-8344-8FF1-9DA21FC5DC33}"/>
                  </a:ext>
                </a:extLst>
              </p:cNvPr>
              <p:cNvGrpSpPr>
                <a:grpSpLocks/>
              </p:cNvGrpSpPr>
              <p:nvPr/>
            </p:nvGrpSpPr>
            <p:grpSpPr bwMode="auto">
              <a:xfrm flipH="1">
                <a:off x="7974481" y="4870841"/>
                <a:ext cx="345630" cy="320302"/>
                <a:chOff x="2839" y="3501"/>
                <a:chExt cx="755" cy="803"/>
              </a:xfrm>
            </p:grpSpPr>
            <p:pic>
              <p:nvPicPr>
                <p:cNvPr id="203" name="Picture 591" descr="desktop_computer_stylized_medium">
                  <a:extLst>
                    <a:ext uri="{FF2B5EF4-FFF2-40B4-BE49-F238E27FC236}">
                      <a16:creationId xmlns:a16="http://schemas.microsoft.com/office/drawing/2014/main" id="{1CEA7F5C-C0B2-B641-BC71-BA25A6DC7CB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 name="Freeform 592">
                  <a:extLst>
                    <a:ext uri="{FF2B5EF4-FFF2-40B4-BE49-F238E27FC236}">
                      <a16:creationId xmlns:a16="http://schemas.microsoft.com/office/drawing/2014/main" id="{74BEC139-EE9B-2940-891D-056E037B754C}"/>
                    </a:ext>
                  </a:extLst>
                </p:cNvPr>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6" name="Group 1064">
                <a:extLst>
                  <a:ext uri="{FF2B5EF4-FFF2-40B4-BE49-F238E27FC236}">
                    <a16:creationId xmlns:a16="http://schemas.microsoft.com/office/drawing/2014/main" id="{2F5E5F4B-7035-E64B-8EBD-9120DA454B63}"/>
                  </a:ext>
                </a:extLst>
              </p:cNvPr>
              <p:cNvGrpSpPr>
                <a:grpSpLocks/>
              </p:cNvGrpSpPr>
              <p:nvPr/>
            </p:nvGrpSpPr>
            <p:grpSpPr bwMode="auto">
              <a:xfrm>
                <a:off x="9195307" y="5823489"/>
                <a:ext cx="310186" cy="307808"/>
                <a:chOff x="877" y="1008"/>
                <a:chExt cx="2747" cy="2591"/>
              </a:xfrm>
            </p:grpSpPr>
            <p:pic>
              <p:nvPicPr>
                <p:cNvPr id="180" name="Picture 1065" descr="antenna_stylized">
                  <a:extLst>
                    <a:ext uri="{FF2B5EF4-FFF2-40B4-BE49-F238E27FC236}">
                      <a16:creationId xmlns:a16="http://schemas.microsoft.com/office/drawing/2014/main" id="{E44CE025-FE67-2145-8EB4-61B33FA7ABA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7" y="1008"/>
                  <a:ext cx="2725" cy="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Picture 1066" descr="laptop_keyboard">
                  <a:extLst>
                    <a:ext uri="{FF2B5EF4-FFF2-40B4-BE49-F238E27FC236}">
                      <a16:creationId xmlns:a16="http://schemas.microsoft.com/office/drawing/2014/main" id="{1EFA09C9-A72A-1B45-B117-B6D729B5C07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09064" flipH="1">
                  <a:off x="1009" y="2586"/>
                  <a:ext cx="2245"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 name="Freeform 1067">
                  <a:extLst>
                    <a:ext uri="{FF2B5EF4-FFF2-40B4-BE49-F238E27FC236}">
                      <a16:creationId xmlns:a16="http://schemas.microsoft.com/office/drawing/2014/main" id="{752570A1-A654-5844-B00B-CAFEF56C8D93}"/>
                    </a:ext>
                  </a:extLst>
                </p:cNvPr>
                <p:cNvSpPr>
                  <a:spLocks/>
                </p:cNvSpPr>
                <p:nvPr/>
              </p:nvSpPr>
              <p:spPr bwMode="auto">
                <a:xfrm>
                  <a:off x="1753" y="1603"/>
                  <a:ext cx="1807" cy="1322"/>
                </a:xfrm>
                <a:custGeom>
                  <a:avLst/>
                  <a:gdLst>
                    <a:gd name="T0" fmla="*/ 1 w 2982"/>
                    <a:gd name="T1" fmla="*/ 0 h 2442"/>
                    <a:gd name="T2" fmla="*/ 0 w 2982"/>
                    <a:gd name="T3" fmla="*/ 1 h 2442"/>
                    <a:gd name="T4" fmla="*/ 2 w 2982"/>
                    <a:gd name="T5" fmla="*/ 1 h 2442"/>
                    <a:gd name="T6" fmla="*/ 2 w 2982"/>
                    <a:gd name="T7" fmla="*/ 1 h 2442"/>
                    <a:gd name="T8" fmla="*/ 1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3" name="Picture 1068" descr="screen">
                  <a:extLst>
                    <a:ext uri="{FF2B5EF4-FFF2-40B4-BE49-F238E27FC236}">
                      <a16:creationId xmlns:a16="http://schemas.microsoft.com/office/drawing/2014/main" id="{FCFD7184-D0EC-654E-8D1C-CC952571697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42" y="1637"/>
                  <a:ext cx="1642"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 name="Freeform 1069">
                  <a:extLst>
                    <a:ext uri="{FF2B5EF4-FFF2-40B4-BE49-F238E27FC236}">
                      <a16:creationId xmlns:a16="http://schemas.microsoft.com/office/drawing/2014/main" id="{B8EF3EF5-7BDF-6245-9188-E8D4047A4F4F}"/>
                    </a:ext>
                  </a:extLst>
                </p:cNvPr>
                <p:cNvSpPr>
                  <a:spLocks/>
                </p:cNvSpPr>
                <p:nvPr/>
              </p:nvSpPr>
              <p:spPr bwMode="auto">
                <a:xfrm>
                  <a:off x="2082" y="1564"/>
                  <a:ext cx="1531" cy="246"/>
                </a:xfrm>
                <a:custGeom>
                  <a:avLst/>
                  <a:gdLst>
                    <a:gd name="T0" fmla="*/ 1 w 2528"/>
                    <a:gd name="T1" fmla="*/ 0 h 455"/>
                    <a:gd name="T2" fmla="*/ 2 w 2528"/>
                    <a:gd name="T3" fmla="*/ 1 h 455"/>
                    <a:gd name="T4" fmla="*/ 2 w 2528"/>
                    <a:gd name="T5" fmla="*/ 1 h 455"/>
                    <a:gd name="T6" fmla="*/ 0 w 2528"/>
                    <a:gd name="T7" fmla="*/ 1 h 455"/>
                    <a:gd name="T8" fmla="*/ 1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1070">
                  <a:extLst>
                    <a:ext uri="{FF2B5EF4-FFF2-40B4-BE49-F238E27FC236}">
                      <a16:creationId xmlns:a16="http://schemas.microsoft.com/office/drawing/2014/main" id="{11710D19-0E49-0344-8957-49C6139BEF03}"/>
                    </a:ext>
                  </a:extLst>
                </p:cNvPr>
                <p:cNvSpPr>
                  <a:spLocks/>
                </p:cNvSpPr>
                <p:nvPr/>
              </p:nvSpPr>
              <p:spPr bwMode="auto">
                <a:xfrm>
                  <a:off x="1737" y="1562"/>
                  <a:ext cx="425" cy="1024"/>
                </a:xfrm>
                <a:custGeom>
                  <a:avLst/>
                  <a:gdLst>
                    <a:gd name="T0" fmla="*/ 1 w 702"/>
                    <a:gd name="T1" fmla="*/ 0 h 1893"/>
                    <a:gd name="T2" fmla="*/ 0 w 702"/>
                    <a:gd name="T3" fmla="*/ 1 h 1893"/>
                    <a:gd name="T4" fmla="*/ 1 w 702"/>
                    <a:gd name="T5" fmla="*/ 1 h 1893"/>
                    <a:gd name="T6" fmla="*/ 1 w 702"/>
                    <a:gd name="T7" fmla="*/ 1 h 1893"/>
                    <a:gd name="T8" fmla="*/ 1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1071">
                  <a:extLst>
                    <a:ext uri="{FF2B5EF4-FFF2-40B4-BE49-F238E27FC236}">
                      <a16:creationId xmlns:a16="http://schemas.microsoft.com/office/drawing/2014/main" id="{D743D8B5-E28C-4F48-8258-9ECA747A2EBB}"/>
                    </a:ext>
                  </a:extLst>
                </p:cNvPr>
                <p:cNvSpPr>
                  <a:spLocks/>
                </p:cNvSpPr>
                <p:nvPr/>
              </p:nvSpPr>
              <p:spPr bwMode="auto">
                <a:xfrm>
                  <a:off x="3144" y="1745"/>
                  <a:ext cx="458" cy="1182"/>
                </a:xfrm>
                <a:custGeom>
                  <a:avLst/>
                  <a:gdLst>
                    <a:gd name="T0" fmla="*/ 1 w 756"/>
                    <a:gd name="T1" fmla="*/ 0 h 2184"/>
                    <a:gd name="T2" fmla="*/ 1 w 756"/>
                    <a:gd name="T3" fmla="*/ 1 h 2184"/>
                    <a:gd name="T4" fmla="*/ 0 w 756"/>
                    <a:gd name="T5" fmla="*/ 1 h 2184"/>
                    <a:gd name="T6" fmla="*/ 1 w 756"/>
                    <a:gd name="T7" fmla="*/ 1 h 2184"/>
                    <a:gd name="T8" fmla="*/ 1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1072">
                  <a:extLst>
                    <a:ext uri="{FF2B5EF4-FFF2-40B4-BE49-F238E27FC236}">
                      <a16:creationId xmlns:a16="http://schemas.microsoft.com/office/drawing/2014/main" id="{ED4EE29B-7A37-7C4A-9A15-6221AD348E9B}"/>
                    </a:ext>
                  </a:extLst>
                </p:cNvPr>
                <p:cNvSpPr>
                  <a:spLocks/>
                </p:cNvSpPr>
                <p:nvPr/>
              </p:nvSpPr>
              <p:spPr bwMode="auto">
                <a:xfrm>
                  <a:off x="1732" y="2534"/>
                  <a:ext cx="1680" cy="399"/>
                </a:xfrm>
                <a:custGeom>
                  <a:avLst/>
                  <a:gdLst>
                    <a:gd name="T0" fmla="*/ 1 w 2773"/>
                    <a:gd name="T1" fmla="*/ 0 h 738"/>
                    <a:gd name="T2" fmla="*/ 0 w 2773"/>
                    <a:gd name="T3" fmla="*/ 1 h 738"/>
                    <a:gd name="T4" fmla="*/ 2 w 2773"/>
                    <a:gd name="T5" fmla="*/ 1 h 738"/>
                    <a:gd name="T6" fmla="*/ 2 w 2773"/>
                    <a:gd name="T7" fmla="*/ 1 h 738"/>
                    <a:gd name="T8" fmla="*/ 1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1073">
                  <a:extLst>
                    <a:ext uri="{FF2B5EF4-FFF2-40B4-BE49-F238E27FC236}">
                      <a16:creationId xmlns:a16="http://schemas.microsoft.com/office/drawing/2014/main" id="{B87816D3-D8EA-D745-82AA-A36DA7B91733}"/>
                    </a:ext>
                  </a:extLst>
                </p:cNvPr>
                <p:cNvSpPr>
                  <a:spLocks/>
                </p:cNvSpPr>
                <p:nvPr/>
              </p:nvSpPr>
              <p:spPr bwMode="auto">
                <a:xfrm>
                  <a:off x="3195" y="1755"/>
                  <a:ext cx="429" cy="1187"/>
                </a:xfrm>
                <a:custGeom>
                  <a:avLst/>
                  <a:gdLst>
                    <a:gd name="T0" fmla="*/ 2 w 637"/>
                    <a:gd name="T1" fmla="*/ 0 h 1659"/>
                    <a:gd name="T2" fmla="*/ 2 w 637"/>
                    <a:gd name="T3" fmla="*/ 0 h 1659"/>
                    <a:gd name="T4" fmla="*/ 1 w 637"/>
                    <a:gd name="T5" fmla="*/ 15 h 1659"/>
                    <a:gd name="T6" fmla="*/ 0 w 637"/>
                    <a:gd name="T7" fmla="*/ 15 h 1659"/>
                    <a:gd name="T8" fmla="*/ 2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1074">
                  <a:extLst>
                    <a:ext uri="{FF2B5EF4-FFF2-40B4-BE49-F238E27FC236}">
                      <a16:creationId xmlns:a16="http://schemas.microsoft.com/office/drawing/2014/main" id="{189F0357-AEF1-AB4D-8C60-343933F132E5}"/>
                    </a:ext>
                  </a:extLst>
                </p:cNvPr>
                <p:cNvSpPr>
                  <a:spLocks/>
                </p:cNvSpPr>
                <p:nvPr/>
              </p:nvSpPr>
              <p:spPr bwMode="auto">
                <a:xfrm>
                  <a:off x="1734" y="2587"/>
                  <a:ext cx="1494" cy="394"/>
                </a:xfrm>
                <a:custGeom>
                  <a:avLst/>
                  <a:gdLst>
                    <a:gd name="T0" fmla="*/ 0 w 2216"/>
                    <a:gd name="T1" fmla="*/ 0 h 550"/>
                    <a:gd name="T2" fmla="*/ 1 w 2216"/>
                    <a:gd name="T3" fmla="*/ 1 h 550"/>
                    <a:gd name="T4" fmla="*/ 9 w 2216"/>
                    <a:gd name="T5" fmla="*/ 5 h 550"/>
                    <a:gd name="T6" fmla="*/ 9 w 2216"/>
                    <a:gd name="T7" fmla="*/ 4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0" name="Group 1075">
                  <a:extLst>
                    <a:ext uri="{FF2B5EF4-FFF2-40B4-BE49-F238E27FC236}">
                      <a16:creationId xmlns:a16="http://schemas.microsoft.com/office/drawing/2014/main" id="{DAA6DBE7-CE65-8740-9A48-5454992B79CC}"/>
                    </a:ext>
                  </a:extLst>
                </p:cNvPr>
                <p:cNvGrpSpPr>
                  <a:grpSpLocks/>
                </p:cNvGrpSpPr>
                <p:nvPr/>
              </p:nvGrpSpPr>
              <p:grpSpPr bwMode="auto">
                <a:xfrm>
                  <a:off x="1709" y="3008"/>
                  <a:ext cx="507" cy="234"/>
                  <a:chOff x="1740" y="2642"/>
                  <a:chExt cx="752" cy="327"/>
                </a:xfrm>
              </p:grpSpPr>
              <p:sp>
                <p:nvSpPr>
                  <p:cNvPr id="197" name="Freeform 1076">
                    <a:extLst>
                      <a:ext uri="{FF2B5EF4-FFF2-40B4-BE49-F238E27FC236}">
                        <a16:creationId xmlns:a16="http://schemas.microsoft.com/office/drawing/2014/main" id="{C0A005FB-591C-834D-A257-B4830D8F39C1}"/>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1077">
                    <a:extLst>
                      <a:ext uri="{FF2B5EF4-FFF2-40B4-BE49-F238E27FC236}">
                        <a16:creationId xmlns:a16="http://schemas.microsoft.com/office/drawing/2014/main" id="{2E8035A9-9BC9-FB44-B856-60BD157EAF43}"/>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1078">
                    <a:extLst>
                      <a:ext uri="{FF2B5EF4-FFF2-40B4-BE49-F238E27FC236}">
                        <a16:creationId xmlns:a16="http://schemas.microsoft.com/office/drawing/2014/main" id="{E7059C00-DEFA-1F4D-A802-467C815DEF6A}"/>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1079">
                    <a:extLst>
                      <a:ext uri="{FF2B5EF4-FFF2-40B4-BE49-F238E27FC236}">
                        <a16:creationId xmlns:a16="http://schemas.microsoft.com/office/drawing/2014/main" id="{EE36EC03-FA83-DF4D-9F64-8DB2EE57E4C0}"/>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1080">
                    <a:extLst>
                      <a:ext uri="{FF2B5EF4-FFF2-40B4-BE49-F238E27FC236}">
                        <a16:creationId xmlns:a16="http://schemas.microsoft.com/office/drawing/2014/main" id="{B8C3460B-A8C3-0243-8317-6C357F4679DE}"/>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1081">
                    <a:extLst>
                      <a:ext uri="{FF2B5EF4-FFF2-40B4-BE49-F238E27FC236}">
                        <a16:creationId xmlns:a16="http://schemas.microsoft.com/office/drawing/2014/main" id="{C79F47EC-D5B4-784C-B063-60CB292454EF}"/>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1" name="Freeform 1082">
                  <a:extLst>
                    <a:ext uri="{FF2B5EF4-FFF2-40B4-BE49-F238E27FC236}">
                      <a16:creationId xmlns:a16="http://schemas.microsoft.com/office/drawing/2014/main" id="{CF4A27A7-7CFC-EF4F-9C0F-B5484C5F9E68}"/>
                    </a:ext>
                  </a:extLst>
                </p:cNvPr>
                <p:cNvSpPr>
                  <a:spLocks/>
                </p:cNvSpPr>
                <p:nvPr/>
              </p:nvSpPr>
              <p:spPr bwMode="auto">
                <a:xfrm>
                  <a:off x="2577" y="3043"/>
                  <a:ext cx="614" cy="514"/>
                </a:xfrm>
                <a:custGeom>
                  <a:avLst/>
                  <a:gdLst>
                    <a:gd name="T0" fmla="*/ 1 w 990"/>
                    <a:gd name="T1" fmla="*/ 2 h 792"/>
                    <a:gd name="T2" fmla="*/ 1 w 990"/>
                    <a:gd name="T3" fmla="*/ 0 h 792"/>
                    <a:gd name="T4" fmla="*/ 1 w 990"/>
                    <a:gd name="T5" fmla="*/ 1 h 792"/>
                    <a:gd name="T6" fmla="*/ 0 w 990"/>
                    <a:gd name="T7" fmla="*/ 2 h 792"/>
                    <a:gd name="T8" fmla="*/ 1 w 990"/>
                    <a:gd name="T9" fmla="*/ 2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1083">
                  <a:extLst>
                    <a:ext uri="{FF2B5EF4-FFF2-40B4-BE49-F238E27FC236}">
                      <a16:creationId xmlns:a16="http://schemas.microsoft.com/office/drawing/2014/main" id="{7A6E860D-4F7B-BD40-9702-969C44B3342D}"/>
                    </a:ext>
                  </a:extLst>
                </p:cNvPr>
                <p:cNvSpPr>
                  <a:spLocks/>
                </p:cNvSpPr>
                <p:nvPr/>
              </p:nvSpPr>
              <p:spPr bwMode="auto">
                <a:xfrm>
                  <a:off x="1010" y="3084"/>
                  <a:ext cx="1571" cy="469"/>
                </a:xfrm>
                <a:custGeom>
                  <a:avLst/>
                  <a:gdLst>
                    <a:gd name="T0" fmla="*/ 1 w 2532"/>
                    <a:gd name="T1" fmla="*/ 0 h 723"/>
                    <a:gd name="T2" fmla="*/ 1 w 2532"/>
                    <a:gd name="T3" fmla="*/ 0 h 723"/>
                    <a:gd name="T4" fmla="*/ 4 w 2532"/>
                    <a:gd name="T5" fmla="*/ 2 h 723"/>
                    <a:gd name="T6" fmla="*/ 4 w 2532"/>
                    <a:gd name="T7" fmla="*/ 2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1084">
                  <a:extLst>
                    <a:ext uri="{FF2B5EF4-FFF2-40B4-BE49-F238E27FC236}">
                      <a16:creationId xmlns:a16="http://schemas.microsoft.com/office/drawing/2014/main" id="{6E641C5B-137E-F948-BBCB-9D4F4BD6AD11}"/>
                    </a:ext>
                  </a:extLst>
                </p:cNvPr>
                <p:cNvSpPr>
                  <a:spLocks/>
                </p:cNvSpPr>
                <p:nvPr/>
              </p:nvSpPr>
              <p:spPr bwMode="auto">
                <a:xfrm>
                  <a:off x="1011" y="2998"/>
                  <a:ext cx="17" cy="95"/>
                </a:xfrm>
                <a:custGeom>
                  <a:avLst/>
                  <a:gdLst>
                    <a:gd name="T0" fmla="*/ 1 w 26"/>
                    <a:gd name="T1" fmla="*/ 1 h 147"/>
                    <a:gd name="T2" fmla="*/ 1 w 26"/>
                    <a:gd name="T3" fmla="*/ 1 h 147"/>
                    <a:gd name="T4" fmla="*/ 0 w 26"/>
                    <a:gd name="T5" fmla="*/ 1 h 147"/>
                    <a:gd name="T6" fmla="*/ 1 w 26"/>
                    <a:gd name="T7" fmla="*/ 0 h 147"/>
                    <a:gd name="T8" fmla="*/ 1 w 26"/>
                    <a:gd name="T9" fmla="*/ 1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1085">
                  <a:extLst>
                    <a:ext uri="{FF2B5EF4-FFF2-40B4-BE49-F238E27FC236}">
                      <a16:creationId xmlns:a16="http://schemas.microsoft.com/office/drawing/2014/main" id="{149B3D2B-5D25-8449-8757-CD17EF995703}"/>
                    </a:ext>
                  </a:extLst>
                </p:cNvPr>
                <p:cNvSpPr>
                  <a:spLocks/>
                </p:cNvSpPr>
                <p:nvPr/>
              </p:nvSpPr>
              <p:spPr bwMode="auto">
                <a:xfrm>
                  <a:off x="1012" y="2611"/>
                  <a:ext cx="730" cy="393"/>
                </a:xfrm>
                <a:custGeom>
                  <a:avLst/>
                  <a:gdLst>
                    <a:gd name="T0" fmla="*/ 1 w 1176"/>
                    <a:gd name="T1" fmla="*/ 0 h 606"/>
                    <a:gd name="T2" fmla="*/ 0 w 1176"/>
                    <a:gd name="T3" fmla="*/ 1 h 606"/>
                    <a:gd name="T4" fmla="*/ 1 w 1176"/>
                    <a:gd name="T5" fmla="*/ 1 h 606"/>
                    <a:gd name="T6" fmla="*/ 1 w 1176"/>
                    <a:gd name="T7" fmla="*/ 1 h 606"/>
                    <a:gd name="T8" fmla="*/ 1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1086">
                  <a:extLst>
                    <a:ext uri="{FF2B5EF4-FFF2-40B4-BE49-F238E27FC236}">
                      <a16:creationId xmlns:a16="http://schemas.microsoft.com/office/drawing/2014/main" id="{C7743A26-8CAD-934B-A5F5-4EF36AC72FAD}"/>
                    </a:ext>
                  </a:extLst>
                </p:cNvPr>
                <p:cNvSpPr>
                  <a:spLocks/>
                </p:cNvSpPr>
                <p:nvPr/>
              </p:nvSpPr>
              <p:spPr bwMode="auto">
                <a:xfrm>
                  <a:off x="1061" y="3018"/>
                  <a:ext cx="1490" cy="451"/>
                </a:xfrm>
                <a:custGeom>
                  <a:avLst/>
                  <a:gdLst>
                    <a:gd name="T0" fmla="*/ 1 w 2532"/>
                    <a:gd name="T1" fmla="*/ 0 h 723"/>
                    <a:gd name="T2" fmla="*/ 1 w 2532"/>
                    <a:gd name="T3" fmla="*/ 0 h 723"/>
                    <a:gd name="T4" fmla="*/ 1 w 2532"/>
                    <a:gd name="T5" fmla="*/ 1 h 723"/>
                    <a:gd name="T6" fmla="*/ 1 w 2532"/>
                    <a:gd name="T7" fmla="*/ 1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1087">
                  <a:extLst>
                    <a:ext uri="{FF2B5EF4-FFF2-40B4-BE49-F238E27FC236}">
                      <a16:creationId xmlns:a16="http://schemas.microsoft.com/office/drawing/2014/main" id="{4F000087-13D8-3C45-8A9B-0197998A1B03}"/>
                    </a:ext>
                  </a:extLst>
                </p:cNvPr>
                <p:cNvSpPr>
                  <a:spLocks/>
                </p:cNvSpPr>
                <p:nvPr/>
              </p:nvSpPr>
              <p:spPr bwMode="auto">
                <a:xfrm flipV="1">
                  <a:off x="2549" y="2986"/>
                  <a:ext cx="608" cy="467"/>
                </a:xfrm>
                <a:custGeom>
                  <a:avLst/>
                  <a:gdLst>
                    <a:gd name="T0" fmla="*/ 0 w 2532"/>
                    <a:gd name="T1" fmla="*/ 0 h 723"/>
                    <a:gd name="T2" fmla="*/ 0 w 2532"/>
                    <a:gd name="T3" fmla="*/ 0 h 723"/>
                    <a:gd name="T4" fmla="*/ 0 w 2532"/>
                    <a:gd name="T5" fmla="*/ 2 h 723"/>
                    <a:gd name="T6" fmla="*/ 0 w 2532"/>
                    <a:gd name="T7" fmla="*/ 2 h 723"/>
                    <a:gd name="T8" fmla="*/ 0 w 2532"/>
                    <a:gd name="T9" fmla="*/ 1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7" name="Group 590">
                <a:extLst>
                  <a:ext uri="{FF2B5EF4-FFF2-40B4-BE49-F238E27FC236}">
                    <a16:creationId xmlns:a16="http://schemas.microsoft.com/office/drawing/2014/main" id="{11289C60-2968-6642-BD54-9F3C4307409F}"/>
                  </a:ext>
                </a:extLst>
              </p:cNvPr>
              <p:cNvGrpSpPr>
                <a:grpSpLocks/>
              </p:cNvGrpSpPr>
              <p:nvPr/>
            </p:nvGrpSpPr>
            <p:grpSpPr bwMode="auto">
              <a:xfrm flipH="1">
                <a:off x="7767607" y="5251740"/>
                <a:ext cx="345630" cy="320302"/>
                <a:chOff x="2839" y="3501"/>
                <a:chExt cx="755" cy="803"/>
              </a:xfrm>
            </p:grpSpPr>
            <p:pic>
              <p:nvPicPr>
                <p:cNvPr id="178" name="Picture 591" descr="desktop_computer_stylized_medium">
                  <a:extLst>
                    <a:ext uri="{FF2B5EF4-FFF2-40B4-BE49-F238E27FC236}">
                      <a16:creationId xmlns:a16="http://schemas.microsoft.com/office/drawing/2014/main" id="{BA1535B5-4220-D349-A92E-302B30227A4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 name="Freeform 592">
                  <a:extLst>
                    <a:ext uri="{FF2B5EF4-FFF2-40B4-BE49-F238E27FC236}">
                      <a16:creationId xmlns:a16="http://schemas.microsoft.com/office/drawing/2014/main" id="{B2CFD6B0-A480-6F4B-AED4-8924101BF86C}"/>
                    </a:ext>
                  </a:extLst>
                </p:cNvPr>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8" name="Group 590">
                <a:extLst>
                  <a:ext uri="{FF2B5EF4-FFF2-40B4-BE49-F238E27FC236}">
                    <a16:creationId xmlns:a16="http://schemas.microsoft.com/office/drawing/2014/main" id="{DF0376AD-CEBB-5040-8265-9170A9CFAB36}"/>
                  </a:ext>
                </a:extLst>
              </p:cNvPr>
              <p:cNvGrpSpPr>
                <a:grpSpLocks/>
              </p:cNvGrpSpPr>
              <p:nvPr/>
            </p:nvGrpSpPr>
            <p:grpSpPr bwMode="auto">
              <a:xfrm flipH="1">
                <a:off x="8147535" y="5475337"/>
                <a:ext cx="345630" cy="320302"/>
                <a:chOff x="2839" y="3501"/>
                <a:chExt cx="755" cy="803"/>
              </a:xfrm>
            </p:grpSpPr>
            <p:pic>
              <p:nvPicPr>
                <p:cNvPr id="176" name="Picture 591" descr="desktop_computer_stylized_medium">
                  <a:extLst>
                    <a:ext uri="{FF2B5EF4-FFF2-40B4-BE49-F238E27FC236}">
                      <a16:creationId xmlns:a16="http://schemas.microsoft.com/office/drawing/2014/main" id="{A56EED31-4B57-F347-A7D3-9FE381EBA4F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 name="Freeform 592">
                  <a:extLst>
                    <a:ext uri="{FF2B5EF4-FFF2-40B4-BE49-F238E27FC236}">
                      <a16:creationId xmlns:a16="http://schemas.microsoft.com/office/drawing/2014/main" id="{C1EF693A-84CB-F24A-BC79-9E4652F12037}"/>
                    </a:ext>
                  </a:extLst>
                </p:cNvPr>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9" name="Group 590">
                <a:extLst>
                  <a:ext uri="{FF2B5EF4-FFF2-40B4-BE49-F238E27FC236}">
                    <a16:creationId xmlns:a16="http://schemas.microsoft.com/office/drawing/2014/main" id="{482DBE1B-6A24-9741-82ED-36E3FD2847DC}"/>
                  </a:ext>
                </a:extLst>
              </p:cNvPr>
              <p:cNvGrpSpPr>
                <a:grpSpLocks/>
              </p:cNvGrpSpPr>
              <p:nvPr/>
            </p:nvGrpSpPr>
            <p:grpSpPr bwMode="auto">
              <a:xfrm flipH="1">
                <a:off x="8545760" y="5496810"/>
                <a:ext cx="345630" cy="320302"/>
                <a:chOff x="2839" y="3501"/>
                <a:chExt cx="755" cy="803"/>
              </a:xfrm>
            </p:grpSpPr>
            <p:pic>
              <p:nvPicPr>
                <p:cNvPr id="174" name="Picture 591" descr="desktop_computer_stylized_medium">
                  <a:extLst>
                    <a:ext uri="{FF2B5EF4-FFF2-40B4-BE49-F238E27FC236}">
                      <a16:creationId xmlns:a16="http://schemas.microsoft.com/office/drawing/2014/main" id="{1581FBAC-095C-9548-91B8-8AA041C7B30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 name="Freeform 592">
                  <a:extLst>
                    <a:ext uri="{FF2B5EF4-FFF2-40B4-BE49-F238E27FC236}">
                      <a16:creationId xmlns:a16="http://schemas.microsoft.com/office/drawing/2014/main" id="{578C0AFB-E3CD-3C41-95F7-C1607AEFD0A8}"/>
                    </a:ext>
                  </a:extLst>
                </p:cNvPr>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0" name="Group 1064">
                <a:extLst>
                  <a:ext uri="{FF2B5EF4-FFF2-40B4-BE49-F238E27FC236}">
                    <a16:creationId xmlns:a16="http://schemas.microsoft.com/office/drawing/2014/main" id="{BDA36C06-3980-BC45-A07C-DE4D00ED387D}"/>
                  </a:ext>
                </a:extLst>
              </p:cNvPr>
              <p:cNvGrpSpPr>
                <a:grpSpLocks/>
              </p:cNvGrpSpPr>
              <p:nvPr/>
            </p:nvGrpSpPr>
            <p:grpSpPr bwMode="auto">
              <a:xfrm>
                <a:off x="9528372" y="5765818"/>
                <a:ext cx="319264" cy="253379"/>
                <a:chOff x="877" y="1008"/>
                <a:chExt cx="2747" cy="2591"/>
              </a:xfrm>
            </p:grpSpPr>
            <p:pic>
              <p:nvPicPr>
                <p:cNvPr id="151" name="Picture 1065" descr="antenna_stylized">
                  <a:extLst>
                    <a:ext uri="{FF2B5EF4-FFF2-40B4-BE49-F238E27FC236}">
                      <a16:creationId xmlns:a16="http://schemas.microsoft.com/office/drawing/2014/main" id="{C738AC3A-A2EE-6442-BE64-7A1B23A19E7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7" y="1008"/>
                  <a:ext cx="2725" cy="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Picture 1066" descr="laptop_keyboard">
                  <a:extLst>
                    <a:ext uri="{FF2B5EF4-FFF2-40B4-BE49-F238E27FC236}">
                      <a16:creationId xmlns:a16="http://schemas.microsoft.com/office/drawing/2014/main" id="{75650F19-1B21-B249-826D-BA57875C749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09064" flipH="1">
                  <a:off x="1009" y="2586"/>
                  <a:ext cx="2245"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 name="Freeform 1067">
                  <a:extLst>
                    <a:ext uri="{FF2B5EF4-FFF2-40B4-BE49-F238E27FC236}">
                      <a16:creationId xmlns:a16="http://schemas.microsoft.com/office/drawing/2014/main" id="{B3ACBFE5-2FE3-9C42-9078-BEDAF504C931}"/>
                    </a:ext>
                  </a:extLst>
                </p:cNvPr>
                <p:cNvSpPr>
                  <a:spLocks/>
                </p:cNvSpPr>
                <p:nvPr/>
              </p:nvSpPr>
              <p:spPr bwMode="auto">
                <a:xfrm>
                  <a:off x="1753" y="1603"/>
                  <a:ext cx="1807" cy="1322"/>
                </a:xfrm>
                <a:custGeom>
                  <a:avLst/>
                  <a:gdLst>
                    <a:gd name="T0" fmla="*/ 1 w 2982"/>
                    <a:gd name="T1" fmla="*/ 0 h 2442"/>
                    <a:gd name="T2" fmla="*/ 0 w 2982"/>
                    <a:gd name="T3" fmla="*/ 1 h 2442"/>
                    <a:gd name="T4" fmla="*/ 2 w 2982"/>
                    <a:gd name="T5" fmla="*/ 1 h 2442"/>
                    <a:gd name="T6" fmla="*/ 2 w 2982"/>
                    <a:gd name="T7" fmla="*/ 1 h 2442"/>
                    <a:gd name="T8" fmla="*/ 1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4" name="Picture 1068" descr="screen">
                  <a:extLst>
                    <a:ext uri="{FF2B5EF4-FFF2-40B4-BE49-F238E27FC236}">
                      <a16:creationId xmlns:a16="http://schemas.microsoft.com/office/drawing/2014/main" id="{38DACE0B-4307-EF4B-B676-7B390370225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42" y="1637"/>
                  <a:ext cx="1642"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Freeform 1069">
                  <a:extLst>
                    <a:ext uri="{FF2B5EF4-FFF2-40B4-BE49-F238E27FC236}">
                      <a16:creationId xmlns:a16="http://schemas.microsoft.com/office/drawing/2014/main" id="{8DCDAEC3-54EC-014B-BEB6-083018DAECDD}"/>
                    </a:ext>
                  </a:extLst>
                </p:cNvPr>
                <p:cNvSpPr>
                  <a:spLocks/>
                </p:cNvSpPr>
                <p:nvPr/>
              </p:nvSpPr>
              <p:spPr bwMode="auto">
                <a:xfrm>
                  <a:off x="2082" y="1564"/>
                  <a:ext cx="1531" cy="246"/>
                </a:xfrm>
                <a:custGeom>
                  <a:avLst/>
                  <a:gdLst>
                    <a:gd name="T0" fmla="*/ 1 w 2528"/>
                    <a:gd name="T1" fmla="*/ 0 h 455"/>
                    <a:gd name="T2" fmla="*/ 2 w 2528"/>
                    <a:gd name="T3" fmla="*/ 1 h 455"/>
                    <a:gd name="T4" fmla="*/ 2 w 2528"/>
                    <a:gd name="T5" fmla="*/ 1 h 455"/>
                    <a:gd name="T6" fmla="*/ 0 w 2528"/>
                    <a:gd name="T7" fmla="*/ 1 h 455"/>
                    <a:gd name="T8" fmla="*/ 1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1070">
                  <a:extLst>
                    <a:ext uri="{FF2B5EF4-FFF2-40B4-BE49-F238E27FC236}">
                      <a16:creationId xmlns:a16="http://schemas.microsoft.com/office/drawing/2014/main" id="{5A92C793-DADA-1744-BEEA-E9303792DD42}"/>
                    </a:ext>
                  </a:extLst>
                </p:cNvPr>
                <p:cNvSpPr>
                  <a:spLocks/>
                </p:cNvSpPr>
                <p:nvPr/>
              </p:nvSpPr>
              <p:spPr bwMode="auto">
                <a:xfrm>
                  <a:off x="1737" y="1562"/>
                  <a:ext cx="425" cy="1024"/>
                </a:xfrm>
                <a:custGeom>
                  <a:avLst/>
                  <a:gdLst>
                    <a:gd name="T0" fmla="*/ 1 w 702"/>
                    <a:gd name="T1" fmla="*/ 0 h 1893"/>
                    <a:gd name="T2" fmla="*/ 0 w 702"/>
                    <a:gd name="T3" fmla="*/ 1 h 1893"/>
                    <a:gd name="T4" fmla="*/ 1 w 702"/>
                    <a:gd name="T5" fmla="*/ 1 h 1893"/>
                    <a:gd name="T6" fmla="*/ 1 w 702"/>
                    <a:gd name="T7" fmla="*/ 1 h 1893"/>
                    <a:gd name="T8" fmla="*/ 1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1071">
                  <a:extLst>
                    <a:ext uri="{FF2B5EF4-FFF2-40B4-BE49-F238E27FC236}">
                      <a16:creationId xmlns:a16="http://schemas.microsoft.com/office/drawing/2014/main" id="{61EAF504-9B8F-E946-A390-146745C456AF}"/>
                    </a:ext>
                  </a:extLst>
                </p:cNvPr>
                <p:cNvSpPr>
                  <a:spLocks/>
                </p:cNvSpPr>
                <p:nvPr/>
              </p:nvSpPr>
              <p:spPr bwMode="auto">
                <a:xfrm>
                  <a:off x="3144" y="1745"/>
                  <a:ext cx="458" cy="1182"/>
                </a:xfrm>
                <a:custGeom>
                  <a:avLst/>
                  <a:gdLst>
                    <a:gd name="T0" fmla="*/ 1 w 756"/>
                    <a:gd name="T1" fmla="*/ 0 h 2184"/>
                    <a:gd name="T2" fmla="*/ 1 w 756"/>
                    <a:gd name="T3" fmla="*/ 1 h 2184"/>
                    <a:gd name="T4" fmla="*/ 0 w 756"/>
                    <a:gd name="T5" fmla="*/ 1 h 2184"/>
                    <a:gd name="T6" fmla="*/ 1 w 756"/>
                    <a:gd name="T7" fmla="*/ 1 h 2184"/>
                    <a:gd name="T8" fmla="*/ 1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1072">
                  <a:extLst>
                    <a:ext uri="{FF2B5EF4-FFF2-40B4-BE49-F238E27FC236}">
                      <a16:creationId xmlns:a16="http://schemas.microsoft.com/office/drawing/2014/main" id="{D79A5C97-AD9D-B649-9E5E-E282E1A58921}"/>
                    </a:ext>
                  </a:extLst>
                </p:cNvPr>
                <p:cNvSpPr>
                  <a:spLocks/>
                </p:cNvSpPr>
                <p:nvPr/>
              </p:nvSpPr>
              <p:spPr bwMode="auto">
                <a:xfrm>
                  <a:off x="1732" y="2534"/>
                  <a:ext cx="1680" cy="399"/>
                </a:xfrm>
                <a:custGeom>
                  <a:avLst/>
                  <a:gdLst>
                    <a:gd name="T0" fmla="*/ 1 w 2773"/>
                    <a:gd name="T1" fmla="*/ 0 h 738"/>
                    <a:gd name="T2" fmla="*/ 0 w 2773"/>
                    <a:gd name="T3" fmla="*/ 1 h 738"/>
                    <a:gd name="T4" fmla="*/ 2 w 2773"/>
                    <a:gd name="T5" fmla="*/ 1 h 738"/>
                    <a:gd name="T6" fmla="*/ 2 w 2773"/>
                    <a:gd name="T7" fmla="*/ 1 h 738"/>
                    <a:gd name="T8" fmla="*/ 1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1073">
                  <a:extLst>
                    <a:ext uri="{FF2B5EF4-FFF2-40B4-BE49-F238E27FC236}">
                      <a16:creationId xmlns:a16="http://schemas.microsoft.com/office/drawing/2014/main" id="{861ACD55-740A-E544-8636-A055534297AF}"/>
                    </a:ext>
                  </a:extLst>
                </p:cNvPr>
                <p:cNvSpPr>
                  <a:spLocks/>
                </p:cNvSpPr>
                <p:nvPr/>
              </p:nvSpPr>
              <p:spPr bwMode="auto">
                <a:xfrm>
                  <a:off x="3195" y="1755"/>
                  <a:ext cx="429" cy="1187"/>
                </a:xfrm>
                <a:custGeom>
                  <a:avLst/>
                  <a:gdLst>
                    <a:gd name="T0" fmla="*/ 2 w 637"/>
                    <a:gd name="T1" fmla="*/ 0 h 1659"/>
                    <a:gd name="T2" fmla="*/ 2 w 637"/>
                    <a:gd name="T3" fmla="*/ 0 h 1659"/>
                    <a:gd name="T4" fmla="*/ 1 w 637"/>
                    <a:gd name="T5" fmla="*/ 15 h 1659"/>
                    <a:gd name="T6" fmla="*/ 0 w 637"/>
                    <a:gd name="T7" fmla="*/ 15 h 1659"/>
                    <a:gd name="T8" fmla="*/ 2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1074">
                  <a:extLst>
                    <a:ext uri="{FF2B5EF4-FFF2-40B4-BE49-F238E27FC236}">
                      <a16:creationId xmlns:a16="http://schemas.microsoft.com/office/drawing/2014/main" id="{B09013C6-D81C-0640-AA6A-5437CE4DFA0F}"/>
                    </a:ext>
                  </a:extLst>
                </p:cNvPr>
                <p:cNvSpPr>
                  <a:spLocks/>
                </p:cNvSpPr>
                <p:nvPr/>
              </p:nvSpPr>
              <p:spPr bwMode="auto">
                <a:xfrm>
                  <a:off x="1734" y="2587"/>
                  <a:ext cx="1494" cy="394"/>
                </a:xfrm>
                <a:custGeom>
                  <a:avLst/>
                  <a:gdLst>
                    <a:gd name="T0" fmla="*/ 0 w 2216"/>
                    <a:gd name="T1" fmla="*/ 0 h 550"/>
                    <a:gd name="T2" fmla="*/ 1 w 2216"/>
                    <a:gd name="T3" fmla="*/ 1 h 550"/>
                    <a:gd name="T4" fmla="*/ 9 w 2216"/>
                    <a:gd name="T5" fmla="*/ 5 h 550"/>
                    <a:gd name="T6" fmla="*/ 9 w 2216"/>
                    <a:gd name="T7" fmla="*/ 4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1" name="Group 1075">
                  <a:extLst>
                    <a:ext uri="{FF2B5EF4-FFF2-40B4-BE49-F238E27FC236}">
                      <a16:creationId xmlns:a16="http://schemas.microsoft.com/office/drawing/2014/main" id="{37368C85-5453-364C-AA9D-89993211076A}"/>
                    </a:ext>
                  </a:extLst>
                </p:cNvPr>
                <p:cNvGrpSpPr>
                  <a:grpSpLocks/>
                </p:cNvGrpSpPr>
                <p:nvPr/>
              </p:nvGrpSpPr>
              <p:grpSpPr bwMode="auto">
                <a:xfrm>
                  <a:off x="1709" y="3008"/>
                  <a:ext cx="507" cy="234"/>
                  <a:chOff x="1740" y="2642"/>
                  <a:chExt cx="752" cy="327"/>
                </a:xfrm>
              </p:grpSpPr>
              <p:sp>
                <p:nvSpPr>
                  <p:cNvPr id="168" name="Freeform 1076">
                    <a:extLst>
                      <a:ext uri="{FF2B5EF4-FFF2-40B4-BE49-F238E27FC236}">
                        <a16:creationId xmlns:a16="http://schemas.microsoft.com/office/drawing/2014/main" id="{D36FF015-9C02-B54F-9C92-A3B2D6A95E68}"/>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1077">
                    <a:extLst>
                      <a:ext uri="{FF2B5EF4-FFF2-40B4-BE49-F238E27FC236}">
                        <a16:creationId xmlns:a16="http://schemas.microsoft.com/office/drawing/2014/main" id="{13EFDAD8-7827-B742-BE0F-F31B90AF1DF6}"/>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1078">
                    <a:extLst>
                      <a:ext uri="{FF2B5EF4-FFF2-40B4-BE49-F238E27FC236}">
                        <a16:creationId xmlns:a16="http://schemas.microsoft.com/office/drawing/2014/main" id="{169FBE0C-DFDA-1B49-8441-E5F711377D83}"/>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1079">
                    <a:extLst>
                      <a:ext uri="{FF2B5EF4-FFF2-40B4-BE49-F238E27FC236}">
                        <a16:creationId xmlns:a16="http://schemas.microsoft.com/office/drawing/2014/main" id="{1FAE93F3-CC43-8043-BAFB-152A07DCDEE9}"/>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1080">
                    <a:extLst>
                      <a:ext uri="{FF2B5EF4-FFF2-40B4-BE49-F238E27FC236}">
                        <a16:creationId xmlns:a16="http://schemas.microsoft.com/office/drawing/2014/main" id="{14CBC4B1-C302-A241-AA63-912543A7A16A}"/>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1081">
                    <a:extLst>
                      <a:ext uri="{FF2B5EF4-FFF2-40B4-BE49-F238E27FC236}">
                        <a16:creationId xmlns:a16="http://schemas.microsoft.com/office/drawing/2014/main" id="{7496FC3D-04C8-704D-BFCF-E7AF3BF98AE6}"/>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2" name="Freeform 1082">
                  <a:extLst>
                    <a:ext uri="{FF2B5EF4-FFF2-40B4-BE49-F238E27FC236}">
                      <a16:creationId xmlns:a16="http://schemas.microsoft.com/office/drawing/2014/main" id="{749C4815-DF4E-344A-8BDC-25C5946DCD02}"/>
                    </a:ext>
                  </a:extLst>
                </p:cNvPr>
                <p:cNvSpPr>
                  <a:spLocks/>
                </p:cNvSpPr>
                <p:nvPr/>
              </p:nvSpPr>
              <p:spPr bwMode="auto">
                <a:xfrm>
                  <a:off x="2577" y="3043"/>
                  <a:ext cx="614" cy="514"/>
                </a:xfrm>
                <a:custGeom>
                  <a:avLst/>
                  <a:gdLst>
                    <a:gd name="T0" fmla="*/ 1 w 990"/>
                    <a:gd name="T1" fmla="*/ 2 h 792"/>
                    <a:gd name="T2" fmla="*/ 1 w 990"/>
                    <a:gd name="T3" fmla="*/ 0 h 792"/>
                    <a:gd name="T4" fmla="*/ 1 w 990"/>
                    <a:gd name="T5" fmla="*/ 1 h 792"/>
                    <a:gd name="T6" fmla="*/ 0 w 990"/>
                    <a:gd name="T7" fmla="*/ 2 h 792"/>
                    <a:gd name="T8" fmla="*/ 1 w 990"/>
                    <a:gd name="T9" fmla="*/ 2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1083">
                  <a:extLst>
                    <a:ext uri="{FF2B5EF4-FFF2-40B4-BE49-F238E27FC236}">
                      <a16:creationId xmlns:a16="http://schemas.microsoft.com/office/drawing/2014/main" id="{60D403AC-F5CF-544C-B8A2-EA5917FEE501}"/>
                    </a:ext>
                  </a:extLst>
                </p:cNvPr>
                <p:cNvSpPr>
                  <a:spLocks/>
                </p:cNvSpPr>
                <p:nvPr/>
              </p:nvSpPr>
              <p:spPr bwMode="auto">
                <a:xfrm>
                  <a:off x="1010" y="3084"/>
                  <a:ext cx="1571" cy="469"/>
                </a:xfrm>
                <a:custGeom>
                  <a:avLst/>
                  <a:gdLst>
                    <a:gd name="T0" fmla="*/ 1 w 2532"/>
                    <a:gd name="T1" fmla="*/ 0 h 723"/>
                    <a:gd name="T2" fmla="*/ 1 w 2532"/>
                    <a:gd name="T3" fmla="*/ 0 h 723"/>
                    <a:gd name="T4" fmla="*/ 4 w 2532"/>
                    <a:gd name="T5" fmla="*/ 2 h 723"/>
                    <a:gd name="T6" fmla="*/ 4 w 2532"/>
                    <a:gd name="T7" fmla="*/ 2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1084">
                  <a:extLst>
                    <a:ext uri="{FF2B5EF4-FFF2-40B4-BE49-F238E27FC236}">
                      <a16:creationId xmlns:a16="http://schemas.microsoft.com/office/drawing/2014/main" id="{C971555E-20E5-174D-B236-9E2C01DB116C}"/>
                    </a:ext>
                  </a:extLst>
                </p:cNvPr>
                <p:cNvSpPr>
                  <a:spLocks/>
                </p:cNvSpPr>
                <p:nvPr/>
              </p:nvSpPr>
              <p:spPr bwMode="auto">
                <a:xfrm>
                  <a:off x="1011" y="2998"/>
                  <a:ext cx="17" cy="95"/>
                </a:xfrm>
                <a:custGeom>
                  <a:avLst/>
                  <a:gdLst>
                    <a:gd name="T0" fmla="*/ 1 w 26"/>
                    <a:gd name="T1" fmla="*/ 1 h 147"/>
                    <a:gd name="T2" fmla="*/ 1 w 26"/>
                    <a:gd name="T3" fmla="*/ 1 h 147"/>
                    <a:gd name="T4" fmla="*/ 0 w 26"/>
                    <a:gd name="T5" fmla="*/ 1 h 147"/>
                    <a:gd name="T6" fmla="*/ 1 w 26"/>
                    <a:gd name="T7" fmla="*/ 0 h 147"/>
                    <a:gd name="T8" fmla="*/ 1 w 26"/>
                    <a:gd name="T9" fmla="*/ 1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1085">
                  <a:extLst>
                    <a:ext uri="{FF2B5EF4-FFF2-40B4-BE49-F238E27FC236}">
                      <a16:creationId xmlns:a16="http://schemas.microsoft.com/office/drawing/2014/main" id="{AA9166A3-CEB2-214F-ADBE-BAC67B706797}"/>
                    </a:ext>
                  </a:extLst>
                </p:cNvPr>
                <p:cNvSpPr>
                  <a:spLocks/>
                </p:cNvSpPr>
                <p:nvPr/>
              </p:nvSpPr>
              <p:spPr bwMode="auto">
                <a:xfrm>
                  <a:off x="1012" y="2611"/>
                  <a:ext cx="730" cy="393"/>
                </a:xfrm>
                <a:custGeom>
                  <a:avLst/>
                  <a:gdLst>
                    <a:gd name="T0" fmla="*/ 1 w 1176"/>
                    <a:gd name="T1" fmla="*/ 0 h 606"/>
                    <a:gd name="T2" fmla="*/ 0 w 1176"/>
                    <a:gd name="T3" fmla="*/ 1 h 606"/>
                    <a:gd name="T4" fmla="*/ 1 w 1176"/>
                    <a:gd name="T5" fmla="*/ 1 h 606"/>
                    <a:gd name="T6" fmla="*/ 1 w 1176"/>
                    <a:gd name="T7" fmla="*/ 1 h 606"/>
                    <a:gd name="T8" fmla="*/ 1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1086">
                  <a:extLst>
                    <a:ext uri="{FF2B5EF4-FFF2-40B4-BE49-F238E27FC236}">
                      <a16:creationId xmlns:a16="http://schemas.microsoft.com/office/drawing/2014/main" id="{71011D5F-89D0-0347-AFC0-B9BD8FCC5311}"/>
                    </a:ext>
                  </a:extLst>
                </p:cNvPr>
                <p:cNvSpPr>
                  <a:spLocks/>
                </p:cNvSpPr>
                <p:nvPr/>
              </p:nvSpPr>
              <p:spPr bwMode="auto">
                <a:xfrm>
                  <a:off x="1061" y="3018"/>
                  <a:ext cx="1490" cy="451"/>
                </a:xfrm>
                <a:custGeom>
                  <a:avLst/>
                  <a:gdLst>
                    <a:gd name="T0" fmla="*/ 1 w 2532"/>
                    <a:gd name="T1" fmla="*/ 0 h 723"/>
                    <a:gd name="T2" fmla="*/ 1 w 2532"/>
                    <a:gd name="T3" fmla="*/ 0 h 723"/>
                    <a:gd name="T4" fmla="*/ 1 w 2532"/>
                    <a:gd name="T5" fmla="*/ 1 h 723"/>
                    <a:gd name="T6" fmla="*/ 1 w 2532"/>
                    <a:gd name="T7" fmla="*/ 1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1087">
                  <a:extLst>
                    <a:ext uri="{FF2B5EF4-FFF2-40B4-BE49-F238E27FC236}">
                      <a16:creationId xmlns:a16="http://schemas.microsoft.com/office/drawing/2014/main" id="{B9D6E8E4-344C-954D-AF74-42FE3369AE38}"/>
                    </a:ext>
                  </a:extLst>
                </p:cNvPr>
                <p:cNvSpPr>
                  <a:spLocks/>
                </p:cNvSpPr>
                <p:nvPr/>
              </p:nvSpPr>
              <p:spPr bwMode="auto">
                <a:xfrm flipV="1">
                  <a:off x="2549" y="2986"/>
                  <a:ext cx="608" cy="467"/>
                </a:xfrm>
                <a:custGeom>
                  <a:avLst/>
                  <a:gdLst>
                    <a:gd name="T0" fmla="*/ 0 w 2532"/>
                    <a:gd name="T1" fmla="*/ 0 h 723"/>
                    <a:gd name="T2" fmla="*/ 0 w 2532"/>
                    <a:gd name="T3" fmla="*/ 0 h 723"/>
                    <a:gd name="T4" fmla="*/ 0 w 2532"/>
                    <a:gd name="T5" fmla="*/ 2 h 723"/>
                    <a:gd name="T6" fmla="*/ 0 w 2532"/>
                    <a:gd name="T7" fmla="*/ 2 h 723"/>
                    <a:gd name="T8" fmla="*/ 0 w 2532"/>
                    <a:gd name="T9" fmla="*/ 1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12" name="Group 983">
              <a:extLst>
                <a:ext uri="{FF2B5EF4-FFF2-40B4-BE49-F238E27FC236}">
                  <a16:creationId xmlns:a16="http://schemas.microsoft.com/office/drawing/2014/main" id="{FC261D08-ABA7-5D4A-B422-704DCD310078}"/>
                </a:ext>
              </a:extLst>
            </p:cNvPr>
            <p:cNvGrpSpPr>
              <a:grpSpLocks/>
            </p:cNvGrpSpPr>
            <p:nvPr/>
          </p:nvGrpSpPr>
          <p:grpSpPr bwMode="auto">
            <a:xfrm>
              <a:off x="10011503" y="5607068"/>
              <a:ext cx="171450" cy="348944"/>
              <a:chOff x="4140" y="429"/>
              <a:chExt cx="1425" cy="2396"/>
            </a:xfrm>
          </p:grpSpPr>
          <p:sp>
            <p:nvSpPr>
              <p:cNvPr id="113" name="Freeform 984">
                <a:extLst>
                  <a:ext uri="{FF2B5EF4-FFF2-40B4-BE49-F238E27FC236}">
                    <a16:creationId xmlns:a16="http://schemas.microsoft.com/office/drawing/2014/main" id="{B4332324-6EE1-5E40-B3F2-5E23613BB720}"/>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ectangle 985">
                <a:extLst>
                  <a:ext uri="{FF2B5EF4-FFF2-40B4-BE49-F238E27FC236}">
                    <a16:creationId xmlns:a16="http://schemas.microsoft.com/office/drawing/2014/main" id="{49039C9E-5525-7440-96DD-7E9111A98A08}"/>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5" name="Freeform 986">
                <a:extLst>
                  <a:ext uri="{FF2B5EF4-FFF2-40B4-BE49-F238E27FC236}">
                    <a16:creationId xmlns:a16="http://schemas.microsoft.com/office/drawing/2014/main" id="{DA4D470A-F64D-A149-81BA-A4C1CC35DB11}"/>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987">
                <a:extLst>
                  <a:ext uri="{FF2B5EF4-FFF2-40B4-BE49-F238E27FC236}">
                    <a16:creationId xmlns:a16="http://schemas.microsoft.com/office/drawing/2014/main" id="{33C3C4CD-BC9D-3945-B04B-CDF47B963236}"/>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988">
                <a:extLst>
                  <a:ext uri="{FF2B5EF4-FFF2-40B4-BE49-F238E27FC236}">
                    <a16:creationId xmlns:a16="http://schemas.microsoft.com/office/drawing/2014/main" id="{69BF3C04-2DA9-3E4A-ACF4-88F16F1B1770}"/>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18" name="Group 989">
                <a:extLst>
                  <a:ext uri="{FF2B5EF4-FFF2-40B4-BE49-F238E27FC236}">
                    <a16:creationId xmlns:a16="http://schemas.microsoft.com/office/drawing/2014/main" id="{AAE2DA72-B7D2-504D-AD19-EFB8C00B19B0}"/>
                  </a:ext>
                </a:extLst>
              </p:cNvPr>
              <p:cNvGrpSpPr>
                <a:grpSpLocks/>
              </p:cNvGrpSpPr>
              <p:nvPr/>
            </p:nvGrpSpPr>
            <p:grpSpPr bwMode="auto">
              <a:xfrm>
                <a:off x="4749" y="668"/>
                <a:ext cx="581" cy="145"/>
                <a:chOff x="614" y="2568"/>
                <a:chExt cx="725" cy="139"/>
              </a:xfrm>
            </p:grpSpPr>
            <p:sp>
              <p:nvSpPr>
                <p:cNvPr id="143" name="AutoShape 990">
                  <a:extLst>
                    <a:ext uri="{FF2B5EF4-FFF2-40B4-BE49-F238E27FC236}">
                      <a16:creationId xmlns:a16="http://schemas.microsoft.com/office/drawing/2014/main" id="{3AEE5123-BA94-874F-85F6-61B0B546AF20}"/>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 name="AutoShape 991">
                  <a:extLst>
                    <a:ext uri="{FF2B5EF4-FFF2-40B4-BE49-F238E27FC236}">
                      <a16:creationId xmlns:a16="http://schemas.microsoft.com/office/drawing/2014/main" id="{E6E4D360-7B06-4949-AF77-519E7DD21AB4}"/>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119" name="Rectangle 992">
                <a:extLst>
                  <a:ext uri="{FF2B5EF4-FFF2-40B4-BE49-F238E27FC236}">
                    <a16:creationId xmlns:a16="http://schemas.microsoft.com/office/drawing/2014/main" id="{499FD2BF-5810-FF47-9420-9DBE703F6A2E}"/>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20" name="Group 993">
                <a:extLst>
                  <a:ext uri="{FF2B5EF4-FFF2-40B4-BE49-F238E27FC236}">
                    <a16:creationId xmlns:a16="http://schemas.microsoft.com/office/drawing/2014/main" id="{1E493E33-E8BA-2541-98F6-1467D0F15AFC}"/>
                  </a:ext>
                </a:extLst>
              </p:cNvPr>
              <p:cNvGrpSpPr>
                <a:grpSpLocks/>
              </p:cNvGrpSpPr>
              <p:nvPr/>
            </p:nvGrpSpPr>
            <p:grpSpPr bwMode="auto">
              <a:xfrm>
                <a:off x="4747" y="994"/>
                <a:ext cx="581" cy="134"/>
                <a:chOff x="614" y="2568"/>
                <a:chExt cx="725" cy="139"/>
              </a:xfrm>
            </p:grpSpPr>
            <p:sp>
              <p:nvSpPr>
                <p:cNvPr id="141" name="AutoShape 994">
                  <a:extLst>
                    <a:ext uri="{FF2B5EF4-FFF2-40B4-BE49-F238E27FC236}">
                      <a16:creationId xmlns:a16="http://schemas.microsoft.com/office/drawing/2014/main" id="{B3683B86-F51B-BE4D-A828-B674D72DCAAD}"/>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2" name="AutoShape 995">
                  <a:extLst>
                    <a:ext uri="{FF2B5EF4-FFF2-40B4-BE49-F238E27FC236}">
                      <a16:creationId xmlns:a16="http://schemas.microsoft.com/office/drawing/2014/main" id="{8C45215E-A95F-FF4A-885C-2811D9861D7F}"/>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121" name="Rectangle 996">
                <a:extLst>
                  <a:ext uri="{FF2B5EF4-FFF2-40B4-BE49-F238E27FC236}">
                    <a16:creationId xmlns:a16="http://schemas.microsoft.com/office/drawing/2014/main" id="{53252123-A5CE-9349-8288-C5EE3D391C96}"/>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2" name="Rectangle 997">
                <a:extLst>
                  <a:ext uri="{FF2B5EF4-FFF2-40B4-BE49-F238E27FC236}">
                    <a16:creationId xmlns:a16="http://schemas.microsoft.com/office/drawing/2014/main" id="{FE3BA8A8-EBA5-6049-A441-734A386E5418}"/>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23" name="Group 998">
                <a:extLst>
                  <a:ext uri="{FF2B5EF4-FFF2-40B4-BE49-F238E27FC236}">
                    <a16:creationId xmlns:a16="http://schemas.microsoft.com/office/drawing/2014/main" id="{A0261D33-9CCC-034A-BD39-4F08B5F2B9AC}"/>
                  </a:ext>
                </a:extLst>
              </p:cNvPr>
              <p:cNvGrpSpPr>
                <a:grpSpLocks/>
              </p:cNvGrpSpPr>
              <p:nvPr/>
            </p:nvGrpSpPr>
            <p:grpSpPr bwMode="auto">
              <a:xfrm>
                <a:off x="4735" y="1627"/>
                <a:ext cx="582" cy="151"/>
                <a:chOff x="614" y="2568"/>
                <a:chExt cx="725" cy="139"/>
              </a:xfrm>
            </p:grpSpPr>
            <p:sp>
              <p:nvSpPr>
                <p:cNvPr id="139" name="AutoShape 999">
                  <a:extLst>
                    <a:ext uri="{FF2B5EF4-FFF2-40B4-BE49-F238E27FC236}">
                      <a16:creationId xmlns:a16="http://schemas.microsoft.com/office/drawing/2014/main" id="{A52FF779-16CA-4B4E-B857-DADA78128C4A}"/>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0" name="AutoShape 1000">
                  <a:extLst>
                    <a:ext uri="{FF2B5EF4-FFF2-40B4-BE49-F238E27FC236}">
                      <a16:creationId xmlns:a16="http://schemas.microsoft.com/office/drawing/2014/main" id="{25691EC2-0785-BF4A-968A-3CF88F885C17}"/>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124" name="Freeform 1001">
                <a:extLst>
                  <a:ext uri="{FF2B5EF4-FFF2-40B4-BE49-F238E27FC236}">
                    <a16:creationId xmlns:a16="http://schemas.microsoft.com/office/drawing/2014/main" id="{B2A1D8FE-F2D9-7445-8D06-D3D2C4A5844F}"/>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5" name="Group 1002">
                <a:extLst>
                  <a:ext uri="{FF2B5EF4-FFF2-40B4-BE49-F238E27FC236}">
                    <a16:creationId xmlns:a16="http://schemas.microsoft.com/office/drawing/2014/main" id="{8B97C706-8EBE-B84D-A317-E95A22B8D5AD}"/>
                  </a:ext>
                </a:extLst>
              </p:cNvPr>
              <p:cNvGrpSpPr>
                <a:grpSpLocks/>
              </p:cNvGrpSpPr>
              <p:nvPr/>
            </p:nvGrpSpPr>
            <p:grpSpPr bwMode="auto">
              <a:xfrm>
                <a:off x="4739" y="1327"/>
                <a:ext cx="582" cy="139"/>
                <a:chOff x="614" y="2568"/>
                <a:chExt cx="725" cy="139"/>
              </a:xfrm>
            </p:grpSpPr>
            <p:sp>
              <p:nvSpPr>
                <p:cNvPr id="137" name="AutoShape 1003">
                  <a:extLst>
                    <a:ext uri="{FF2B5EF4-FFF2-40B4-BE49-F238E27FC236}">
                      <a16:creationId xmlns:a16="http://schemas.microsoft.com/office/drawing/2014/main" id="{F80486B9-EF1D-F346-B21C-34467E5B1BDA}"/>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8" name="AutoShape 1004">
                  <a:extLst>
                    <a:ext uri="{FF2B5EF4-FFF2-40B4-BE49-F238E27FC236}">
                      <a16:creationId xmlns:a16="http://schemas.microsoft.com/office/drawing/2014/main" id="{88CF551B-0BB9-CE4A-A7BB-80E4901CC116}"/>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126" name="Rectangle 1005">
                <a:extLst>
                  <a:ext uri="{FF2B5EF4-FFF2-40B4-BE49-F238E27FC236}">
                    <a16:creationId xmlns:a16="http://schemas.microsoft.com/office/drawing/2014/main" id="{343C7377-518B-944F-9501-AFEEE56C151A}"/>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7" name="Freeform 1006">
                <a:extLst>
                  <a:ext uri="{FF2B5EF4-FFF2-40B4-BE49-F238E27FC236}">
                    <a16:creationId xmlns:a16="http://schemas.microsoft.com/office/drawing/2014/main" id="{11D2B7B9-BB39-914F-A783-96A37FC5EEEF}"/>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1007">
                <a:extLst>
                  <a:ext uri="{FF2B5EF4-FFF2-40B4-BE49-F238E27FC236}">
                    <a16:creationId xmlns:a16="http://schemas.microsoft.com/office/drawing/2014/main" id="{805DA0E5-764E-9747-BD8E-1066D35891A9}"/>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Oval 1008">
                <a:extLst>
                  <a:ext uri="{FF2B5EF4-FFF2-40B4-BE49-F238E27FC236}">
                    <a16:creationId xmlns:a16="http://schemas.microsoft.com/office/drawing/2014/main" id="{B369CC5D-261C-8943-9762-865421F5B73D}"/>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0" name="Freeform 1009">
                <a:extLst>
                  <a:ext uri="{FF2B5EF4-FFF2-40B4-BE49-F238E27FC236}">
                    <a16:creationId xmlns:a16="http://schemas.microsoft.com/office/drawing/2014/main" id="{0EF1BCEF-61E1-0C45-AEA2-0DD80DF3DAD9}"/>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AutoShape 1010">
                <a:extLst>
                  <a:ext uri="{FF2B5EF4-FFF2-40B4-BE49-F238E27FC236}">
                    <a16:creationId xmlns:a16="http://schemas.microsoft.com/office/drawing/2014/main" id="{F3C4E243-78C9-044D-AC64-784C7FDC6C3D}"/>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2" name="AutoShape 1011">
                <a:extLst>
                  <a:ext uri="{FF2B5EF4-FFF2-40B4-BE49-F238E27FC236}">
                    <a16:creationId xmlns:a16="http://schemas.microsoft.com/office/drawing/2014/main" id="{FD374C55-DD86-FB49-9F27-EE3F56DDBBA5}"/>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3" name="Oval 1012">
                <a:extLst>
                  <a:ext uri="{FF2B5EF4-FFF2-40B4-BE49-F238E27FC236}">
                    <a16:creationId xmlns:a16="http://schemas.microsoft.com/office/drawing/2014/main" id="{5D29ECF0-9FE2-654F-86E6-BC8E23E952E1}"/>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4" name="Oval 1013">
                <a:extLst>
                  <a:ext uri="{FF2B5EF4-FFF2-40B4-BE49-F238E27FC236}">
                    <a16:creationId xmlns:a16="http://schemas.microsoft.com/office/drawing/2014/main" id="{388A7FA1-F979-1B42-8220-D58AA0F77F4D}"/>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5" name="Oval 1014">
                <a:extLst>
                  <a:ext uri="{FF2B5EF4-FFF2-40B4-BE49-F238E27FC236}">
                    <a16:creationId xmlns:a16="http://schemas.microsoft.com/office/drawing/2014/main" id="{52BBD3DD-8365-3D48-B654-B304457022F1}"/>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6" name="Rectangle 1015">
                <a:extLst>
                  <a:ext uri="{FF2B5EF4-FFF2-40B4-BE49-F238E27FC236}">
                    <a16:creationId xmlns:a16="http://schemas.microsoft.com/office/drawing/2014/main" id="{5EE6E08A-3ACB-5041-B3F6-6D694A8BC328}"/>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sp>
        <p:nvSpPr>
          <p:cNvPr id="313" name="Line 426">
            <a:extLst>
              <a:ext uri="{FF2B5EF4-FFF2-40B4-BE49-F238E27FC236}">
                <a16:creationId xmlns:a16="http://schemas.microsoft.com/office/drawing/2014/main" id="{6B6CD22F-E268-C245-9932-43C3B9CD47C8}"/>
              </a:ext>
            </a:extLst>
          </p:cNvPr>
          <p:cNvSpPr>
            <a:spLocks noChangeShapeType="1"/>
          </p:cNvSpPr>
          <p:nvPr/>
        </p:nvSpPr>
        <p:spPr bwMode="auto">
          <a:xfrm>
            <a:off x="1707047" y="2571772"/>
            <a:ext cx="227964" cy="1743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4" name="Group 783">
            <a:extLst>
              <a:ext uri="{FF2B5EF4-FFF2-40B4-BE49-F238E27FC236}">
                <a16:creationId xmlns:a16="http://schemas.microsoft.com/office/drawing/2014/main" id="{C30307A5-5C31-264D-82B4-C5DACE634A62}"/>
              </a:ext>
            </a:extLst>
          </p:cNvPr>
          <p:cNvGrpSpPr>
            <a:grpSpLocks/>
          </p:cNvGrpSpPr>
          <p:nvPr/>
        </p:nvGrpSpPr>
        <p:grpSpPr bwMode="auto">
          <a:xfrm>
            <a:off x="1549885" y="2180789"/>
            <a:ext cx="298450" cy="464008"/>
            <a:chOff x="3130" y="3288"/>
            <a:chExt cx="410" cy="742"/>
          </a:xfrm>
        </p:grpSpPr>
        <p:sp>
          <p:nvSpPr>
            <p:cNvPr id="461" name="Line 270">
              <a:extLst>
                <a:ext uri="{FF2B5EF4-FFF2-40B4-BE49-F238E27FC236}">
                  <a16:creationId xmlns:a16="http://schemas.microsoft.com/office/drawing/2014/main" id="{C3FA5A80-E092-BD45-A805-BC2E118EE82D}"/>
                </a:ext>
              </a:extLst>
            </p:cNvPr>
            <p:cNvSpPr>
              <a:spLocks noChangeShapeType="1"/>
            </p:cNvSpPr>
            <p:nvPr/>
          </p:nvSpPr>
          <p:spPr bwMode="auto">
            <a:xfrm flipH="1">
              <a:off x="3130" y="3288"/>
              <a:ext cx="205" cy="67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Line 271">
              <a:extLst>
                <a:ext uri="{FF2B5EF4-FFF2-40B4-BE49-F238E27FC236}">
                  <a16:creationId xmlns:a16="http://schemas.microsoft.com/office/drawing/2014/main" id="{84960F9E-2CA8-1147-A3A9-52E2B513116C}"/>
                </a:ext>
              </a:extLst>
            </p:cNvPr>
            <p:cNvSpPr>
              <a:spLocks noChangeShapeType="1"/>
            </p:cNvSpPr>
            <p:nvPr/>
          </p:nvSpPr>
          <p:spPr bwMode="auto">
            <a:xfrm>
              <a:off x="3335" y="3288"/>
              <a:ext cx="205" cy="66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Line 272">
              <a:extLst>
                <a:ext uri="{FF2B5EF4-FFF2-40B4-BE49-F238E27FC236}">
                  <a16:creationId xmlns:a16="http://schemas.microsoft.com/office/drawing/2014/main" id="{03F8B404-3666-284B-ACAF-9E565DE68DC1}"/>
                </a:ext>
              </a:extLst>
            </p:cNvPr>
            <p:cNvSpPr>
              <a:spLocks noChangeShapeType="1"/>
            </p:cNvSpPr>
            <p:nvPr/>
          </p:nvSpPr>
          <p:spPr bwMode="auto">
            <a:xfrm>
              <a:off x="3130" y="3957"/>
              <a:ext cx="205" cy="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Line 273">
              <a:extLst>
                <a:ext uri="{FF2B5EF4-FFF2-40B4-BE49-F238E27FC236}">
                  <a16:creationId xmlns:a16="http://schemas.microsoft.com/office/drawing/2014/main" id="{C9DA63AC-79AA-C04C-BC8D-1C23D67D0FE7}"/>
                </a:ext>
              </a:extLst>
            </p:cNvPr>
            <p:cNvSpPr>
              <a:spLocks noChangeShapeType="1"/>
            </p:cNvSpPr>
            <p:nvPr/>
          </p:nvSpPr>
          <p:spPr bwMode="auto">
            <a:xfrm flipH="1">
              <a:off x="3335" y="3957"/>
              <a:ext cx="205" cy="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Line 274">
              <a:extLst>
                <a:ext uri="{FF2B5EF4-FFF2-40B4-BE49-F238E27FC236}">
                  <a16:creationId xmlns:a16="http://schemas.microsoft.com/office/drawing/2014/main" id="{15D05A44-99C3-E948-A4BA-C4C7B53F38AD}"/>
                </a:ext>
              </a:extLst>
            </p:cNvPr>
            <p:cNvSpPr>
              <a:spLocks noChangeShapeType="1"/>
            </p:cNvSpPr>
            <p:nvPr/>
          </p:nvSpPr>
          <p:spPr bwMode="auto">
            <a:xfrm>
              <a:off x="3335" y="3303"/>
              <a:ext cx="0" cy="7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Line 275">
              <a:extLst>
                <a:ext uri="{FF2B5EF4-FFF2-40B4-BE49-F238E27FC236}">
                  <a16:creationId xmlns:a16="http://schemas.microsoft.com/office/drawing/2014/main" id="{6F14BF43-AC57-2947-978B-52E0C4F79690}"/>
                </a:ext>
              </a:extLst>
            </p:cNvPr>
            <p:cNvSpPr>
              <a:spLocks noChangeShapeType="1"/>
            </p:cNvSpPr>
            <p:nvPr/>
          </p:nvSpPr>
          <p:spPr bwMode="auto">
            <a:xfrm flipV="1">
              <a:off x="3130" y="3888"/>
              <a:ext cx="205" cy="7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Line 276">
              <a:extLst>
                <a:ext uri="{FF2B5EF4-FFF2-40B4-BE49-F238E27FC236}">
                  <a16:creationId xmlns:a16="http://schemas.microsoft.com/office/drawing/2014/main" id="{136105E8-0E32-8944-B98D-894B8B7E6B51}"/>
                </a:ext>
              </a:extLst>
            </p:cNvPr>
            <p:cNvSpPr>
              <a:spLocks noChangeShapeType="1"/>
            </p:cNvSpPr>
            <p:nvPr/>
          </p:nvSpPr>
          <p:spPr bwMode="auto">
            <a:xfrm flipH="1" flipV="1">
              <a:off x="3335" y="3888"/>
              <a:ext cx="205" cy="6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Line 277">
              <a:extLst>
                <a:ext uri="{FF2B5EF4-FFF2-40B4-BE49-F238E27FC236}">
                  <a16:creationId xmlns:a16="http://schemas.microsoft.com/office/drawing/2014/main" id="{0990CB98-9322-884A-8553-A6D6FF3A8535}"/>
                </a:ext>
              </a:extLst>
            </p:cNvPr>
            <p:cNvSpPr>
              <a:spLocks noChangeShapeType="1"/>
            </p:cNvSpPr>
            <p:nvPr/>
          </p:nvSpPr>
          <p:spPr bwMode="auto">
            <a:xfrm>
              <a:off x="3217" y="3668"/>
              <a:ext cx="118" cy="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Line 278">
              <a:extLst>
                <a:ext uri="{FF2B5EF4-FFF2-40B4-BE49-F238E27FC236}">
                  <a16:creationId xmlns:a16="http://schemas.microsoft.com/office/drawing/2014/main" id="{8F1545F2-527C-3046-9913-C5904D14A263}"/>
                </a:ext>
              </a:extLst>
            </p:cNvPr>
            <p:cNvSpPr>
              <a:spLocks noChangeShapeType="1"/>
            </p:cNvSpPr>
            <p:nvPr/>
          </p:nvSpPr>
          <p:spPr bwMode="auto">
            <a:xfrm flipV="1">
              <a:off x="3335" y="3668"/>
              <a:ext cx="124" cy="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Line 279">
              <a:extLst>
                <a:ext uri="{FF2B5EF4-FFF2-40B4-BE49-F238E27FC236}">
                  <a16:creationId xmlns:a16="http://schemas.microsoft.com/office/drawing/2014/main" id="{17B987F3-18C3-2F43-B6C7-A0525E8DD197}"/>
                </a:ext>
              </a:extLst>
            </p:cNvPr>
            <p:cNvSpPr>
              <a:spLocks noChangeShapeType="1"/>
            </p:cNvSpPr>
            <p:nvPr/>
          </p:nvSpPr>
          <p:spPr bwMode="auto">
            <a:xfrm>
              <a:off x="3178" y="3766"/>
              <a:ext cx="152" cy="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Line 280">
              <a:extLst>
                <a:ext uri="{FF2B5EF4-FFF2-40B4-BE49-F238E27FC236}">
                  <a16:creationId xmlns:a16="http://schemas.microsoft.com/office/drawing/2014/main" id="{8D507CBF-014C-B74C-B1A8-F3EC719D2C57}"/>
                </a:ext>
              </a:extLst>
            </p:cNvPr>
            <p:cNvSpPr>
              <a:spLocks noChangeShapeType="1"/>
            </p:cNvSpPr>
            <p:nvPr/>
          </p:nvSpPr>
          <p:spPr bwMode="auto">
            <a:xfrm flipV="1">
              <a:off x="3335" y="3781"/>
              <a:ext cx="153" cy="6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Line 281">
              <a:extLst>
                <a:ext uri="{FF2B5EF4-FFF2-40B4-BE49-F238E27FC236}">
                  <a16:creationId xmlns:a16="http://schemas.microsoft.com/office/drawing/2014/main" id="{95FB232C-9678-F246-A68A-4B39788EAE74}"/>
                </a:ext>
              </a:extLst>
            </p:cNvPr>
            <p:cNvSpPr>
              <a:spLocks noChangeShapeType="1"/>
            </p:cNvSpPr>
            <p:nvPr/>
          </p:nvSpPr>
          <p:spPr bwMode="auto">
            <a:xfrm flipV="1">
              <a:off x="3335" y="3567"/>
              <a:ext cx="78"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Line 282">
              <a:extLst>
                <a:ext uri="{FF2B5EF4-FFF2-40B4-BE49-F238E27FC236}">
                  <a16:creationId xmlns:a16="http://schemas.microsoft.com/office/drawing/2014/main" id="{6092298A-38ED-8A4A-8929-E6C4494E76B9}"/>
                </a:ext>
              </a:extLst>
            </p:cNvPr>
            <p:cNvSpPr>
              <a:spLocks noChangeShapeType="1"/>
            </p:cNvSpPr>
            <p:nvPr/>
          </p:nvSpPr>
          <p:spPr bwMode="auto">
            <a:xfrm flipV="1">
              <a:off x="3335" y="3428"/>
              <a:ext cx="49" cy="2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Line 283">
              <a:extLst>
                <a:ext uri="{FF2B5EF4-FFF2-40B4-BE49-F238E27FC236}">
                  <a16:creationId xmlns:a16="http://schemas.microsoft.com/office/drawing/2014/main" id="{F24FEA8C-7E0F-534F-836F-0219A1FF74BE}"/>
                </a:ext>
              </a:extLst>
            </p:cNvPr>
            <p:cNvSpPr>
              <a:spLocks noChangeShapeType="1"/>
            </p:cNvSpPr>
            <p:nvPr/>
          </p:nvSpPr>
          <p:spPr bwMode="auto">
            <a:xfrm>
              <a:off x="3247" y="3558"/>
              <a:ext cx="95"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Line 284">
              <a:extLst>
                <a:ext uri="{FF2B5EF4-FFF2-40B4-BE49-F238E27FC236}">
                  <a16:creationId xmlns:a16="http://schemas.microsoft.com/office/drawing/2014/main" id="{BF9B7FC0-2054-C34A-9267-C4FFFCE083AA}"/>
                </a:ext>
              </a:extLst>
            </p:cNvPr>
            <p:cNvSpPr>
              <a:spLocks noChangeShapeType="1"/>
            </p:cNvSpPr>
            <p:nvPr/>
          </p:nvSpPr>
          <p:spPr bwMode="auto">
            <a:xfrm>
              <a:off x="3289" y="3422"/>
              <a:ext cx="55"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15" name="Picture 777" descr="access_point_stylized_small">
            <a:extLst>
              <a:ext uri="{FF2B5EF4-FFF2-40B4-BE49-F238E27FC236}">
                <a16:creationId xmlns:a16="http://schemas.microsoft.com/office/drawing/2014/main" id="{9FB0A0BD-2870-6E45-8084-D8675C91BC8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13069" y="3733312"/>
            <a:ext cx="370169" cy="30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 name="Picture 780" descr="access_point_stylized_small">
            <a:extLst>
              <a:ext uri="{FF2B5EF4-FFF2-40B4-BE49-F238E27FC236}">
                <a16:creationId xmlns:a16="http://schemas.microsoft.com/office/drawing/2014/main" id="{B6D54121-FB41-D544-99B5-F0EA5372419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89797" y="5395645"/>
            <a:ext cx="380935" cy="31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 name="Group 316">
            <a:extLst>
              <a:ext uri="{FF2B5EF4-FFF2-40B4-BE49-F238E27FC236}">
                <a16:creationId xmlns:a16="http://schemas.microsoft.com/office/drawing/2014/main" id="{B48A7A92-A843-0044-9686-4E1F87579F1D}"/>
              </a:ext>
            </a:extLst>
          </p:cNvPr>
          <p:cNvGrpSpPr/>
          <p:nvPr/>
        </p:nvGrpSpPr>
        <p:grpSpPr>
          <a:xfrm>
            <a:off x="3282745" y="4861396"/>
            <a:ext cx="393760" cy="218578"/>
            <a:chOff x="7493876" y="2774731"/>
            <a:chExt cx="1481958" cy="894622"/>
          </a:xfrm>
        </p:grpSpPr>
        <p:sp>
          <p:nvSpPr>
            <p:cNvPr id="454" name="Freeform 453">
              <a:extLst>
                <a:ext uri="{FF2B5EF4-FFF2-40B4-BE49-F238E27FC236}">
                  <a16:creationId xmlns:a16="http://schemas.microsoft.com/office/drawing/2014/main" id="{E83B3F59-051B-4B4B-9CFB-3553ED350593}"/>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55" name="Oval 454">
              <a:extLst>
                <a:ext uri="{FF2B5EF4-FFF2-40B4-BE49-F238E27FC236}">
                  <a16:creationId xmlns:a16="http://schemas.microsoft.com/office/drawing/2014/main" id="{A74801FB-CB66-1140-8C15-1EF3C1FA537F}"/>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456" name="Group 455">
              <a:extLst>
                <a:ext uri="{FF2B5EF4-FFF2-40B4-BE49-F238E27FC236}">
                  <a16:creationId xmlns:a16="http://schemas.microsoft.com/office/drawing/2014/main" id="{CCAA535A-7921-2847-BFAE-3710F4236E54}"/>
                </a:ext>
              </a:extLst>
            </p:cNvPr>
            <p:cNvGrpSpPr/>
            <p:nvPr/>
          </p:nvGrpSpPr>
          <p:grpSpPr>
            <a:xfrm>
              <a:off x="7713663" y="2848339"/>
              <a:ext cx="1042107" cy="425543"/>
              <a:chOff x="7786941" y="2884917"/>
              <a:chExt cx="897649" cy="353919"/>
            </a:xfrm>
          </p:grpSpPr>
          <p:sp>
            <p:nvSpPr>
              <p:cNvPr id="457" name="Freeform 456">
                <a:extLst>
                  <a:ext uri="{FF2B5EF4-FFF2-40B4-BE49-F238E27FC236}">
                    <a16:creationId xmlns:a16="http://schemas.microsoft.com/office/drawing/2014/main" id="{8D0770FD-0D03-D042-9536-95F395F39D6B}"/>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8" name="Freeform 457">
                <a:extLst>
                  <a:ext uri="{FF2B5EF4-FFF2-40B4-BE49-F238E27FC236}">
                    <a16:creationId xmlns:a16="http://schemas.microsoft.com/office/drawing/2014/main" id="{E30B5A35-B70A-DB42-9A3D-EF97E645FB97}"/>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9" name="Freeform 458">
                <a:extLst>
                  <a:ext uri="{FF2B5EF4-FFF2-40B4-BE49-F238E27FC236}">
                    <a16:creationId xmlns:a16="http://schemas.microsoft.com/office/drawing/2014/main" id="{E8910A85-E31D-2642-B779-1D8729A6ED40}"/>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0" name="Freeform 459">
                <a:extLst>
                  <a:ext uri="{FF2B5EF4-FFF2-40B4-BE49-F238E27FC236}">
                    <a16:creationId xmlns:a16="http://schemas.microsoft.com/office/drawing/2014/main" id="{E246AF2F-E9D1-424C-985F-09384C4884CA}"/>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8" name="Group 317">
            <a:extLst>
              <a:ext uri="{FF2B5EF4-FFF2-40B4-BE49-F238E27FC236}">
                <a16:creationId xmlns:a16="http://schemas.microsoft.com/office/drawing/2014/main" id="{F929D57E-865D-074D-9733-FE36500DDBEF}"/>
              </a:ext>
            </a:extLst>
          </p:cNvPr>
          <p:cNvGrpSpPr/>
          <p:nvPr/>
        </p:nvGrpSpPr>
        <p:grpSpPr>
          <a:xfrm>
            <a:off x="3348552" y="5210450"/>
            <a:ext cx="309740" cy="190838"/>
            <a:chOff x="3668110" y="2448910"/>
            <a:chExt cx="3794234" cy="2165130"/>
          </a:xfrm>
        </p:grpSpPr>
        <p:sp>
          <p:nvSpPr>
            <p:cNvPr id="447" name="Rectangle 446">
              <a:extLst>
                <a:ext uri="{FF2B5EF4-FFF2-40B4-BE49-F238E27FC236}">
                  <a16:creationId xmlns:a16="http://schemas.microsoft.com/office/drawing/2014/main" id="{9A39A5E8-DAE1-9043-B512-370B085BDD2D}"/>
                </a:ext>
              </a:extLst>
            </p:cNvPr>
            <p:cNvSpPr/>
            <p:nvPr/>
          </p:nvSpPr>
          <p:spPr>
            <a:xfrm>
              <a:off x="3668110" y="3741409"/>
              <a:ext cx="3780587" cy="872631"/>
            </a:xfrm>
            <a:prstGeom prst="rect">
              <a:avLst/>
            </a:prstGeom>
            <a:gradFill>
              <a:gsLst>
                <a:gs pos="0">
                  <a:srgbClr val="B8C2C9"/>
                </a:gs>
                <a:gs pos="21000">
                  <a:schemeClr val="bg1"/>
                </a:gs>
                <a:gs pos="60000">
                  <a:srgbClr val="D6DCE0"/>
                </a:gs>
                <a:gs pos="100000">
                  <a:srgbClr val="B8C2C9"/>
                </a:gs>
              </a:gsLst>
              <a:lin ang="0" scaled="0"/>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8" name="Freeform 447">
              <a:extLst>
                <a:ext uri="{FF2B5EF4-FFF2-40B4-BE49-F238E27FC236}">
                  <a16:creationId xmlns:a16="http://schemas.microsoft.com/office/drawing/2014/main" id="{37A4E698-7C9B-D745-93B6-0458A73C47DE}"/>
                </a:ext>
              </a:extLst>
            </p:cNvPr>
            <p:cNvSpPr/>
            <p:nvPr/>
          </p:nvSpPr>
          <p:spPr>
            <a:xfrm>
              <a:off x="3678620" y="2448910"/>
              <a:ext cx="3783724" cy="1324303"/>
            </a:xfrm>
            <a:custGeom>
              <a:avLst/>
              <a:gdLst>
                <a:gd name="connsiteX0" fmla="*/ 0 w 3783724"/>
                <a:gd name="connsiteY0" fmla="*/ 1313793 h 1324303"/>
                <a:gd name="connsiteX1" fmla="*/ 0 w 3783724"/>
                <a:gd name="connsiteY1" fmla="*/ 1313793 h 1324303"/>
                <a:gd name="connsiteX2" fmla="*/ 252248 w 3783724"/>
                <a:gd name="connsiteY2" fmla="*/ 0 h 1324303"/>
                <a:gd name="connsiteX3" fmla="*/ 3415862 w 3783724"/>
                <a:gd name="connsiteY3" fmla="*/ 21020 h 1324303"/>
                <a:gd name="connsiteX4" fmla="*/ 3783724 w 3783724"/>
                <a:gd name="connsiteY4" fmla="*/ 1324303 h 1324303"/>
                <a:gd name="connsiteX5" fmla="*/ 0 w 3783724"/>
                <a:gd name="connsiteY5" fmla="*/ 1313793 h 132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3724" h="1324303">
                  <a:moveTo>
                    <a:pt x="0" y="1313793"/>
                  </a:moveTo>
                  <a:lnTo>
                    <a:pt x="0" y="1313793"/>
                  </a:lnTo>
                  <a:lnTo>
                    <a:pt x="252248" y="0"/>
                  </a:lnTo>
                  <a:lnTo>
                    <a:pt x="3415862" y="21020"/>
                  </a:lnTo>
                  <a:lnTo>
                    <a:pt x="3783724" y="1324303"/>
                  </a:lnTo>
                  <a:lnTo>
                    <a:pt x="0" y="1313793"/>
                  </a:lnTo>
                  <a:close/>
                </a:path>
              </a:pathLst>
            </a:cu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49" name="Group 448">
              <a:extLst>
                <a:ext uri="{FF2B5EF4-FFF2-40B4-BE49-F238E27FC236}">
                  <a16:creationId xmlns:a16="http://schemas.microsoft.com/office/drawing/2014/main" id="{DD384E5C-E472-6B4F-AB93-BC595545D2F7}"/>
                </a:ext>
              </a:extLst>
            </p:cNvPr>
            <p:cNvGrpSpPr/>
            <p:nvPr/>
          </p:nvGrpSpPr>
          <p:grpSpPr>
            <a:xfrm>
              <a:off x="3941378" y="2603243"/>
              <a:ext cx="3202061" cy="1066110"/>
              <a:chOff x="7939341" y="3037317"/>
              <a:chExt cx="897649" cy="353919"/>
            </a:xfrm>
          </p:grpSpPr>
          <p:sp>
            <p:nvSpPr>
              <p:cNvPr id="450" name="Freeform 449">
                <a:extLst>
                  <a:ext uri="{FF2B5EF4-FFF2-40B4-BE49-F238E27FC236}">
                    <a16:creationId xmlns:a16="http://schemas.microsoft.com/office/drawing/2014/main" id="{AA6E5B85-B88D-6E49-B7B1-C6A7CC545CA3}"/>
                  </a:ext>
                </a:extLst>
              </p:cNvPr>
              <p:cNvSpPr/>
              <p:nvPr/>
            </p:nvSpPr>
            <p:spPr>
              <a:xfrm>
                <a:off x="7964170" y="30373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1" name="Freeform 450">
                <a:extLst>
                  <a:ext uri="{FF2B5EF4-FFF2-40B4-BE49-F238E27FC236}">
                    <a16:creationId xmlns:a16="http://schemas.microsoft.com/office/drawing/2014/main" id="{23242E87-9A9E-5047-8434-7F0E1059EC06}"/>
                  </a:ext>
                </a:extLst>
              </p:cNvPr>
              <p:cNvSpPr/>
              <p:nvPr/>
            </p:nvSpPr>
            <p:spPr>
              <a:xfrm>
                <a:off x="8519948" y="32067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2" name="Freeform 451">
                <a:extLst>
                  <a:ext uri="{FF2B5EF4-FFF2-40B4-BE49-F238E27FC236}">
                    <a16:creationId xmlns:a16="http://schemas.microsoft.com/office/drawing/2014/main" id="{AA0CB9C8-F55C-6F48-9F50-40109664AA09}"/>
                  </a:ext>
                </a:extLst>
              </p:cNvPr>
              <p:cNvSpPr/>
              <p:nvPr/>
            </p:nvSpPr>
            <p:spPr>
              <a:xfrm>
                <a:off x="7939341" y="32067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3" name="Freeform 452">
                <a:extLst>
                  <a:ext uri="{FF2B5EF4-FFF2-40B4-BE49-F238E27FC236}">
                    <a16:creationId xmlns:a16="http://schemas.microsoft.com/office/drawing/2014/main" id="{72F1476C-6B62-BE49-8CD0-232F5DABBEB1}"/>
                  </a:ext>
                </a:extLst>
              </p:cNvPr>
              <p:cNvSpPr/>
              <p:nvPr/>
            </p:nvSpPr>
            <p:spPr>
              <a:xfrm>
                <a:off x="8047413" y="31234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9" name="Group 318">
            <a:extLst>
              <a:ext uri="{FF2B5EF4-FFF2-40B4-BE49-F238E27FC236}">
                <a16:creationId xmlns:a16="http://schemas.microsoft.com/office/drawing/2014/main" id="{00838415-8762-AA44-AE28-F127BA66D540}"/>
              </a:ext>
            </a:extLst>
          </p:cNvPr>
          <p:cNvGrpSpPr/>
          <p:nvPr/>
        </p:nvGrpSpPr>
        <p:grpSpPr>
          <a:xfrm>
            <a:off x="2175806" y="4838833"/>
            <a:ext cx="393760" cy="218578"/>
            <a:chOff x="7493876" y="2774731"/>
            <a:chExt cx="1481958" cy="894622"/>
          </a:xfrm>
        </p:grpSpPr>
        <p:sp>
          <p:nvSpPr>
            <p:cNvPr id="440" name="Freeform 439">
              <a:extLst>
                <a:ext uri="{FF2B5EF4-FFF2-40B4-BE49-F238E27FC236}">
                  <a16:creationId xmlns:a16="http://schemas.microsoft.com/office/drawing/2014/main" id="{D2B375CD-8226-9749-B57E-2205AF4A4BB5}"/>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41" name="Oval 440">
              <a:extLst>
                <a:ext uri="{FF2B5EF4-FFF2-40B4-BE49-F238E27FC236}">
                  <a16:creationId xmlns:a16="http://schemas.microsoft.com/office/drawing/2014/main" id="{3552FA2B-493B-8446-B083-2FADF0CD75D7}"/>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442" name="Group 441">
              <a:extLst>
                <a:ext uri="{FF2B5EF4-FFF2-40B4-BE49-F238E27FC236}">
                  <a16:creationId xmlns:a16="http://schemas.microsoft.com/office/drawing/2014/main" id="{A524B24B-ED0A-C547-AB35-E5C1C5FA08DC}"/>
                </a:ext>
              </a:extLst>
            </p:cNvPr>
            <p:cNvGrpSpPr/>
            <p:nvPr/>
          </p:nvGrpSpPr>
          <p:grpSpPr>
            <a:xfrm>
              <a:off x="7713663" y="2848339"/>
              <a:ext cx="1042107" cy="425543"/>
              <a:chOff x="7786941" y="2884917"/>
              <a:chExt cx="897649" cy="353919"/>
            </a:xfrm>
          </p:grpSpPr>
          <p:sp>
            <p:nvSpPr>
              <p:cNvPr id="443" name="Freeform 442">
                <a:extLst>
                  <a:ext uri="{FF2B5EF4-FFF2-40B4-BE49-F238E27FC236}">
                    <a16:creationId xmlns:a16="http://schemas.microsoft.com/office/drawing/2014/main" id="{D16E03A1-A3AC-9D46-A37B-40B79EC10717}"/>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4" name="Freeform 443">
                <a:extLst>
                  <a:ext uri="{FF2B5EF4-FFF2-40B4-BE49-F238E27FC236}">
                    <a16:creationId xmlns:a16="http://schemas.microsoft.com/office/drawing/2014/main" id="{4C457D5E-2DF7-A74B-BE96-494C13CFA35A}"/>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5" name="Freeform 444">
                <a:extLst>
                  <a:ext uri="{FF2B5EF4-FFF2-40B4-BE49-F238E27FC236}">
                    <a16:creationId xmlns:a16="http://schemas.microsoft.com/office/drawing/2014/main" id="{B57A4FEE-C550-2345-B4BF-4518B6368BDA}"/>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6" name="Freeform 445">
                <a:extLst>
                  <a:ext uri="{FF2B5EF4-FFF2-40B4-BE49-F238E27FC236}">
                    <a16:creationId xmlns:a16="http://schemas.microsoft.com/office/drawing/2014/main" id="{107CBE31-8BAC-D04B-B283-A3C6B1E4C196}"/>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20" name="Group 319">
            <a:extLst>
              <a:ext uri="{FF2B5EF4-FFF2-40B4-BE49-F238E27FC236}">
                <a16:creationId xmlns:a16="http://schemas.microsoft.com/office/drawing/2014/main" id="{1E8108C6-CBDA-3D4D-A091-8E648F32E70B}"/>
              </a:ext>
            </a:extLst>
          </p:cNvPr>
          <p:cNvGrpSpPr/>
          <p:nvPr/>
        </p:nvGrpSpPr>
        <p:grpSpPr>
          <a:xfrm>
            <a:off x="1810707" y="5065846"/>
            <a:ext cx="309740" cy="190838"/>
            <a:chOff x="3668110" y="2448910"/>
            <a:chExt cx="3794234" cy="2165130"/>
          </a:xfrm>
        </p:grpSpPr>
        <p:sp>
          <p:nvSpPr>
            <p:cNvPr id="433" name="Rectangle 432">
              <a:extLst>
                <a:ext uri="{FF2B5EF4-FFF2-40B4-BE49-F238E27FC236}">
                  <a16:creationId xmlns:a16="http://schemas.microsoft.com/office/drawing/2014/main" id="{9295F63E-9D48-674C-B57D-A1250289EA20}"/>
                </a:ext>
              </a:extLst>
            </p:cNvPr>
            <p:cNvSpPr/>
            <p:nvPr/>
          </p:nvSpPr>
          <p:spPr>
            <a:xfrm>
              <a:off x="3668110" y="3741409"/>
              <a:ext cx="3780587" cy="872631"/>
            </a:xfrm>
            <a:prstGeom prst="rect">
              <a:avLst/>
            </a:prstGeom>
            <a:gradFill>
              <a:gsLst>
                <a:gs pos="0">
                  <a:srgbClr val="B8C2C9"/>
                </a:gs>
                <a:gs pos="21000">
                  <a:schemeClr val="bg1"/>
                </a:gs>
                <a:gs pos="60000">
                  <a:srgbClr val="D6DCE0"/>
                </a:gs>
                <a:gs pos="100000">
                  <a:srgbClr val="B8C2C9"/>
                </a:gs>
              </a:gsLst>
              <a:lin ang="0" scaled="0"/>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4" name="Freeform 433">
              <a:extLst>
                <a:ext uri="{FF2B5EF4-FFF2-40B4-BE49-F238E27FC236}">
                  <a16:creationId xmlns:a16="http://schemas.microsoft.com/office/drawing/2014/main" id="{05069326-E0C4-5B45-9E98-E30DADCDCEC8}"/>
                </a:ext>
              </a:extLst>
            </p:cNvPr>
            <p:cNvSpPr/>
            <p:nvPr/>
          </p:nvSpPr>
          <p:spPr>
            <a:xfrm>
              <a:off x="3678620" y="2448910"/>
              <a:ext cx="3783724" cy="1324303"/>
            </a:xfrm>
            <a:custGeom>
              <a:avLst/>
              <a:gdLst>
                <a:gd name="connsiteX0" fmla="*/ 0 w 3783724"/>
                <a:gd name="connsiteY0" fmla="*/ 1313793 h 1324303"/>
                <a:gd name="connsiteX1" fmla="*/ 0 w 3783724"/>
                <a:gd name="connsiteY1" fmla="*/ 1313793 h 1324303"/>
                <a:gd name="connsiteX2" fmla="*/ 252248 w 3783724"/>
                <a:gd name="connsiteY2" fmla="*/ 0 h 1324303"/>
                <a:gd name="connsiteX3" fmla="*/ 3415862 w 3783724"/>
                <a:gd name="connsiteY3" fmla="*/ 21020 h 1324303"/>
                <a:gd name="connsiteX4" fmla="*/ 3783724 w 3783724"/>
                <a:gd name="connsiteY4" fmla="*/ 1324303 h 1324303"/>
                <a:gd name="connsiteX5" fmla="*/ 0 w 3783724"/>
                <a:gd name="connsiteY5" fmla="*/ 1313793 h 132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3724" h="1324303">
                  <a:moveTo>
                    <a:pt x="0" y="1313793"/>
                  </a:moveTo>
                  <a:lnTo>
                    <a:pt x="0" y="1313793"/>
                  </a:lnTo>
                  <a:lnTo>
                    <a:pt x="252248" y="0"/>
                  </a:lnTo>
                  <a:lnTo>
                    <a:pt x="3415862" y="21020"/>
                  </a:lnTo>
                  <a:lnTo>
                    <a:pt x="3783724" y="1324303"/>
                  </a:lnTo>
                  <a:lnTo>
                    <a:pt x="0" y="1313793"/>
                  </a:lnTo>
                  <a:close/>
                </a:path>
              </a:pathLst>
            </a:cu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5" name="Group 434">
              <a:extLst>
                <a:ext uri="{FF2B5EF4-FFF2-40B4-BE49-F238E27FC236}">
                  <a16:creationId xmlns:a16="http://schemas.microsoft.com/office/drawing/2014/main" id="{9E768676-8CE4-5B41-B807-80397BD92D02}"/>
                </a:ext>
              </a:extLst>
            </p:cNvPr>
            <p:cNvGrpSpPr/>
            <p:nvPr/>
          </p:nvGrpSpPr>
          <p:grpSpPr>
            <a:xfrm>
              <a:off x="3941378" y="2603243"/>
              <a:ext cx="3202061" cy="1066110"/>
              <a:chOff x="7939341" y="3037317"/>
              <a:chExt cx="897649" cy="353919"/>
            </a:xfrm>
          </p:grpSpPr>
          <p:sp>
            <p:nvSpPr>
              <p:cNvPr id="436" name="Freeform 435">
                <a:extLst>
                  <a:ext uri="{FF2B5EF4-FFF2-40B4-BE49-F238E27FC236}">
                    <a16:creationId xmlns:a16="http://schemas.microsoft.com/office/drawing/2014/main" id="{ACF85603-9542-D743-B67C-670FE60B74C6}"/>
                  </a:ext>
                </a:extLst>
              </p:cNvPr>
              <p:cNvSpPr/>
              <p:nvPr/>
            </p:nvSpPr>
            <p:spPr>
              <a:xfrm>
                <a:off x="7964170" y="30373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7" name="Freeform 436">
                <a:extLst>
                  <a:ext uri="{FF2B5EF4-FFF2-40B4-BE49-F238E27FC236}">
                    <a16:creationId xmlns:a16="http://schemas.microsoft.com/office/drawing/2014/main" id="{59831AFE-01DF-FF4F-81D0-E65C383C091A}"/>
                  </a:ext>
                </a:extLst>
              </p:cNvPr>
              <p:cNvSpPr/>
              <p:nvPr/>
            </p:nvSpPr>
            <p:spPr>
              <a:xfrm>
                <a:off x="8519948" y="32067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8" name="Freeform 437">
                <a:extLst>
                  <a:ext uri="{FF2B5EF4-FFF2-40B4-BE49-F238E27FC236}">
                    <a16:creationId xmlns:a16="http://schemas.microsoft.com/office/drawing/2014/main" id="{C8D0EA43-830C-9A4B-A129-58A26482BCB8}"/>
                  </a:ext>
                </a:extLst>
              </p:cNvPr>
              <p:cNvSpPr/>
              <p:nvPr/>
            </p:nvSpPr>
            <p:spPr>
              <a:xfrm>
                <a:off x="7939341" y="32067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9" name="Freeform 438">
                <a:extLst>
                  <a:ext uri="{FF2B5EF4-FFF2-40B4-BE49-F238E27FC236}">
                    <a16:creationId xmlns:a16="http://schemas.microsoft.com/office/drawing/2014/main" id="{301BE586-1437-6A40-8868-A7763B4C7825}"/>
                  </a:ext>
                </a:extLst>
              </p:cNvPr>
              <p:cNvSpPr/>
              <p:nvPr/>
            </p:nvSpPr>
            <p:spPr>
              <a:xfrm>
                <a:off x="8047413" y="31234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21" name="Group 320">
            <a:extLst>
              <a:ext uri="{FF2B5EF4-FFF2-40B4-BE49-F238E27FC236}">
                <a16:creationId xmlns:a16="http://schemas.microsoft.com/office/drawing/2014/main" id="{40813971-8007-754A-B04E-07CF0AD76E2B}"/>
              </a:ext>
            </a:extLst>
          </p:cNvPr>
          <p:cNvGrpSpPr/>
          <p:nvPr/>
        </p:nvGrpSpPr>
        <p:grpSpPr>
          <a:xfrm>
            <a:off x="1939014" y="2683722"/>
            <a:ext cx="353678" cy="168275"/>
            <a:chOff x="7493876" y="2774731"/>
            <a:chExt cx="1481958" cy="894622"/>
          </a:xfrm>
        </p:grpSpPr>
        <p:sp>
          <p:nvSpPr>
            <p:cNvPr id="426" name="Freeform 425">
              <a:extLst>
                <a:ext uri="{FF2B5EF4-FFF2-40B4-BE49-F238E27FC236}">
                  <a16:creationId xmlns:a16="http://schemas.microsoft.com/office/drawing/2014/main" id="{D36863B3-D9C5-474E-A78A-762CEE090155}"/>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27" name="Oval 426">
              <a:extLst>
                <a:ext uri="{FF2B5EF4-FFF2-40B4-BE49-F238E27FC236}">
                  <a16:creationId xmlns:a16="http://schemas.microsoft.com/office/drawing/2014/main" id="{D65C4E8F-AEEF-7848-89B1-E5F5AF105377}"/>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428" name="Group 427">
              <a:extLst>
                <a:ext uri="{FF2B5EF4-FFF2-40B4-BE49-F238E27FC236}">
                  <a16:creationId xmlns:a16="http://schemas.microsoft.com/office/drawing/2014/main" id="{74428F23-DF25-A644-8B41-379CDEB53EB0}"/>
                </a:ext>
              </a:extLst>
            </p:cNvPr>
            <p:cNvGrpSpPr/>
            <p:nvPr/>
          </p:nvGrpSpPr>
          <p:grpSpPr>
            <a:xfrm>
              <a:off x="7713663" y="2848339"/>
              <a:ext cx="1042107" cy="425543"/>
              <a:chOff x="7786941" y="2884917"/>
              <a:chExt cx="897649" cy="353919"/>
            </a:xfrm>
          </p:grpSpPr>
          <p:sp>
            <p:nvSpPr>
              <p:cNvPr id="429" name="Freeform 428">
                <a:extLst>
                  <a:ext uri="{FF2B5EF4-FFF2-40B4-BE49-F238E27FC236}">
                    <a16:creationId xmlns:a16="http://schemas.microsoft.com/office/drawing/2014/main" id="{F0003B7C-7FE4-EE48-AE1F-C7521B73D57C}"/>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 name="Freeform 429">
                <a:extLst>
                  <a:ext uri="{FF2B5EF4-FFF2-40B4-BE49-F238E27FC236}">
                    <a16:creationId xmlns:a16="http://schemas.microsoft.com/office/drawing/2014/main" id="{ABB75EA5-2CD9-D943-A350-84E151E5BE41}"/>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1" name="Freeform 430">
                <a:extLst>
                  <a:ext uri="{FF2B5EF4-FFF2-40B4-BE49-F238E27FC236}">
                    <a16:creationId xmlns:a16="http://schemas.microsoft.com/office/drawing/2014/main" id="{10B36B41-CAEA-2145-B2CE-CA5A82E633F8}"/>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2" name="Freeform 431">
                <a:extLst>
                  <a:ext uri="{FF2B5EF4-FFF2-40B4-BE49-F238E27FC236}">
                    <a16:creationId xmlns:a16="http://schemas.microsoft.com/office/drawing/2014/main" id="{292F2948-76A8-B34E-B7C7-C820EA541E54}"/>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22" name="Group 321">
            <a:extLst>
              <a:ext uri="{FF2B5EF4-FFF2-40B4-BE49-F238E27FC236}">
                <a16:creationId xmlns:a16="http://schemas.microsoft.com/office/drawing/2014/main" id="{38CF06C9-71E3-654F-9263-7D4BD00F4F1A}"/>
              </a:ext>
            </a:extLst>
          </p:cNvPr>
          <p:cNvGrpSpPr/>
          <p:nvPr/>
        </p:nvGrpSpPr>
        <p:grpSpPr>
          <a:xfrm>
            <a:off x="1549257" y="3837407"/>
            <a:ext cx="354986" cy="175668"/>
            <a:chOff x="7493876" y="2774731"/>
            <a:chExt cx="1481958" cy="894622"/>
          </a:xfrm>
        </p:grpSpPr>
        <p:sp>
          <p:nvSpPr>
            <p:cNvPr id="419" name="Freeform 418">
              <a:extLst>
                <a:ext uri="{FF2B5EF4-FFF2-40B4-BE49-F238E27FC236}">
                  <a16:creationId xmlns:a16="http://schemas.microsoft.com/office/drawing/2014/main" id="{1B7637A8-6C3C-8F46-89BE-5CEF380E452E}"/>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20" name="Oval 419">
              <a:extLst>
                <a:ext uri="{FF2B5EF4-FFF2-40B4-BE49-F238E27FC236}">
                  <a16:creationId xmlns:a16="http://schemas.microsoft.com/office/drawing/2014/main" id="{8CBC6735-63B6-6246-AFE8-816D5F3B6EEB}"/>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421" name="Group 420">
              <a:extLst>
                <a:ext uri="{FF2B5EF4-FFF2-40B4-BE49-F238E27FC236}">
                  <a16:creationId xmlns:a16="http://schemas.microsoft.com/office/drawing/2014/main" id="{FADF66E8-37A3-B04E-9FED-4CB4ED666BC4}"/>
                </a:ext>
              </a:extLst>
            </p:cNvPr>
            <p:cNvGrpSpPr/>
            <p:nvPr/>
          </p:nvGrpSpPr>
          <p:grpSpPr>
            <a:xfrm>
              <a:off x="7713663" y="2848339"/>
              <a:ext cx="1042107" cy="425543"/>
              <a:chOff x="7786941" y="2884917"/>
              <a:chExt cx="897649" cy="353919"/>
            </a:xfrm>
          </p:grpSpPr>
          <p:sp>
            <p:nvSpPr>
              <p:cNvPr id="422" name="Freeform 421">
                <a:extLst>
                  <a:ext uri="{FF2B5EF4-FFF2-40B4-BE49-F238E27FC236}">
                    <a16:creationId xmlns:a16="http://schemas.microsoft.com/office/drawing/2014/main" id="{2C6870C0-4350-6549-9025-6D84A9D927D5}"/>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3" name="Freeform 422">
                <a:extLst>
                  <a:ext uri="{FF2B5EF4-FFF2-40B4-BE49-F238E27FC236}">
                    <a16:creationId xmlns:a16="http://schemas.microsoft.com/office/drawing/2014/main" id="{9A17694E-D3AE-2A46-BAB9-3066218AFBA7}"/>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4" name="Freeform 423">
                <a:extLst>
                  <a:ext uri="{FF2B5EF4-FFF2-40B4-BE49-F238E27FC236}">
                    <a16:creationId xmlns:a16="http://schemas.microsoft.com/office/drawing/2014/main" id="{42A956F5-D19F-BF4C-B29F-EE5F84F11F05}"/>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5" name="Freeform 424">
                <a:extLst>
                  <a:ext uri="{FF2B5EF4-FFF2-40B4-BE49-F238E27FC236}">
                    <a16:creationId xmlns:a16="http://schemas.microsoft.com/office/drawing/2014/main" id="{DB9C432B-B0BB-DA43-835D-C407D3BE7C58}"/>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80" name="Group 479">
            <a:extLst>
              <a:ext uri="{FF2B5EF4-FFF2-40B4-BE49-F238E27FC236}">
                <a16:creationId xmlns:a16="http://schemas.microsoft.com/office/drawing/2014/main" id="{06696EAB-DF1C-8046-A67E-CE283B963228}"/>
              </a:ext>
            </a:extLst>
          </p:cNvPr>
          <p:cNvGrpSpPr/>
          <p:nvPr/>
        </p:nvGrpSpPr>
        <p:grpSpPr>
          <a:xfrm>
            <a:off x="1908175" y="2490657"/>
            <a:ext cx="2112189" cy="2199738"/>
            <a:chOff x="1908175" y="2490657"/>
            <a:chExt cx="2112189" cy="2199738"/>
          </a:xfrm>
        </p:grpSpPr>
        <p:sp>
          <p:nvSpPr>
            <p:cNvPr id="29" name="Freeform 28">
              <a:extLst>
                <a:ext uri="{FF2B5EF4-FFF2-40B4-BE49-F238E27FC236}">
                  <a16:creationId xmlns:a16="http://schemas.microsoft.com/office/drawing/2014/main" id="{B97437FD-0839-C046-A3CD-ADC8177371AA}"/>
                </a:ext>
              </a:extLst>
            </p:cNvPr>
            <p:cNvSpPr/>
            <p:nvPr/>
          </p:nvSpPr>
          <p:spPr>
            <a:xfrm>
              <a:off x="2484375" y="2937191"/>
              <a:ext cx="1124807" cy="1337915"/>
            </a:xfrm>
            <a:custGeom>
              <a:avLst/>
              <a:gdLst>
                <a:gd name="connsiteX0" fmla="*/ 434989 w 1523031"/>
                <a:gd name="connsiteY0" fmla="*/ 253346 h 1763594"/>
                <a:gd name="connsiteX1" fmla="*/ 488 w 1523031"/>
                <a:gd name="connsiteY1" fmla="*/ 921706 h 1763594"/>
                <a:gd name="connsiteX2" fmla="*/ 368142 w 1523031"/>
                <a:gd name="connsiteY2" fmla="*/ 1489812 h 1763594"/>
                <a:gd name="connsiteX3" fmla="*/ 1187008 w 1523031"/>
                <a:gd name="connsiteY3" fmla="*/ 1757156 h 1763594"/>
                <a:gd name="connsiteX4" fmla="*/ 1521239 w 1523031"/>
                <a:gd name="connsiteY4" fmla="*/ 1239177 h 1763594"/>
                <a:gd name="connsiteX5" fmla="*/ 1320700 w 1523031"/>
                <a:gd name="connsiteY5" fmla="*/ 654362 h 1763594"/>
                <a:gd name="connsiteX6" fmla="*/ 1337412 w 1523031"/>
                <a:gd name="connsiteY6" fmla="*/ 136383 h 1763594"/>
                <a:gd name="connsiteX7" fmla="*/ 1086739 w 1523031"/>
                <a:gd name="connsiteY7" fmla="*/ 2711 h 1763594"/>
                <a:gd name="connsiteX8" fmla="*/ 434989 w 1523031"/>
                <a:gd name="connsiteY8" fmla="*/ 253346 h 1763594"/>
                <a:gd name="connsiteX0" fmla="*/ 434989 w 1537226"/>
                <a:gd name="connsiteY0" fmla="*/ 253346 h 1763594"/>
                <a:gd name="connsiteX1" fmla="*/ 488 w 1537226"/>
                <a:gd name="connsiteY1" fmla="*/ 921706 h 1763594"/>
                <a:gd name="connsiteX2" fmla="*/ 368142 w 1537226"/>
                <a:gd name="connsiteY2" fmla="*/ 1489812 h 1763594"/>
                <a:gd name="connsiteX3" fmla="*/ 1187008 w 1537226"/>
                <a:gd name="connsiteY3" fmla="*/ 1757156 h 1763594"/>
                <a:gd name="connsiteX4" fmla="*/ 1521239 w 1537226"/>
                <a:gd name="connsiteY4" fmla="*/ 1239177 h 1763594"/>
                <a:gd name="connsiteX5" fmla="*/ 1468998 w 1537226"/>
                <a:gd name="connsiteY5" fmla="*/ 654362 h 1763594"/>
                <a:gd name="connsiteX6" fmla="*/ 1337412 w 1537226"/>
                <a:gd name="connsiteY6" fmla="*/ 136383 h 1763594"/>
                <a:gd name="connsiteX7" fmla="*/ 1086739 w 1537226"/>
                <a:gd name="connsiteY7" fmla="*/ 2711 h 1763594"/>
                <a:gd name="connsiteX8" fmla="*/ 434989 w 1537226"/>
                <a:gd name="connsiteY8" fmla="*/ 253346 h 1763594"/>
                <a:gd name="connsiteX0" fmla="*/ 434989 w 1537226"/>
                <a:gd name="connsiteY0" fmla="*/ 253346 h 1763594"/>
                <a:gd name="connsiteX1" fmla="*/ 488 w 1537226"/>
                <a:gd name="connsiteY1" fmla="*/ 921706 h 1763594"/>
                <a:gd name="connsiteX2" fmla="*/ 368142 w 1537226"/>
                <a:gd name="connsiteY2" fmla="*/ 1489812 h 1763594"/>
                <a:gd name="connsiteX3" fmla="*/ 1187008 w 1537226"/>
                <a:gd name="connsiteY3" fmla="*/ 1757156 h 1763594"/>
                <a:gd name="connsiteX4" fmla="*/ 1521239 w 1537226"/>
                <a:gd name="connsiteY4" fmla="*/ 1239177 h 1763594"/>
                <a:gd name="connsiteX5" fmla="*/ 1468998 w 1537226"/>
                <a:gd name="connsiteY5" fmla="*/ 654362 h 1763594"/>
                <a:gd name="connsiteX6" fmla="*/ 1337412 w 1537226"/>
                <a:gd name="connsiteY6" fmla="*/ 136383 h 1763594"/>
                <a:gd name="connsiteX7" fmla="*/ 839572 w 1537226"/>
                <a:gd name="connsiteY7" fmla="*/ 2711 h 1763594"/>
                <a:gd name="connsiteX8" fmla="*/ 434989 w 1537226"/>
                <a:gd name="connsiteY8" fmla="*/ 253346 h 1763594"/>
                <a:gd name="connsiteX0" fmla="*/ 360357 w 1536743"/>
                <a:gd name="connsiteY0" fmla="*/ 534641 h 1782088"/>
                <a:gd name="connsiteX1" fmla="*/ 5 w 1536743"/>
                <a:gd name="connsiteY1" fmla="*/ 940200 h 1782088"/>
                <a:gd name="connsiteX2" fmla="*/ 367659 w 1536743"/>
                <a:gd name="connsiteY2" fmla="*/ 1508306 h 1782088"/>
                <a:gd name="connsiteX3" fmla="*/ 1186525 w 1536743"/>
                <a:gd name="connsiteY3" fmla="*/ 1775650 h 1782088"/>
                <a:gd name="connsiteX4" fmla="*/ 1520756 w 1536743"/>
                <a:gd name="connsiteY4" fmla="*/ 1257671 h 1782088"/>
                <a:gd name="connsiteX5" fmla="*/ 1468515 w 1536743"/>
                <a:gd name="connsiteY5" fmla="*/ 672856 h 1782088"/>
                <a:gd name="connsiteX6" fmla="*/ 1336929 w 1536743"/>
                <a:gd name="connsiteY6" fmla="*/ 154877 h 1782088"/>
                <a:gd name="connsiteX7" fmla="*/ 839089 w 1536743"/>
                <a:gd name="connsiteY7" fmla="*/ 21205 h 1782088"/>
                <a:gd name="connsiteX8" fmla="*/ 360357 w 1536743"/>
                <a:gd name="connsiteY8" fmla="*/ 534641 h 1782088"/>
                <a:gd name="connsiteX0" fmla="*/ 360355 w 1536741"/>
                <a:gd name="connsiteY0" fmla="*/ 534641 h 1782088"/>
                <a:gd name="connsiteX1" fmla="*/ 3 w 1536741"/>
                <a:gd name="connsiteY1" fmla="*/ 940200 h 1782088"/>
                <a:gd name="connsiteX2" fmla="*/ 367657 w 1536741"/>
                <a:gd name="connsiteY2" fmla="*/ 1508306 h 1782088"/>
                <a:gd name="connsiteX3" fmla="*/ 1186523 w 1536741"/>
                <a:gd name="connsiteY3" fmla="*/ 1775650 h 1782088"/>
                <a:gd name="connsiteX4" fmla="*/ 1520754 w 1536741"/>
                <a:gd name="connsiteY4" fmla="*/ 1257671 h 1782088"/>
                <a:gd name="connsiteX5" fmla="*/ 1468513 w 1536741"/>
                <a:gd name="connsiteY5" fmla="*/ 672856 h 1782088"/>
                <a:gd name="connsiteX6" fmla="*/ 1336927 w 1536741"/>
                <a:gd name="connsiteY6" fmla="*/ 154877 h 1782088"/>
                <a:gd name="connsiteX7" fmla="*/ 839087 w 1536741"/>
                <a:gd name="connsiteY7" fmla="*/ 21205 h 1782088"/>
                <a:gd name="connsiteX8" fmla="*/ 360355 w 1536741"/>
                <a:gd name="connsiteY8" fmla="*/ 534641 h 1782088"/>
                <a:gd name="connsiteX0" fmla="*/ 382604 w 1558990"/>
                <a:gd name="connsiteY0" fmla="*/ 534641 h 1810599"/>
                <a:gd name="connsiteX1" fmla="*/ 22252 w 1558990"/>
                <a:gd name="connsiteY1" fmla="*/ 940200 h 1810599"/>
                <a:gd name="connsiteX2" fmla="*/ 167457 w 1558990"/>
                <a:gd name="connsiteY2" fmla="*/ 1672556 h 1810599"/>
                <a:gd name="connsiteX3" fmla="*/ 1208772 w 1558990"/>
                <a:gd name="connsiteY3" fmla="*/ 1775650 h 1810599"/>
                <a:gd name="connsiteX4" fmla="*/ 1543003 w 1558990"/>
                <a:gd name="connsiteY4" fmla="*/ 1257671 h 1810599"/>
                <a:gd name="connsiteX5" fmla="*/ 1490762 w 1558990"/>
                <a:gd name="connsiteY5" fmla="*/ 672856 h 1810599"/>
                <a:gd name="connsiteX6" fmla="*/ 1359176 w 1558990"/>
                <a:gd name="connsiteY6" fmla="*/ 154877 h 1810599"/>
                <a:gd name="connsiteX7" fmla="*/ 861336 w 1558990"/>
                <a:gd name="connsiteY7" fmla="*/ 21205 h 1810599"/>
                <a:gd name="connsiteX8" fmla="*/ 382604 w 1558990"/>
                <a:gd name="connsiteY8" fmla="*/ 534641 h 1810599"/>
                <a:gd name="connsiteX0" fmla="*/ 393458 w 1593840"/>
                <a:gd name="connsiteY0" fmla="*/ 534641 h 1793264"/>
                <a:gd name="connsiteX1" fmla="*/ 33106 w 1593840"/>
                <a:gd name="connsiteY1" fmla="*/ 940200 h 1793264"/>
                <a:gd name="connsiteX2" fmla="*/ 178311 w 1593840"/>
                <a:gd name="connsiteY2" fmla="*/ 1672556 h 1793264"/>
                <a:gd name="connsiteX3" fmla="*/ 1464139 w 1593840"/>
                <a:gd name="connsiteY3" fmla="*/ 1752440 h 1793264"/>
                <a:gd name="connsiteX4" fmla="*/ 1553857 w 1593840"/>
                <a:gd name="connsiteY4" fmla="*/ 1257671 h 1793264"/>
                <a:gd name="connsiteX5" fmla="*/ 1501616 w 1593840"/>
                <a:gd name="connsiteY5" fmla="*/ 672856 h 1793264"/>
                <a:gd name="connsiteX6" fmla="*/ 1370030 w 1593840"/>
                <a:gd name="connsiteY6" fmla="*/ 154877 h 1793264"/>
                <a:gd name="connsiteX7" fmla="*/ 872190 w 1593840"/>
                <a:gd name="connsiteY7" fmla="*/ 21205 h 1793264"/>
                <a:gd name="connsiteX8" fmla="*/ 393458 w 1593840"/>
                <a:gd name="connsiteY8" fmla="*/ 534641 h 1793264"/>
                <a:gd name="connsiteX0" fmla="*/ 393458 w 1566550"/>
                <a:gd name="connsiteY0" fmla="*/ 534641 h 1840341"/>
                <a:gd name="connsiteX1" fmla="*/ 33106 w 1566550"/>
                <a:gd name="connsiteY1" fmla="*/ 940200 h 1840341"/>
                <a:gd name="connsiteX2" fmla="*/ 178311 w 1566550"/>
                <a:gd name="connsiteY2" fmla="*/ 1672556 h 1840341"/>
                <a:gd name="connsiteX3" fmla="*/ 1464139 w 1566550"/>
                <a:gd name="connsiteY3" fmla="*/ 1752440 h 1840341"/>
                <a:gd name="connsiteX4" fmla="*/ 1553857 w 1566550"/>
                <a:gd name="connsiteY4" fmla="*/ 1257671 h 1840341"/>
                <a:gd name="connsiteX5" fmla="*/ 1501616 w 1566550"/>
                <a:gd name="connsiteY5" fmla="*/ 672856 h 1840341"/>
                <a:gd name="connsiteX6" fmla="*/ 1370030 w 1566550"/>
                <a:gd name="connsiteY6" fmla="*/ 154877 h 1840341"/>
                <a:gd name="connsiteX7" fmla="*/ 872190 w 1566550"/>
                <a:gd name="connsiteY7" fmla="*/ 21205 h 1840341"/>
                <a:gd name="connsiteX8" fmla="*/ 393458 w 1566550"/>
                <a:gd name="connsiteY8" fmla="*/ 534641 h 1840341"/>
                <a:gd name="connsiteX0" fmla="*/ 393458 w 1555557"/>
                <a:gd name="connsiteY0" fmla="*/ 534641 h 1787187"/>
                <a:gd name="connsiteX1" fmla="*/ 33106 w 1555557"/>
                <a:gd name="connsiteY1" fmla="*/ 940200 h 1787187"/>
                <a:gd name="connsiteX2" fmla="*/ 178311 w 1555557"/>
                <a:gd name="connsiteY2" fmla="*/ 1672556 h 1787187"/>
                <a:gd name="connsiteX3" fmla="*/ 1464139 w 1555557"/>
                <a:gd name="connsiteY3" fmla="*/ 1752440 h 1787187"/>
                <a:gd name="connsiteX4" fmla="*/ 1553857 w 1555557"/>
                <a:gd name="connsiteY4" fmla="*/ 1257671 h 1787187"/>
                <a:gd name="connsiteX5" fmla="*/ 1501616 w 1555557"/>
                <a:gd name="connsiteY5" fmla="*/ 672856 h 1787187"/>
                <a:gd name="connsiteX6" fmla="*/ 1370030 w 1555557"/>
                <a:gd name="connsiteY6" fmla="*/ 154877 h 1787187"/>
                <a:gd name="connsiteX7" fmla="*/ 872190 w 1555557"/>
                <a:gd name="connsiteY7" fmla="*/ 21205 h 1787187"/>
                <a:gd name="connsiteX8" fmla="*/ 393458 w 1555557"/>
                <a:gd name="connsiteY8" fmla="*/ 534641 h 1787187"/>
                <a:gd name="connsiteX0" fmla="*/ 401126 w 1664928"/>
                <a:gd name="connsiteY0" fmla="*/ 534641 h 1783934"/>
                <a:gd name="connsiteX1" fmla="*/ 40774 w 1664928"/>
                <a:gd name="connsiteY1" fmla="*/ 940200 h 1783934"/>
                <a:gd name="connsiteX2" fmla="*/ 185979 w 1664928"/>
                <a:gd name="connsiteY2" fmla="*/ 1672556 h 1783934"/>
                <a:gd name="connsiteX3" fmla="*/ 1618513 w 1664928"/>
                <a:gd name="connsiteY3" fmla="*/ 1747798 h 1783934"/>
                <a:gd name="connsiteX4" fmla="*/ 1561525 w 1664928"/>
                <a:gd name="connsiteY4" fmla="*/ 1257671 h 1783934"/>
                <a:gd name="connsiteX5" fmla="*/ 1509284 w 1664928"/>
                <a:gd name="connsiteY5" fmla="*/ 672856 h 1783934"/>
                <a:gd name="connsiteX6" fmla="*/ 1377698 w 1664928"/>
                <a:gd name="connsiteY6" fmla="*/ 154877 h 1783934"/>
                <a:gd name="connsiteX7" fmla="*/ 879858 w 1664928"/>
                <a:gd name="connsiteY7" fmla="*/ 21205 h 1783934"/>
                <a:gd name="connsiteX8" fmla="*/ 401126 w 1664928"/>
                <a:gd name="connsiteY8" fmla="*/ 534641 h 1783934"/>
                <a:gd name="connsiteX0" fmla="*/ 408119 w 1718774"/>
                <a:gd name="connsiteY0" fmla="*/ 534641 h 1826522"/>
                <a:gd name="connsiteX1" fmla="*/ 47767 w 1718774"/>
                <a:gd name="connsiteY1" fmla="*/ 940200 h 1826522"/>
                <a:gd name="connsiteX2" fmla="*/ 179001 w 1718774"/>
                <a:gd name="connsiteY2" fmla="*/ 1742186 h 1826522"/>
                <a:gd name="connsiteX3" fmla="*/ 1625506 w 1718774"/>
                <a:gd name="connsiteY3" fmla="*/ 1747798 h 1826522"/>
                <a:gd name="connsiteX4" fmla="*/ 1568518 w 1718774"/>
                <a:gd name="connsiteY4" fmla="*/ 1257671 h 1826522"/>
                <a:gd name="connsiteX5" fmla="*/ 1516277 w 1718774"/>
                <a:gd name="connsiteY5" fmla="*/ 672856 h 1826522"/>
                <a:gd name="connsiteX6" fmla="*/ 1384691 w 1718774"/>
                <a:gd name="connsiteY6" fmla="*/ 154877 h 1826522"/>
                <a:gd name="connsiteX7" fmla="*/ 886851 w 1718774"/>
                <a:gd name="connsiteY7" fmla="*/ 21205 h 1826522"/>
                <a:gd name="connsiteX8" fmla="*/ 408119 w 1718774"/>
                <a:gd name="connsiteY8" fmla="*/ 534641 h 1826522"/>
                <a:gd name="connsiteX0" fmla="*/ 477759 w 1796623"/>
                <a:gd name="connsiteY0" fmla="*/ 534641 h 1818043"/>
                <a:gd name="connsiteX1" fmla="*/ 117407 w 1796623"/>
                <a:gd name="connsiteY1" fmla="*/ 940200 h 1818043"/>
                <a:gd name="connsiteX2" fmla="*/ 136864 w 1796623"/>
                <a:gd name="connsiteY2" fmla="*/ 1728260 h 1818043"/>
                <a:gd name="connsiteX3" fmla="*/ 1695146 w 1796623"/>
                <a:gd name="connsiteY3" fmla="*/ 1747798 h 1818043"/>
                <a:gd name="connsiteX4" fmla="*/ 1638158 w 1796623"/>
                <a:gd name="connsiteY4" fmla="*/ 1257671 h 1818043"/>
                <a:gd name="connsiteX5" fmla="*/ 1585917 w 1796623"/>
                <a:gd name="connsiteY5" fmla="*/ 672856 h 1818043"/>
                <a:gd name="connsiteX6" fmla="*/ 1454331 w 1796623"/>
                <a:gd name="connsiteY6" fmla="*/ 154877 h 1818043"/>
                <a:gd name="connsiteX7" fmla="*/ 956491 w 1796623"/>
                <a:gd name="connsiteY7" fmla="*/ 21205 h 1818043"/>
                <a:gd name="connsiteX8" fmla="*/ 477759 w 1796623"/>
                <a:gd name="connsiteY8" fmla="*/ 534641 h 1818043"/>
                <a:gd name="connsiteX0" fmla="*/ 396783 w 1688820"/>
                <a:gd name="connsiteY0" fmla="*/ 534641 h 1815615"/>
                <a:gd name="connsiteX1" fmla="*/ 36431 w 1688820"/>
                <a:gd name="connsiteY1" fmla="*/ 940200 h 1815615"/>
                <a:gd name="connsiteX2" fmla="*/ 55888 w 1688820"/>
                <a:gd name="connsiteY2" fmla="*/ 1728260 h 1815615"/>
                <a:gd name="connsiteX3" fmla="*/ 421834 w 1688820"/>
                <a:gd name="connsiteY3" fmla="*/ 1798118 h 1815615"/>
                <a:gd name="connsiteX4" fmla="*/ 1614170 w 1688820"/>
                <a:gd name="connsiteY4" fmla="*/ 1747798 h 1815615"/>
                <a:gd name="connsiteX5" fmla="*/ 1557182 w 1688820"/>
                <a:gd name="connsiteY5" fmla="*/ 1257671 h 1815615"/>
                <a:gd name="connsiteX6" fmla="*/ 1504941 w 1688820"/>
                <a:gd name="connsiteY6" fmla="*/ 672856 h 1815615"/>
                <a:gd name="connsiteX7" fmla="*/ 1373355 w 1688820"/>
                <a:gd name="connsiteY7" fmla="*/ 154877 h 1815615"/>
                <a:gd name="connsiteX8" fmla="*/ 875515 w 1688820"/>
                <a:gd name="connsiteY8" fmla="*/ 21205 h 1815615"/>
                <a:gd name="connsiteX9" fmla="*/ 396783 w 1688820"/>
                <a:gd name="connsiteY9" fmla="*/ 534641 h 1815615"/>
                <a:gd name="connsiteX0" fmla="*/ 394951 w 1689541"/>
                <a:gd name="connsiteY0" fmla="*/ 534641 h 1877271"/>
                <a:gd name="connsiteX1" fmla="*/ 34599 w 1689541"/>
                <a:gd name="connsiteY1" fmla="*/ 940200 h 1877271"/>
                <a:gd name="connsiteX2" fmla="*/ 54056 w 1689541"/>
                <a:gd name="connsiteY2" fmla="*/ 1728260 h 1877271"/>
                <a:gd name="connsiteX3" fmla="*/ 385071 w 1689541"/>
                <a:gd name="connsiteY3" fmla="*/ 1877032 h 1877271"/>
                <a:gd name="connsiteX4" fmla="*/ 1612338 w 1689541"/>
                <a:gd name="connsiteY4" fmla="*/ 1747798 h 1877271"/>
                <a:gd name="connsiteX5" fmla="*/ 1555350 w 1689541"/>
                <a:gd name="connsiteY5" fmla="*/ 1257671 h 1877271"/>
                <a:gd name="connsiteX6" fmla="*/ 1503109 w 1689541"/>
                <a:gd name="connsiteY6" fmla="*/ 672856 h 1877271"/>
                <a:gd name="connsiteX7" fmla="*/ 1371523 w 1689541"/>
                <a:gd name="connsiteY7" fmla="*/ 154877 h 1877271"/>
                <a:gd name="connsiteX8" fmla="*/ 873683 w 1689541"/>
                <a:gd name="connsiteY8" fmla="*/ 21205 h 1877271"/>
                <a:gd name="connsiteX9" fmla="*/ 394951 w 1689541"/>
                <a:gd name="connsiteY9" fmla="*/ 534641 h 1877271"/>
                <a:gd name="connsiteX0" fmla="*/ 394949 w 1689541"/>
                <a:gd name="connsiteY0" fmla="*/ 534641 h 1877032"/>
                <a:gd name="connsiteX1" fmla="*/ 34597 w 1689541"/>
                <a:gd name="connsiteY1" fmla="*/ 940200 h 1877032"/>
                <a:gd name="connsiteX2" fmla="*/ 54054 w 1689541"/>
                <a:gd name="connsiteY2" fmla="*/ 1728260 h 1877032"/>
                <a:gd name="connsiteX3" fmla="*/ 385069 w 1689541"/>
                <a:gd name="connsiteY3" fmla="*/ 1877032 h 1877032"/>
                <a:gd name="connsiteX4" fmla="*/ 1612336 w 1689541"/>
                <a:gd name="connsiteY4" fmla="*/ 1747798 h 1877032"/>
                <a:gd name="connsiteX5" fmla="*/ 1555348 w 1689541"/>
                <a:gd name="connsiteY5" fmla="*/ 1257671 h 1877032"/>
                <a:gd name="connsiteX6" fmla="*/ 1503107 w 1689541"/>
                <a:gd name="connsiteY6" fmla="*/ 672856 h 1877032"/>
                <a:gd name="connsiteX7" fmla="*/ 1371521 w 1689541"/>
                <a:gd name="connsiteY7" fmla="*/ 154877 h 1877032"/>
                <a:gd name="connsiteX8" fmla="*/ 873681 w 1689541"/>
                <a:gd name="connsiteY8" fmla="*/ 21205 h 1877032"/>
                <a:gd name="connsiteX9" fmla="*/ 394949 w 1689541"/>
                <a:gd name="connsiteY9" fmla="*/ 534641 h 1877032"/>
                <a:gd name="connsiteX0" fmla="*/ 394949 w 1683795"/>
                <a:gd name="connsiteY0" fmla="*/ 534641 h 1877032"/>
                <a:gd name="connsiteX1" fmla="*/ 34597 w 1683795"/>
                <a:gd name="connsiteY1" fmla="*/ 940200 h 1877032"/>
                <a:gd name="connsiteX2" fmla="*/ 54054 w 1683795"/>
                <a:gd name="connsiteY2" fmla="*/ 1728260 h 1877032"/>
                <a:gd name="connsiteX3" fmla="*/ 385069 w 1683795"/>
                <a:gd name="connsiteY3" fmla="*/ 1877032 h 1877032"/>
                <a:gd name="connsiteX4" fmla="*/ 1605349 w 1683795"/>
                <a:gd name="connsiteY4" fmla="*/ 1798860 h 1877032"/>
                <a:gd name="connsiteX5" fmla="*/ 1555348 w 1683795"/>
                <a:gd name="connsiteY5" fmla="*/ 1257671 h 1877032"/>
                <a:gd name="connsiteX6" fmla="*/ 1503107 w 1683795"/>
                <a:gd name="connsiteY6" fmla="*/ 672856 h 1877032"/>
                <a:gd name="connsiteX7" fmla="*/ 1371521 w 1683795"/>
                <a:gd name="connsiteY7" fmla="*/ 154877 h 1877032"/>
                <a:gd name="connsiteX8" fmla="*/ 873681 w 1683795"/>
                <a:gd name="connsiteY8" fmla="*/ 21205 h 1877032"/>
                <a:gd name="connsiteX9" fmla="*/ 394949 w 1683795"/>
                <a:gd name="connsiteY9" fmla="*/ 534641 h 1877032"/>
                <a:gd name="connsiteX0" fmla="*/ 394949 w 1720794"/>
                <a:gd name="connsiteY0" fmla="*/ 534641 h 1877032"/>
                <a:gd name="connsiteX1" fmla="*/ 34597 w 1720794"/>
                <a:gd name="connsiteY1" fmla="*/ 940200 h 1877032"/>
                <a:gd name="connsiteX2" fmla="*/ 54054 w 1720794"/>
                <a:gd name="connsiteY2" fmla="*/ 1728260 h 1877032"/>
                <a:gd name="connsiteX3" fmla="*/ 385069 w 1720794"/>
                <a:gd name="connsiteY3" fmla="*/ 1877032 h 1877032"/>
                <a:gd name="connsiteX4" fmla="*/ 1605349 w 1720794"/>
                <a:gd name="connsiteY4" fmla="*/ 1798860 h 1877032"/>
                <a:gd name="connsiteX5" fmla="*/ 1555348 w 1720794"/>
                <a:gd name="connsiteY5" fmla="*/ 1257671 h 1877032"/>
                <a:gd name="connsiteX6" fmla="*/ 1503107 w 1720794"/>
                <a:gd name="connsiteY6" fmla="*/ 672856 h 1877032"/>
                <a:gd name="connsiteX7" fmla="*/ 1371521 w 1720794"/>
                <a:gd name="connsiteY7" fmla="*/ 154877 h 1877032"/>
                <a:gd name="connsiteX8" fmla="*/ 873681 w 1720794"/>
                <a:gd name="connsiteY8" fmla="*/ 21205 h 1877032"/>
                <a:gd name="connsiteX9" fmla="*/ 394949 w 1720794"/>
                <a:gd name="connsiteY9" fmla="*/ 534641 h 1877032"/>
                <a:gd name="connsiteX0" fmla="*/ 394949 w 1720794"/>
                <a:gd name="connsiteY0" fmla="*/ 534641 h 1877032"/>
                <a:gd name="connsiteX1" fmla="*/ 34597 w 1720794"/>
                <a:gd name="connsiteY1" fmla="*/ 940200 h 1877032"/>
                <a:gd name="connsiteX2" fmla="*/ 54054 w 1720794"/>
                <a:gd name="connsiteY2" fmla="*/ 1728260 h 1877032"/>
                <a:gd name="connsiteX3" fmla="*/ 385069 w 1720794"/>
                <a:gd name="connsiteY3" fmla="*/ 1877032 h 1877032"/>
                <a:gd name="connsiteX4" fmla="*/ 1605349 w 1720794"/>
                <a:gd name="connsiteY4" fmla="*/ 1798860 h 1877032"/>
                <a:gd name="connsiteX5" fmla="*/ 1555348 w 1720794"/>
                <a:gd name="connsiteY5" fmla="*/ 1257671 h 1877032"/>
                <a:gd name="connsiteX6" fmla="*/ 1503107 w 1720794"/>
                <a:gd name="connsiteY6" fmla="*/ 672856 h 1877032"/>
                <a:gd name="connsiteX7" fmla="*/ 1371521 w 1720794"/>
                <a:gd name="connsiteY7" fmla="*/ 154877 h 1877032"/>
                <a:gd name="connsiteX8" fmla="*/ 873681 w 1720794"/>
                <a:gd name="connsiteY8" fmla="*/ 21205 h 1877032"/>
                <a:gd name="connsiteX9" fmla="*/ 394949 w 1720794"/>
                <a:gd name="connsiteY9" fmla="*/ 534641 h 1877032"/>
                <a:gd name="connsiteX0" fmla="*/ 394949 w 1671512"/>
                <a:gd name="connsiteY0" fmla="*/ 534641 h 1877032"/>
                <a:gd name="connsiteX1" fmla="*/ 34597 w 1671512"/>
                <a:gd name="connsiteY1" fmla="*/ 940200 h 1877032"/>
                <a:gd name="connsiteX2" fmla="*/ 54054 w 1671512"/>
                <a:gd name="connsiteY2" fmla="*/ 1728260 h 1877032"/>
                <a:gd name="connsiteX3" fmla="*/ 385069 w 1671512"/>
                <a:gd name="connsiteY3" fmla="*/ 1877032 h 1877032"/>
                <a:gd name="connsiteX4" fmla="*/ 1605349 w 1671512"/>
                <a:gd name="connsiteY4" fmla="*/ 1798860 h 1877032"/>
                <a:gd name="connsiteX5" fmla="*/ 1555348 w 1671512"/>
                <a:gd name="connsiteY5" fmla="*/ 1257671 h 1877032"/>
                <a:gd name="connsiteX6" fmla="*/ 1503107 w 1671512"/>
                <a:gd name="connsiteY6" fmla="*/ 672856 h 1877032"/>
                <a:gd name="connsiteX7" fmla="*/ 1371521 w 1671512"/>
                <a:gd name="connsiteY7" fmla="*/ 154877 h 1877032"/>
                <a:gd name="connsiteX8" fmla="*/ 873681 w 1671512"/>
                <a:gd name="connsiteY8" fmla="*/ 21205 h 1877032"/>
                <a:gd name="connsiteX9" fmla="*/ 394949 w 1671512"/>
                <a:gd name="connsiteY9" fmla="*/ 534641 h 1877032"/>
                <a:gd name="connsiteX0" fmla="*/ 394949 w 1677296"/>
                <a:gd name="connsiteY0" fmla="*/ 534641 h 1877032"/>
                <a:gd name="connsiteX1" fmla="*/ 34597 w 1677296"/>
                <a:gd name="connsiteY1" fmla="*/ 940200 h 1877032"/>
                <a:gd name="connsiteX2" fmla="*/ 54054 w 1677296"/>
                <a:gd name="connsiteY2" fmla="*/ 1728260 h 1877032"/>
                <a:gd name="connsiteX3" fmla="*/ 385069 w 1677296"/>
                <a:gd name="connsiteY3" fmla="*/ 1877032 h 1877032"/>
                <a:gd name="connsiteX4" fmla="*/ 1612334 w 1677296"/>
                <a:gd name="connsiteY4" fmla="*/ 1840637 h 1877032"/>
                <a:gd name="connsiteX5" fmla="*/ 1555348 w 1677296"/>
                <a:gd name="connsiteY5" fmla="*/ 1257671 h 1877032"/>
                <a:gd name="connsiteX6" fmla="*/ 1503107 w 1677296"/>
                <a:gd name="connsiteY6" fmla="*/ 672856 h 1877032"/>
                <a:gd name="connsiteX7" fmla="*/ 1371521 w 1677296"/>
                <a:gd name="connsiteY7" fmla="*/ 154877 h 1877032"/>
                <a:gd name="connsiteX8" fmla="*/ 873681 w 1677296"/>
                <a:gd name="connsiteY8" fmla="*/ 21205 h 1877032"/>
                <a:gd name="connsiteX9" fmla="*/ 394949 w 1677296"/>
                <a:gd name="connsiteY9" fmla="*/ 534641 h 1877032"/>
                <a:gd name="connsiteX0" fmla="*/ 394949 w 1677298"/>
                <a:gd name="connsiteY0" fmla="*/ 534641 h 1877032"/>
                <a:gd name="connsiteX1" fmla="*/ 34597 w 1677298"/>
                <a:gd name="connsiteY1" fmla="*/ 940200 h 1877032"/>
                <a:gd name="connsiteX2" fmla="*/ 54054 w 1677298"/>
                <a:gd name="connsiteY2" fmla="*/ 1728260 h 1877032"/>
                <a:gd name="connsiteX3" fmla="*/ 385069 w 1677298"/>
                <a:gd name="connsiteY3" fmla="*/ 1877032 h 1877032"/>
                <a:gd name="connsiteX4" fmla="*/ 1612334 w 1677298"/>
                <a:gd name="connsiteY4" fmla="*/ 1840637 h 1877032"/>
                <a:gd name="connsiteX5" fmla="*/ 1555348 w 1677298"/>
                <a:gd name="connsiteY5" fmla="*/ 1257671 h 1877032"/>
                <a:gd name="connsiteX6" fmla="*/ 1503107 w 1677298"/>
                <a:gd name="connsiteY6" fmla="*/ 672856 h 1877032"/>
                <a:gd name="connsiteX7" fmla="*/ 1371521 w 1677298"/>
                <a:gd name="connsiteY7" fmla="*/ 154877 h 1877032"/>
                <a:gd name="connsiteX8" fmla="*/ 873681 w 1677298"/>
                <a:gd name="connsiteY8" fmla="*/ 21205 h 1877032"/>
                <a:gd name="connsiteX9" fmla="*/ 394949 w 1677298"/>
                <a:gd name="connsiteY9" fmla="*/ 534641 h 1877032"/>
                <a:gd name="connsiteX0" fmla="*/ 394949 w 1677296"/>
                <a:gd name="connsiteY0" fmla="*/ 534641 h 1904936"/>
                <a:gd name="connsiteX1" fmla="*/ 34597 w 1677296"/>
                <a:gd name="connsiteY1" fmla="*/ 940200 h 1904936"/>
                <a:gd name="connsiteX2" fmla="*/ 54054 w 1677296"/>
                <a:gd name="connsiteY2" fmla="*/ 1728260 h 1904936"/>
                <a:gd name="connsiteX3" fmla="*/ 385069 w 1677296"/>
                <a:gd name="connsiteY3" fmla="*/ 1877032 h 1904936"/>
                <a:gd name="connsiteX4" fmla="*/ 1612334 w 1677296"/>
                <a:gd name="connsiteY4" fmla="*/ 1840637 h 1904936"/>
                <a:gd name="connsiteX5" fmla="*/ 1555348 w 1677296"/>
                <a:gd name="connsiteY5" fmla="*/ 1257671 h 1904936"/>
                <a:gd name="connsiteX6" fmla="*/ 1503107 w 1677296"/>
                <a:gd name="connsiteY6" fmla="*/ 672856 h 1904936"/>
                <a:gd name="connsiteX7" fmla="*/ 1371521 w 1677296"/>
                <a:gd name="connsiteY7" fmla="*/ 154877 h 1904936"/>
                <a:gd name="connsiteX8" fmla="*/ 873681 w 1677296"/>
                <a:gd name="connsiteY8" fmla="*/ 21205 h 1904936"/>
                <a:gd name="connsiteX9" fmla="*/ 394949 w 1677296"/>
                <a:gd name="connsiteY9" fmla="*/ 534641 h 1904936"/>
                <a:gd name="connsiteX0" fmla="*/ 461539 w 1743887"/>
                <a:gd name="connsiteY0" fmla="*/ 534641 h 1904936"/>
                <a:gd name="connsiteX1" fmla="*/ 101187 w 1743887"/>
                <a:gd name="connsiteY1" fmla="*/ 940200 h 1904936"/>
                <a:gd name="connsiteX2" fmla="*/ 22840 w 1743887"/>
                <a:gd name="connsiteY2" fmla="*/ 1737812 h 1904936"/>
                <a:gd name="connsiteX3" fmla="*/ 451659 w 1743887"/>
                <a:gd name="connsiteY3" fmla="*/ 1877032 h 1904936"/>
                <a:gd name="connsiteX4" fmla="*/ 1678924 w 1743887"/>
                <a:gd name="connsiteY4" fmla="*/ 1840637 h 1904936"/>
                <a:gd name="connsiteX5" fmla="*/ 1621938 w 1743887"/>
                <a:gd name="connsiteY5" fmla="*/ 1257671 h 1904936"/>
                <a:gd name="connsiteX6" fmla="*/ 1569697 w 1743887"/>
                <a:gd name="connsiteY6" fmla="*/ 672856 h 1904936"/>
                <a:gd name="connsiteX7" fmla="*/ 1438111 w 1743887"/>
                <a:gd name="connsiteY7" fmla="*/ 154877 h 1904936"/>
                <a:gd name="connsiteX8" fmla="*/ 940271 w 1743887"/>
                <a:gd name="connsiteY8" fmla="*/ 21205 h 1904936"/>
                <a:gd name="connsiteX9" fmla="*/ 461539 w 1743887"/>
                <a:gd name="connsiteY9" fmla="*/ 534641 h 1904936"/>
                <a:gd name="connsiteX0" fmla="*/ 452050 w 1756359"/>
                <a:gd name="connsiteY0" fmla="*/ 534641 h 1891359"/>
                <a:gd name="connsiteX1" fmla="*/ 91698 w 1756359"/>
                <a:gd name="connsiteY1" fmla="*/ 940200 h 1891359"/>
                <a:gd name="connsiteX2" fmla="*/ 13351 w 1756359"/>
                <a:gd name="connsiteY2" fmla="*/ 1737812 h 1891359"/>
                <a:gd name="connsiteX3" fmla="*/ 309435 w 1756359"/>
                <a:gd name="connsiteY3" fmla="*/ 1891359 h 1891359"/>
                <a:gd name="connsiteX4" fmla="*/ 1669435 w 1756359"/>
                <a:gd name="connsiteY4" fmla="*/ 1840637 h 1891359"/>
                <a:gd name="connsiteX5" fmla="*/ 1612449 w 1756359"/>
                <a:gd name="connsiteY5" fmla="*/ 1257671 h 1891359"/>
                <a:gd name="connsiteX6" fmla="*/ 1560208 w 1756359"/>
                <a:gd name="connsiteY6" fmla="*/ 672856 h 1891359"/>
                <a:gd name="connsiteX7" fmla="*/ 1428622 w 1756359"/>
                <a:gd name="connsiteY7" fmla="*/ 154877 h 1891359"/>
                <a:gd name="connsiteX8" fmla="*/ 930782 w 1756359"/>
                <a:gd name="connsiteY8" fmla="*/ 21205 h 1891359"/>
                <a:gd name="connsiteX9" fmla="*/ 452050 w 1756359"/>
                <a:gd name="connsiteY9" fmla="*/ 534641 h 1891359"/>
                <a:gd name="connsiteX0" fmla="*/ 452050 w 1756257"/>
                <a:gd name="connsiteY0" fmla="*/ 534641 h 1891359"/>
                <a:gd name="connsiteX1" fmla="*/ 91698 w 1756257"/>
                <a:gd name="connsiteY1" fmla="*/ 940200 h 1891359"/>
                <a:gd name="connsiteX2" fmla="*/ 13351 w 1756257"/>
                <a:gd name="connsiteY2" fmla="*/ 1737812 h 1891359"/>
                <a:gd name="connsiteX3" fmla="*/ 309435 w 1756257"/>
                <a:gd name="connsiteY3" fmla="*/ 1891359 h 1891359"/>
                <a:gd name="connsiteX4" fmla="*/ 1669435 w 1756257"/>
                <a:gd name="connsiteY4" fmla="*/ 1840637 h 1891359"/>
                <a:gd name="connsiteX5" fmla="*/ 1612449 w 1756257"/>
                <a:gd name="connsiteY5" fmla="*/ 1257671 h 1891359"/>
                <a:gd name="connsiteX6" fmla="*/ 1563496 w 1756257"/>
                <a:gd name="connsiteY6" fmla="*/ 959631 h 1891359"/>
                <a:gd name="connsiteX7" fmla="*/ 1560208 w 1756257"/>
                <a:gd name="connsiteY7" fmla="*/ 672856 h 1891359"/>
                <a:gd name="connsiteX8" fmla="*/ 1428622 w 1756257"/>
                <a:gd name="connsiteY8" fmla="*/ 154877 h 1891359"/>
                <a:gd name="connsiteX9" fmla="*/ 930782 w 1756257"/>
                <a:gd name="connsiteY9" fmla="*/ 21205 h 1891359"/>
                <a:gd name="connsiteX10" fmla="*/ 452050 w 1756257"/>
                <a:gd name="connsiteY10" fmla="*/ 534641 h 1891359"/>
                <a:gd name="connsiteX0" fmla="*/ 452050 w 1764590"/>
                <a:gd name="connsiteY0" fmla="*/ 534641 h 1891359"/>
                <a:gd name="connsiteX1" fmla="*/ 91698 w 1764590"/>
                <a:gd name="connsiteY1" fmla="*/ 940200 h 1891359"/>
                <a:gd name="connsiteX2" fmla="*/ 13351 w 1764590"/>
                <a:gd name="connsiteY2" fmla="*/ 1737812 h 1891359"/>
                <a:gd name="connsiteX3" fmla="*/ 309435 w 1764590"/>
                <a:gd name="connsiteY3" fmla="*/ 1891359 h 1891359"/>
                <a:gd name="connsiteX4" fmla="*/ 1669435 w 1764590"/>
                <a:gd name="connsiteY4" fmla="*/ 1840637 h 1891359"/>
                <a:gd name="connsiteX5" fmla="*/ 1612449 w 1764590"/>
                <a:gd name="connsiteY5" fmla="*/ 1257671 h 1891359"/>
                <a:gd name="connsiteX6" fmla="*/ 1309780 w 1764590"/>
                <a:gd name="connsiteY6" fmla="*/ 1046341 h 1891359"/>
                <a:gd name="connsiteX7" fmla="*/ 1560208 w 1764590"/>
                <a:gd name="connsiteY7" fmla="*/ 672856 h 1891359"/>
                <a:gd name="connsiteX8" fmla="*/ 1428622 w 1764590"/>
                <a:gd name="connsiteY8" fmla="*/ 154877 h 1891359"/>
                <a:gd name="connsiteX9" fmla="*/ 930782 w 1764590"/>
                <a:gd name="connsiteY9" fmla="*/ 21205 h 1891359"/>
                <a:gd name="connsiteX10" fmla="*/ 452050 w 1764590"/>
                <a:gd name="connsiteY10" fmla="*/ 534641 h 1891359"/>
                <a:gd name="connsiteX0" fmla="*/ 452050 w 1764592"/>
                <a:gd name="connsiteY0" fmla="*/ 534641 h 1891359"/>
                <a:gd name="connsiteX1" fmla="*/ 91698 w 1764592"/>
                <a:gd name="connsiteY1" fmla="*/ 940200 h 1891359"/>
                <a:gd name="connsiteX2" fmla="*/ 13351 w 1764592"/>
                <a:gd name="connsiteY2" fmla="*/ 1737812 h 1891359"/>
                <a:gd name="connsiteX3" fmla="*/ 309435 w 1764592"/>
                <a:gd name="connsiteY3" fmla="*/ 1891359 h 1891359"/>
                <a:gd name="connsiteX4" fmla="*/ 1669435 w 1764592"/>
                <a:gd name="connsiteY4" fmla="*/ 1840637 h 1891359"/>
                <a:gd name="connsiteX5" fmla="*/ 1612449 w 1764592"/>
                <a:gd name="connsiteY5" fmla="*/ 1257671 h 1891359"/>
                <a:gd name="connsiteX6" fmla="*/ 1309780 w 1764592"/>
                <a:gd name="connsiteY6" fmla="*/ 1046341 h 1891359"/>
                <a:gd name="connsiteX7" fmla="*/ 1560208 w 1764592"/>
                <a:gd name="connsiteY7" fmla="*/ 672856 h 1891359"/>
                <a:gd name="connsiteX8" fmla="*/ 1428622 w 1764592"/>
                <a:gd name="connsiteY8" fmla="*/ 154877 h 1891359"/>
                <a:gd name="connsiteX9" fmla="*/ 930782 w 1764592"/>
                <a:gd name="connsiteY9" fmla="*/ 21205 h 1891359"/>
                <a:gd name="connsiteX10" fmla="*/ 452050 w 1764592"/>
                <a:gd name="connsiteY10" fmla="*/ 534641 h 1891359"/>
                <a:gd name="connsiteX0" fmla="*/ 452050 w 1764590"/>
                <a:gd name="connsiteY0" fmla="*/ 534641 h 1891359"/>
                <a:gd name="connsiteX1" fmla="*/ 91698 w 1764590"/>
                <a:gd name="connsiteY1" fmla="*/ 940200 h 1891359"/>
                <a:gd name="connsiteX2" fmla="*/ 13351 w 1764590"/>
                <a:gd name="connsiteY2" fmla="*/ 1737812 h 1891359"/>
                <a:gd name="connsiteX3" fmla="*/ 309435 w 1764590"/>
                <a:gd name="connsiteY3" fmla="*/ 1891359 h 1891359"/>
                <a:gd name="connsiteX4" fmla="*/ 1669435 w 1764590"/>
                <a:gd name="connsiteY4" fmla="*/ 1840637 h 1891359"/>
                <a:gd name="connsiteX5" fmla="*/ 1612449 w 1764590"/>
                <a:gd name="connsiteY5" fmla="*/ 1257671 h 1891359"/>
                <a:gd name="connsiteX6" fmla="*/ 1309780 w 1764590"/>
                <a:gd name="connsiteY6" fmla="*/ 1046341 h 1891359"/>
                <a:gd name="connsiteX7" fmla="*/ 1560208 w 1764590"/>
                <a:gd name="connsiteY7" fmla="*/ 672856 h 1891359"/>
                <a:gd name="connsiteX8" fmla="*/ 1428622 w 1764590"/>
                <a:gd name="connsiteY8" fmla="*/ 154877 h 1891359"/>
                <a:gd name="connsiteX9" fmla="*/ 930782 w 1764590"/>
                <a:gd name="connsiteY9" fmla="*/ 21205 h 1891359"/>
                <a:gd name="connsiteX10" fmla="*/ 452050 w 1764590"/>
                <a:gd name="connsiteY10" fmla="*/ 534641 h 1891359"/>
                <a:gd name="connsiteX0" fmla="*/ 452050 w 1792731"/>
                <a:gd name="connsiteY0" fmla="*/ 534641 h 1891359"/>
                <a:gd name="connsiteX1" fmla="*/ 91698 w 1792731"/>
                <a:gd name="connsiteY1" fmla="*/ 940200 h 1891359"/>
                <a:gd name="connsiteX2" fmla="*/ 13351 w 1792731"/>
                <a:gd name="connsiteY2" fmla="*/ 1737812 h 1891359"/>
                <a:gd name="connsiteX3" fmla="*/ 309435 w 1792731"/>
                <a:gd name="connsiteY3" fmla="*/ 1891359 h 1891359"/>
                <a:gd name="connsiteX4" fmla="*/ 1669435 w 1792731"/>
                <a:gd name="connsiteY4" fmla="*/ 1840637 h 1891359"/>
                <a:gd name="connsiteX5" fmla="*/ 1688563 w 1792731"/>
                <a:gd name="connsiteY5" fmla="*/ 1292355 h 1891359"/>
                <a:gd name="connsiteX6" fmla="*/ 1309780 w 1792731"/>
                <a:gd name="connsiteY6" fmla="*/ 1046341 h 1891359"/>
                <a:gd name="connsiteX7" fmla="*/ 1560208 w 1792731"/>
                <a:gd name="connsiteY7" fmla="*/ 672856 h 1891359"/>
                <a:gd name="connsiteX8" fmla="*/ 1428622 w 1792731"/>
                <a:gd name="connsiteY8" fmla="*/ 154877 h 1891359"/>
                <a:gd name="connsiteX9" fmla="*/ 930782 w 1792731"/>
                <a:gd name="connsiteY9" fmla="*/ 21205 h 1891359"/>
                <a:gd name="connsiteX10" fmla="*/ 452050 w 1792731"/>
                <a:gd name="connsiteY10" fmla="*/ 534641 h 1891359"/>
                <a:gd name="connsiteX0" fmla="*/ 452050 w 1814809"/>
                <a:gd name="connsiteY0" fmla="*/ 534641 h 1891359"/>
                <a:gd name="connsiteX1" fmla="*/ 91698 w 1814809"/>
                <a:gd name="connsiteY1" fmla="*/ 940200 h 1891359"/>
                <a:gd name="connsiteX2" fmla="*/ 13351 w 1814809"/>
                <a:gd name="connsiteY2" fmla="*/ 1737812 h 1891359"/>
                <a:gd name="connsiteX3" fmla="*/ 309435 w 1814809"/>
                <a:gd name="connsiteY3" fmla="*/ 1891359 h 1891359"/>
                <a:gd name="connsiteX4" fmla="*/ 1669435 w 1814809"/>
                <a:gd name="connsiteY4" fmla="*/ 1840637 h 1891359"/>
                <a:gd name="connsiteX5" fmla="*/ 1688563 w 1814809"/>
                <a:gd name="connsiteY5" fmla="*/ 1292355 h 1891359"/>
                <a:gd name="connsiteX6" fmla="*/ 1309780 w 1814809"/>
                <a:gd name="connsiteY6" fmla="*/ 1046341 h 1891359"/>
                <a:gd name="connsiteX7" fmla="*/ 1560208 w 1814809"/>
                <a:gd name="connsiteY7" fmla="*/ 672856 h 1891359"/>
                <a:gd name="connsiteX8" fmla="*/ 1428622 w 1814809"/>
                <a:gd name="connsiteY8" fmla="*/ 154877 h 1891359"/>
                <a:gd name="connsiteX9" fmla="*/ 930782 w 1814809"/>
                <a:gd name="connsiteY9" fmla="*/ 21205 h 1891359"/>
                <a:gd name="connsiteX10" fmla="*/ 452050 w 1814809"/>
                <a:gd name="connsiteY10" fmla="*/ 534641 h 1891359"/>
                <a:gd name="connsiteX0" fmla="*/ 452050 w 1814809"/>
                <a:gd name="connsiteY0" fmla="*/ 534641 h 1891359"/>
                <a:gd name="connsiteX1" fmla="*/ 91698 w 1814809"/>
                <a:gd name="connsiteY1" fmla="*/ 940200 h 1891359"/>
                <a:gd name="connsiteX2" fmla="*/ 13351 w 1814809"/>
                <a:gd name="connsiteY2" fmla="*/ 1737812 h 1891359"/>
                <a:gd name="connsiteX3" fmla="*/ 309435 w 1814809"/>
                <a:gd name="connsiteY3" fmla="*/ 1891359 h 1891359"/>
                <a:gd name="connsiteX4" fmla="*/ 1669435 w 1814809"/>
                <a:gd name="connsiteY4" fmla="*/ 1840637 h 1891359"/>
                <a:gd name="connsiteX5" fmla="*/ 1688563 w 1814809"/>
                <a:gd name="connsiteY5" fmla="*/ 1292355 h 1891359"/>
                <a:gd name="connsiteX6" fmla="*/ 1309780 w 1814809"/>
                <a:gd name="connsiteY6" fmla="*/ 1046341 h 1891359"/>
                <a:gd name="connsiteX7" fmla="*/ 1619996 w 1814809"/>
                <a:gd name="connsiteY7" fmla="*/ 526399 h 1891359"/>
                <a:gd name="connsiteX8" fmla="*/ 1428622 w 1814809"/>
                <a:gd name="connsiteY8" fmla="*/ 154877 h 1891359"/>
                <a:gd name="connsiteX9" fmla="*/ 930782 w 1814809"/>
                <a:gd name="connsiteY9" fmla="*/ 21205 h 1891359"/>
                <a:gd name="connsiteX10" fmla="*/ 452050 w 1814809"/>
                <a:gd name="connsiteY10" fmla="*/ 534641 h 1891359"/>
                <a:gd name="connsiteX0" fmla="*/ 452050 w 1814809"/>
                <a:gd name="connsiteY0" fmla="*/ 542872 h 1899590"/>
                <a:gd name="connsiteX1" fmla="*/ 91698 w 1814809"/>
                <a:gd name="connsiteY1" fmla="*/ 948431 h 1899590"/>
                <a:gd name="connsiteX2" fmla="*/ 13351 w 1814809"/>
                <a:gd name="connsiteY2" fmla="*/ 1746043 h 1899590"/>
                <a:gd name="connsiteX3" fmla="*/ 309435 w 1814809"/>
                <a:gd name="connsiteY3" fmla="*/ 1899590 h 1899590"/>
                <a:gd name="connsiteX4" fmla="*/ 1669435 w 1814809"/>
                <a:gd name="connsiteY4" fmla="*/ 1848868 h 1899590"/>
                <a:gd name="connsiteX5" fmla="*/ 1688563 w 1814809"/>
                <a:gd name="connsiteY5" fmla="*/ 1300586 h 1899590"/>
                <a:gd name="connsiteX6" fmla="*/ 1309780 w 1814809"/>
                <a:gd name="connsiteY6" fmla="*/ 1054572 h 1899590"/>
                <a:gd name="connsiteX7" fmla="*/ 1619996 w 1814809"/>
                <a:gd name="connsiteY7" fmla="*/ 534630 h 1899590"/>
                <a:gd name="connsiteX8" fmla="*/ 1488411 w 1814809"/>
                <a:gd name="connsiteY8" fmla="*/ 129049 h 1899590"/>
                <a:gd name="connsiteX9" fmla="*/ 930782 w 1814809"/>
                <a:gd name="connsiteY9" fmla="*/ 29436 h 1899590"/>
                <a:gd name="connsiteX10" fmla="*/ 452050 w 1814809"/>
                <a:gd name="connsiteY10" fmla="*/ 542872 h 1899590"/>
                <a:gd name="connsiteX0" fmla="*/ 452050 w 1814809"/>
                <a:gd name="connsiteY0" fmla="*/ 540513 h 1897231"/>
                <a:gd name="connsiteX1" fmla="*/ 91698 w 1814809"/>
                <a:gd name="connsiteY1" fmla="*/ 946072 h 1897231"/>
                <a:gd name="connsiteX2" fmla="*/ 13351 w 1814809"/>
                <a:gd name="connsiteY2" fmla="*/ 1743684 h 1897231"/>
                <a:gd name="connsiteX3" fmla="*/ 309435 w 1814809"/>
                <a:gd name="connsiteY3" fmla="*/ 1897231 h 1897231"/>
                <a:gd name="connsiteX4" fmla="*/ 1669435 w 1814809"/>
                <a:gd name="connsiteY4" fmla="*/ 1846509 h 1897231"/>
                <a:gd name="connsiteX5" fmla="*/ 1688563 w 1814809"/>
                <a:gd name="connsiteY5" fmla="*/ 1298227 h 1897231"/>
                <a:gd name="connsiteX6" fmla="*/ 1309780 w 1814809"/>
                <a:gd name="connsiteY6" fmla="*/ 1052213 h 1897231"/>
                <a:gd name="connsiteX7" fmla="*/ 1619996 w 1814809"/>
                <a:gd name="connsiteY7" fmla="*/ 532271 h 1897231"/>
                <a:gd name="connsiteX8" fmla="*/ 1488411 w 1814809"/>
                <a:gd name="connsiteY8" fmla="*/ 126690 h 1897231"/>
                <a:gd name="connsiteX9" fmla="*/ 930782 w 1814809"/>
                <a:gd name="connsiteY9" fmla="*/ 27077 h 1897231"/>
                <a:gd name="connsiteX10" fmla="*/ 452050 w 1814809"/>
                <a:gd name="connsiteY10" fmla="*/ 540513 h 1897231"/>
                <a:gd name="connsiteX0" fmla="*/ 452050 w 1814809"/>
                <a:gd name="connsiteY0" fmla="*/ 540513 h 1897231"/>
                <a:gd name="connsiteX1" fmla="*/ 91698 w 1814809"/>
                <a:gd name="connsiteY1" fmla="*/ 946072 h 1897231"/>
                <a:gd name="connsiteX2" fmla="*/ 13351 w 1814809"/>
                <a:gd name="connsiteY2" fmla="*/ 1743684 h 1897231"/>
                <a:gd name="connsiteX3" fmla="*/ 309435 w 1814809"/>
                <a:gd name="connsiteY3" fmla="*/ 1897231 h 1897231"/>
                <a:gd name="connsiteX4" fmla="*/ 1669435 w 1814809"/>
                <a:gd name="connsiteY4" fmla="*/ 1846509 h 1897231"/>
                <a:gd name="connsiteX5" fmla="*/ 1688563 w 1814809"/>
                <a:gd name="connsiteY5" fmla="*/ 1298227 h 1897231"/>
                <a:gd name="connsiteX6" fmla="*/ 1309780 w 1814809"/>
                <a:gd name="connsiteY6" fmla="*/ 1052213 h 1897231"/>
                <a:gd name="connsiteX7" fmla="*/ 1619996 w 1814809"/>
                <a:gd name="connsiteY7" fmla="*/ 532271 h 1897231"/>
                <a:gd name="connsiteX8" fmla="*/ 1488411 w 1814809"/>
                <a:gd name="connsiteY8" fmla="*/ 126690 h 1897231"/>
                <a:gd name="connsiteX9" fmla="*/ 930782 w 1814809"/>
                <a:gd name="connsiteY9" fmla="*/ 27077 h 1897231"/>
                <a:gd name="connsiteX10" fmla="*/ 452050 w 1814809"/>
                <a:gd name="connsiteY10" fmla="*/ 540513 h 1897231"/>
                <a:gd name="connsiteX0" fmla="*/ 288567 w 1811701"/>
                <a:gd name="connsiteY0" fmla="*/ 555674 h 1898251"/>
                <a:gd name="connsiteX1" fmla="*/ 88590 w 1811701"/>
                <a:gd name="connsiteY1" fmla="*/ 947092 h 1898251"/>
                <a:gd name="connsiteX2" fmla="*/ 10243 w 1811701"/>
                <a:gd name="connsiteY2" fmla="*/ 1744704 h 1898251"/>
                <a:gd name="connsiteX3" fmla="*/ 306327 w 1811701"/>
                <a:gd name="connsiteY3" fmla="*/ 1898251 h 1898251"/>
                <a:gd name="connsiteX4" fmla="*/ 1666327 w 1811701"/>
                <a:gd name="connsiteY4" fmla="*/ 1847529 h 1898251"/>
                <a:gd name="connsiteX5" fmla="*/ 1685455 w 1811701"/>
                <a:gd name="connsiteY5" fmla="*/ 1299247 h 1898251"/>
                <a:gd name="connsiteX6" fmla="*/ 1306672 w 1811701"/>
                <a:gd name="connsiteY6" fmla="*/ 1053233 h 1898251"/>
                <a:gd name="connsiteX7" fmla="*/ 1616888 w 1811701"/>
                <a:gd name="connsiteY7" fmla="*/ 533291 h 1898251"/>
                <a:gd name="connsiteX8" fmla="*/ 1485303 w 1811701"/>
                <a:gd name="connsiteY8" fmla="*/ 127710 h 1898251"/>
                <a:gd name="connsiteX9" fmla="*/ 927674 w 1811701"/>
                <a:gd name="connsiteY9" fmla="*/ 28097 h 1898251"/>
                <a:gd name="connsiteX10" fmla="*/ 288567 w 1811701"/>
                <a:gd name="connsiteY10" fmla="*/ 555674 h 1898251"/>
                <a:gd name="connsiteX0" fmla="*/ 288567 w 1811701"/>
                <a:gd name="connsiteY0" fmla="*/ 479828 h 1822405"/>
                <a:gd name="connsiteX1" fmla="*/ 88590 w 1811701"/>
                <a:gd name="connsiteY1" fmla="*/ 871246 h 1822405"/>
                <a:gd name="connsiteX2" fmla="*/ 10243 w 1811701"/>
                <a:gd name="connsiteY2" fmla="*/ 1668858 h 1822405"/>
                <a:gd name="connsiteX3" fmla="*/ 306327 w 1811701"/>
                <a:gd name="connsiteY3" fmla="*/ 1822405 h 1822405"/>
                <a:gd name="connsiteX4" fmla="*/ 1666327 w 1811701"/>
                <a:gd name="connsiteY4" fmla="*/ 1771683 h 1822405"/>
                <a:gd name="connsiteX5" fmla="*/ 1685455 w 1811701"/>
                <a:gd name="connsiteY5" fmla="*/ 1223401 h 1822405"/>
                <a:gd name="connsiteX6" fmla="*/ 1306672 w 1811701"/>
                <a:gd name="connsiteY6" fmla="*/ 977387 h 1822405"/>
                <a:gd name="connsiteX7" fmla="*/ 1616888 w 1811701"/>
                <a:gd name="connsiteY7" fmla="*/ 457445 h 1822405"/>
                <a:gd name="connsiteX8" fmla="*/ 1485303 w 1811701"/>
                <a:gd name="connsiteY8" fmla="*/ 51864 h 1822405"/>
                <a:gd name="connsiteX9" fmla="*/ 895599 w 1811701"/>
                <a:gd name="connsiteY9" fmla="*/ 79530 h 1822405"/>
                <a:gd name="connsiteX10" fmla="*/ 288567 w 1811701"/>
                <a:gd name="connsiteY10" fmla="*/ 479828 h 1822405"/>
                <a:gd name="connsiteX0" fmla="*/ 288567 w 1811701"/>
                <a:gd name="connsiteY0" fmla="*/ 419258 h 1761835"/>
                <a:gd name="connsiteX1" fmla="*/ 88590 w 1811701"/>
                <a:gd name="connsiteY1" fmla="*/ 810676 h 1761835"/>
                <a:gd name="connsiteX2" fmla="*/ 10243 w 1811701"/>
                <a:gd name="connsiteY2" fmla="*/ 1608288 h 1761835"/>
                <a:gd name="connsiteX3" fmla="*/ 306327 w 1811701"/>
                <a:gd name="connsiteY3" fmla="*/ 1761835 h 1761835"/>
                <a:gd name="connsiteX4" fmla="*/ 1666327 w 1811701"/>
                <a:gd name="connsiteY4" fmla="*/ 1711113 h 1761835"/>
                <a:gd name="connsiteX5" fmla="*/ 1685455 w 1811701"/>
                <a:gd name="connsiteY5" fmla="*/ 1162831 h 1761835"/>
                <a:gd name="connsiteX6" fmla="*/ 1306672 w 1811701"/>
                <a:gd name="connsiteY6" fmla="*/ 916817 h 1761835"/>
                <a:gd name="connsiteX7" fmla="*/ 1616888 w 1811701"/>
                <a:gd name="connsiteY7" fmla="*/ 396875 h 1761835"/>
                <a:gd name="connsiteX8" fmla="*/ 1373040 w 1811701"/>
                <a:gd name="connsiteY8" fmla="*/ 118574 h 1761835"/>
                <a:gd name="connsiteX9" fmla="*/ 895599 w 1811701"/>
                <a:gd name="connsiteY9" fmla="*/ 18960 h 1761835"/>
                <a:gd name="connsiteX10" fmla="*/ 288567 w 1811701"/>
                <a:gd name="connsiteY10" fmla="*/ 419258 h 1761835"/>
                <a:gd name="connsiteX0" fmla="*/ 288567 w 1811701"/>
                <a:gd name="connsiteY0" fmla="*/ 419258 h 1761835"/>
                <a:gd name="connsiteX1" fmla="*/ 88590 w 1811701"/>
                <a:gd name="connsiteY1" fmla="*/ 810676 h 1761835"/>
                <a:gd name="connsiteX2" fmla="*/ 10243 w 1811701"/>
                <a:gd name="connsiteY2" fmla="*/ 1608288 h 1761835"/>
                <a:gd name="connsiteX3" fmla="*/ 306327 w 1811701"/>
                <a:gd name="connsiteY3" fmla="*/ 1761835 h 1761835"/>
                <a:gd name="connsiteX4" fmla="*/ 1666327 w 1811701"/>
                <a:gd name="connsiteY4" fmla="*/ 1711113 h 1761835"/>
                <a:gd name="connsiteX5" fmla="*/ 1685455 w 1811701"/>
                <a:gd name="connsiteY5" fmla="*/ 1162831 h 1761835"/>
                <a:gd name="connsiteX6" fmla="*/ 1306672 w 1811701"/>
                <a:gd name="connsiteY6" fmla="*/ 916817 h 1761835"/>
                <a:gd name="connsiteX7" fmla="*/ 1584814 w 1811701"/>
                <a:gd name="connsiteY7" fmla="*/ 510012 h 1761835"/>
                <a:gd name="connsiteX8" fmla="*/ 1373040 w 1811701"/>
                <a:gd name="connsiteY8" fmla="*/ 118574 h 1761835"/>
                <a:gd name="connsiteX9" fmla="*/ 895599 w 1811701"/>
                <a:gd name="connsiteY9" fmla="*/ 18960 h 1761835"/>
                <a:gd name="connsiteX10" fmla="*/ 288567 w 1811701"/>
                <a:gd name="connsiteY10" fmla="*/ 419258 h 1761835"/>
                <a:gd name="connsiteX0" fmla="*/ 288567 w 1770444"/>
                <a:gd name="connsiteY0" fmla="*/ 419258 h 1761835"/>
                <a:gd name="connsiteX1" fmla="*/ 88590 w 1770444"/>
                <a:gd name="connsiteY1" fmla="*/ 810676 h 1761835"/>
                <a:gd name="connsiteX2" fmla="*/ 10243 w 1770444"/>
                <a:gd name="connsiteY2" fmla="*/ 1608288 h 1761835"/>
                <a:gd name="connsiteX3" fmla="*/ 306327 w 1770444"/>
                <a:gd name="connsiteY3" fmla="*/ 1761835 h 1761835"/>
                <a:gd name="connsiteX4" fmla="*/ 1666327 w 1770444"/>
                <a:gd name="connsiteY4" fmla="*/ 1711113 h 1761835"/>
                <a:gd name="connsiteX5" fmla="*/ 1589229 w 1770444"/>
                <a:gd name="connsiteY5" fmla="*/ 1176973 h 1761835"/>
                <a:gd name="connsiteX6" fmla="*/ 1306672 w 1770444"/>
                <a:gd name="connsiteY6" fmla="*/ 916817 h 1761835"/>
                <a:gd name="connsiteX7" fmla="*/ 1584814 w 1770444"/>
                <a:gd name="connsiteY7" fmla="*/ 510012 h 1761835"/>
                <a:gd name="connsiteX8" fmla="*/ 1373040 w 1770444"/>
                <a:gd name="connsiteY8" fmla="*/ 118574 h 1761835"/>
                <a:gd name="connsiteX9" fmla="*/ 895599 w 1770444"/>
                <a:gd name="connsiteY9" fmla="*/ 18960 h 1761835"/>
                <a:gd name="connsiteX10" fmla="*/ 288567 w 1770444"/>
                <a:gd name="connsiteY10" fmla="*/ 419258 h 1761835"/>
                <a:gd name="connsiteX0" fmla="*/ 288567 w 1592514"/>
                <a:gd name="connsiteY0" fmla="*/ 419258 h 1863058"/>
                <a:gd name="connsiteX1" fmla="*/ 88590 w 1592514"/>
                <a:gd name="connsiteY1" fmla="*/ 810676 h 1863058"/>
                <a:gd name="connsiteX2" fmla="*/ 10243 w 1592514"/>
                <a:gd name="connsiteY2" fmla="*/ 1608288 h 1863058"/>
                <a:gd name="connsiteX3" fmla="*/ 306327 w 1592514"/>
                <a:gd name="connsiteY3" fmla="*/ 1761835 h 1863058"/>
                <a:gd name="connsiteX4" fmla="*/ 1377650 w 1592514"/>
                <a:gd name="connsiteY4" fmla="*/ 1838393 h 1863058"/>
                <a:gd name="connsiteX5" fmla="*/ 1589229 w 1592514"/>
                <a:gd name="connsiteY5" fmla="*/ 1176973 h 1863058"/>
                <a:gd name="connsiteX6" fmla="*/ 1306672 w 1592514"/>
                <a:gd name="connsiteY6" fmla="*/ 916817 h 1863058"/>
                <a:gd name="connsiteX7" fmla="*/ 1584814 w 1592514"/>
                <a:gd name="connsiteY7" fmla="*/ 510012 h 1863058"/>
                <a:gd name="connsiteX8" fmla="*/ 1373040 w 1592514"/>
                <a:gd name="connsiteY8" fmla="*/ 118574 h 1863058"/>
                <a:gd name="connsiteX9" fmla="*/ 895599 w 1592514"/>
                <a:gd name="connsiteY9" fmla="*/ 18960 h 1863058"/>
                <a:gd name="connsiteX10" fmla="*/ 288567 w 1592514"/>
                <a:gd name="connsiteY10" fmla="*/ 419258 h 1863058"/>
                <a:gd name="connsiteX0" fmla="*/ 421322 w 1594935"/>
                <a:gd name="connsiteY0" fmla="*/ 616342 h 1876292"/>
                <a:gd name="connsiteX1" fmla="*/ 91011 w 1594935"/>
                <a:gd name="connsiteY1" fmla="*/ 823910 h 1876292"/>
                <a:gd name="connsiteX2" fmla="*/ 12664 w 1594935"/>
                <a:gd name="connsiteY2" fmla="*/ 1621522 h 1876292"/>
                <a:gd name="connsiteX3" fmla="*/ 308748 w 1594935"/>
                <a:gd name="connsiteY3" fmla="*/ 1775069 h 1876292"/>
                <a:gd name="connsiteX4" fmla="*/ 1380071 w 1594935"/>
                <a:gd name="connsiteY4" fmla="*/ 1851627 h 1876292"/>
                <a:gd name="connsiteX5" fmla="*/ 1591650 w 1594935"/>
                <a:gd name="connsiteY5" fmla="*/ 1190207 h 1876292"/>
                <a:gd name="connsiteX6" fmla="*/ 1309093 w 1594935"/>
                <a:gd name="connsiteY6" fmla="*/ 930051 h 1876292"/>
                <a:gd name="connsiteX7" fmla="*/ 1587235 w 1594935"/>
                <a:gd name="connsiteY7" fmla="*/ 523246 h 1876292"/>
                <a:gd name="connsiteX8" fmla="*/ 1375461 w 1594935"/>
                <a:gd name="connsiteY8" fmla="*/ 131808 h 1876292"/>
                <a:gd name="connsiteX9" fmla="*/ 898020 w 1594935"/>
                <a:gd name="connsiteY9" fmla="*/ 32194 h 1876292"/>
                <a:gd name="connsiteX10" fmla="*/ 421322 w 1594935"/>
                <a:gd name="connsiteY10" fmla="*/ 616342 h 1876292"/>
                <a:gd name="connsiteX0" fmla="*/ 413257 w 1586870"/>
                <a:gd name="connsiteY0" fmla="*/ 616342 h 1876292"/>
                <a:gd name="connsiteX1" fmla="*/ 140873 w 1586870"/>
                <a:gd name="connsiteY1" fmla="*/ 993617 h 1876292"/>
                <a:gd name="connsiteX2" fmla="*/ 4599 w 1586870"/>
                <a:gd name="connsiteY2" fmla="*/ 1621522 h 1876292"/>
                <a:gd name="connsiteX3" fmla="*/ 300683 w 1586870"/>
                <a:gd name="connsiteY3" fmla="*/ 1775069 h 1876292"/>
                <a:gd name="connsiteX4" fmla="*/ 1372006 w 1586870"/>
                <a:gd name="connsiteY4" fmla="*/ 1851627 h 1876292"/>
                <a:gd name="connsiteX5" fmla="*/ 1583585 w 1586870"/>
                <a:gd name="connsiteY5" fmla="*/ 1190207 h 1876292"/>
                <a:gd name="connsiteX6" fmla="*/ 1301028 w 1586870"/>
                <a:gd name="connsiteY6" fmla="*/ 930051 h 1876292"/>
                <a:gd name="connsiteX7" fmla="*/ 1579170 w 1586870"/>
                <a:gd name="connsiteY7" fmla="*/ 523246 h 1876292"/>
                <a:gd name="connsiteX8" fmla="*/ 1367396 w 1586870"/>
                <a:gd name="connsiteY8" fmla="*/ 131808 h 1876292"/>
                <a:gd name="connsiteX9" fmla="*/ 889955 w 1586870"/>
                <a:gd name="connsiteY9" fmla="*/ 32194 h 1876292"/>
                <a:gd name="connsiteX10" fmla="*/ 413257 w 1586870"/>
                <a:gd name="connsiteY10" fmla="*/ 616342 h 1876292"/>
                <a:gd name="connsiteX0" fmla="*/ 284962 w 1458575"/>
                <a:gd name="connsiteY0" fmla="*/ 616342 h 1908017"/>
                <a:gd name="connsiteX1" fmla="*/ 12578 w 1458575"/>
                <a:gd name="connsiteY1" fmla="*/ 993617 h 1908017"/>
                <a:gd name="connsiteX2" fmla="*/ 172388 w 1458575"/>
                <a:gd name="connsiteY2" fmla="*/ 1775069 h 1908017"/>
                <a:gd name="connsiteX3" fmla="*/ 1243711 w 1458575"/>
                <a:gd name="connsiteY3" fmla="*/ 1851627 h 1908017"/>
                <a:gd name="connsiteX4" fmla="*/ 1455290 w 1458575"/>
                <a:gd name="connsiteY4" fmla="*/ 1190207 h 1908017"/>
                <a:gd name="connsiteX5" fmla="*/ 1172733 w 1458575"/>
                <a:gd name="connsiteY5" fmla="*/ 930051 h 1908017"/>
                <a:gd name="connsiteX6" fmla="*/ 1450875 w 1458575"/>
                <a:gd name="connsiteY6" fmla="*/ 523246 h 1908017"/>
                <a:gd name="connsiteX7" fmla="*/ 1239101 w 1458575"/>
                <a:gd name="connsiteY7" fmla="*/ 131808 h 1908017"/>
                <a:gd name="connsiteX8" fmla="*/ 761660 w 1458575"/>
                <a:gd name="connsiteY8" fmla="*/ 32194 h 1908017"/>
                <a:gd name="connsiteX9" fmla="*/ 284962 w 1458575"/>
                <a:gd name="connsiteY9" fmla="*/ 616342 h 1908017"/>
                <a:gd name="connsiteX0" fmla="*/ 343858 w 1519131"/>
                <a:gd name="connsiteY0" fmla="*/ 616342 h 1885036"/>
                <a:gd name="connsiteX1" fmla="*/ 71474 w 1519131"/>
                <a:gd name="connsiteY1" fmla="*/ 993617 h 1885036"/>
                <a:gd name="connsiteX2" fmla="*/ 115432 w 1519131"/>
                <a:gd name="connsiteY2" fmla="*/ 1704358 h 1885036"/>
                <a:gd name="connsiteX3" fmla="*/ 1302607 w 1519131"/>
                <a:gd name="connsiteY3" fmla="*/ 1851627 h 1885036"/>
                <a:gd name="connsiteX4" fmla="*/ 1514186 w 1519131"/>
                <a:gd name="connsiteY4" fmla="*/ 1190207 h 1885036"/>
                <a:gd name="connsiteX5" fmla="*/ 1231629 w 1519131"/>
                <a:gd name="connsiteY5" fmla="*/ 930051 h 1885036"/>
                <a:gd name="connsiteX6" fmla="*/ 1509771 w 1519131"/>
                <a:gd name="connsiteY6" fmla="*/ 523246 h 1885036"/>
                <a:gd name="connsiteX7" fmla="*/ 1297997 w 1519131"/>
                <a:gd name="connsiteY7" fmla="*/ 131808 h 1885036"/>
                <a:gd name="connsiteX8" fmla="*/ 820556 w 1519131"/>
                <a:gd name="connsiteY8" fmla="*/ 32194 h 1885036"/>
                <a:gd name="connsiteX9" fmla="*/ 343858 w 1519131"/>
                <a:gd name="connsiteY9" fmla="*/ 616342 h 1885036"/>
                <a:gd name="connsiteX0" fmla="*/ 343858 w 1549812"/>
                <a:gd name="connsiteY0" fmla="*/ 616342 h 1800235"/>
                <a:gd name="connsiteX1" fmla="*/ 71474 w 1549812"/>
                <a:gd name="connsiteY1" fmla="*/ 993617 h 1800235"/>
                <a:gd name="connsiteX2" fmla="*/ 115432 w 1549812"/>
                <a:gd name="connsiteY2" fmla="*/ 1704358 h 1800235"/>
                <a:gd name="connsiteX3" fmla="*/ 1389496 w 1549812"/>
                <a:gd name="connsiteY3" fmla="*/ 1724347 h 1800235"/>
                <a:gd name="connsiteX4" fmla="*/ 1514186 w 1549812"/>
                <a:gd name="connsiteY4" fmla="*/ 1190207 h 1800235"/>
                <a:gd name="connsiteX5" fmla="*/ 1231629 w 1549812"/>
                <a:gd name="connsiteY5" fmla="*/ 930051 h 1800235"/>
                <a:gd name="connsiteX6" fmla="*/ 1509771 w 1549812"/>
                <a:gd name="connsiteY6" fmla="*/ 523246 h 1800235"/>
                <a:gd name="connsiteX7" fmla="*/ 1297997 w 1549812"/>
                <a:gd name="connsiteY7" fmla="*/ 131808 h 1800235"/>
                <a:gd name="connsiteX8" fmla="*/ 820556 w 1549812"/>
                <a:gd name="connsiteY8" fmla="*/ 32194 h 1800235"/>
                <a:gd name="connsiteX9" fmla="*/ 343858 w 1549812"/>
                <a:gd name="connsiteY9" fmla="*/ 616342 h 18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9812" h="1800235">
                  <a:moveTo>
                    <a:pt x="343858" y="616342"/>
                  </a:moveTo>
                  <a:cubicBezTo>
                    <a:pt x="219011" y="776579"/>
                    <a:pt x="109545" y="812281"/>
                    <a:pt x="71474" y="993617"/>
                  </a:cubicBezTo>
                  <a:cubicBezTo>
                    <a:pt x="33403" y="1174953"/>
                    <a:pt x="-89757" y="1561356"/>
                    <a:pt x="115432" y="1704358"/>
                  </a:cubicBezTo>
                  <a:cubicBezTo>
                    <a:pt x="320621" y="1847360"/>
                    <a:pt x="1156371" y="1810039"/>
                    <a:pt x="1389496" y="1724347"/>
                  </a:cubicBezTo>
                  <a:cubicBezTo>
                    <a:pt x="1622621" y="1638655"/>
                    <a:pt x="1540497" y="1322590"/>
                    <a:pt x="1514186" y="1190207"/>
                  </a:cubicBezTo>
                  <a:cubicBezTo>
                    <a:pt x="1487875" y="1057824"/>
                    <a:pt x="1240336" y="1148914"/>
                    <a:pt x="1231629" y="930051"/>
                  </a:cubicBezTo>
                  <a:cubicBezTo>
                    <a:pt x="1248292" y="693847"/>
                    <a:pt x="1498710" y="656286"/>
                    <a:pt x="1509771" y="523246"/>
                  </a:cubicBezTo>
                  <a:cubicBezTo>
                    <a:pt x="1520832" y="390206"/>
                    <a:pt x="1431655" y="305130"/>
                    <a:pt x="1297997" y="131808"/>
                  </a:cubicBezTo>
                  <a:cubicBezTo>
                    <a:pt x="1189251" y="36824"/>
                    <a:pt x="979579" y="-48562"/>
                    <a:pt x="820556" y="32194"/>
                  </a:cubicBezTo>
                  <a:cubicBezTo>
                    <a:pt x="661533" y="112950"/>
                    <a:pt x="468705" y="456105"/>
                    <a:pt x="343858" y="616342"/>
                  </a:cubicBezTo>
                  <a:close/>
                </a:path>
              </a:pathLst>
            </a:custGeom>
            <a:solidFill>
              <a:srgbClr val="9CDF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62D3EE8E-867E-0747-A141-8EB2A5DAE4EB}"/>
                </a:ext>
              </a:extLst>
            </p:cNvPr>
            <p:cNvSpPr/>
            <p:nvPr/>
          </p:nvSpPr>
          <p:spPr>
            <a:xfrm>
              <a:off x="2778255" y="3549321"/>
              <a:ext cx="305749" cy="197847"/>
            </a:xfrm>
            <a:prstGeom prst="rect">
              <a:avLst/>
            </a:prstGeom>
            <a:solidFill>
              <a:srgbClr val="9CD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3B3B786F-70E1-7342-9F31-49226A0BBB61}"/>
                </a:ext>
              </a:extLst>
            </p:cNvPr>
            <p:cNvSpPr txBox="1"/>
            <p:nvPr/>
          </p:nvSpPr>
          <p:spPr>
            <a:xfrm>
              <a:off x="2728914" y="2490657"/>
              <a:ext cx="129145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local, regional or national  ISP</a:t>
              </a:r>
            </a:p>
          </p:txBody>
        </p:sp>
        <p:cxnSp>
          <p:nvCxnSpPr>
            <p:cNvPr id="70" name="Straight Connector 69">
              <a:extLst>
                <a:ext uri="{FF2B5EF4-FFF2-40B4-BE49-F238E27FC236}">
                  <a16:creationId xmlns:a16="http://schemas.microsoft.com/office/drawing/2014/main" id="{04D6A976-A23A-424F-9352-EB6EC47A0964}"/>
                </a:ext>
              </a:extLst>
            </p:cNvPr>
            <p:cNvCxnSpPr>
              <a:cxnSpLocks/>
            </p:cNvCxnSpPr>
            <p:nvPr/>
          </p:nvCxnSpPr>
          <p:spPr>
            <a:xfrm flipH="1">
              <a:off x="2718803" y="3959155"/>
              <a:ext cx="6554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2994CE1-109E-9542-B4D5-452FADD382D1}"/>
                </a:ext>
              </a:extLst>
            </p:cNvPr>
            <p:cNvCxnSpPr>
              <a:cxnSpLocks/>
              <a:stCxn id="364" idx="4"/>
            </p:cNvCxnSpPr>
            <p:nvPr/>
          </p:nvCxnSpPr>
          <p:spPr>
            <a:xfrm flipH="1">
              <a:off x="2776055" y="3206695"/>
              <a:ext cx="418158" cy="689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F448974-9654-F94D-9906-E7E86751416B}"/>
                </a:ext>
              </a:extLst>
            </p:cNvPr>
            <p:cNvCxnSpPr>
              <a:cxnSpLocks/>
              <a:stCxn id="369" idx="6"/>
            </p:cNvCxnSpPr>
            <p:nvPr/>
          </p:nvCxnSpPr>
          <p:spPr>
            <a:xfrm flipH="1">
              <a:off x="3232256" y="3153743"/>
              <a:ext cx="1136" cy="765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543B69C-D1D2-B545-AEA7-584BB7308139}"/>
                </a:ext>
              </a:extLst>
            </p:cNvPr>
            <p:cNvCxnSpPr>
              <a:cxnSpLocks/>
              <a:stCxn id="364" idx="4"/>
            </p:cNvCxnSpPr>
            <p:nvPr/>
          </p:nvCxnSpPr>
          <p:spPr>
            <a:xfrm flipH="1" flipV="1">
              <a:off x="2268410" y="2746348"/>
              <a:ext cx="925803" cy="46034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Line 541">
              <a:extLst>
                <a:ext uri="{FF2B5EF4-FFF2-40B4-BE49-F238E27FC236}">
                  <a16:creationId xmlns:a16="http://schemas.microsoft.com/office/drawing/2014/main" id="{B4A0252C-DBB8-204B-BD11-A551150EA7AF}"/>
                </a:ext>
              </a:extLst>
            </p:cNvPr>
            <p:cNvSpPr>
              <a:spLocks noChangeShapeType="1"/>
            </p:cNvSpPr>
            <p:nvPr/>
          </p:nvSpPr>
          <p:spPr bwMode="auto">
            <a:xfrm flipV="1">
              <a:off x="2877892" y="3984792"/>
              <a:ext cx="429324" cy="7056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Line 424">
              <a:extLst>
                <a:ext uri="{FF2B5EF4-FFF2-40B4-BE49-F238E27FC236}">
                  <a16:creationId xmlns:a16="http://schemas.microsoft.com/office/drawing/2014/main" id="{14354CAB-E5AB-BF4E-BA96-C6D6D6D5535C}"/>
                </a:ext>
              </a:extLst>
            </p:cNvPr>
            <p:cNvSpPr>
              <a:spLocks noChangeShapeType="1"/>
            </p:cNvSpPr>
            <p:nvPr/>
          </p:nvSpPr>
          <p:spPr bwMode="auto">
            <a:xfrm flipV="1">
              <a:off x="1908175" y="3918869"/>
              <a:ext cx="804617" cy="22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8" name="Group 327">
              <a:extLst>
                <a:ext uri="{FF2B5EF4-FFF2-40B4-BE49-F238E27FC236}">
                  <a16:creationId xmlns:a16="http://schemas.microsoft.com/office/drawing/2014/main" id="{6370CA34-4163-5D4D-9682-F2654A7D1146}"/>
                </a:ext>
              </a:extLst>
            </p:cNvPr>
            <p:cNvGrpSpPr/>
            <p:nvPr/>
          </p:nvGrpSpPr>
          <p:grpSpPr>
            <a:xfrm>
              <a:off x="2597975" y="3828037"/>
              <a:ext cx="367224" cy="240304"/>
              <a:chOff x="7493876" y="2774731"/>
              <a:chExt cx="1481958" cy="894622"/>
            </a:xfrm>
          </p:grpSpPr>
          <p:sp>
            <p:nvSpPr>
              <p:cNvPr id="377" name="Freeform 376">
                <a:extLst>
                  <a:ext uri="{FF2B5EF4-FFF2-40B4-BE49-F238E27FC236}">
                    <a16:creationId xmlns:a16="http://schemas.microsoft.com/office/drawing/2014/main" id="{243C67EA-50A9-744C-93A0-449DB5DB5737}"/>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378" name="Oval 377">
                <a:extLst>
                  <a:ext uri="{FF2B5EF4-FFF2-40B4-BE49-F238E27FC236}">
                    <a16:creationId xmlns:a16="http://schemas.microsoft.com/office/drawing/2014/main" id="{04BDE8C8-734E-B846-8878-F393E7DF980D}"/>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379" name="Group 378">
                <a:extLst>
                  <a:ext uri="{FF2B5EF4-FFF2-40B4-BE49-F238E27FC236}">
                    <a16:creationId xmlns:a16="http://schemas.microsoft.com/office/drawing/2014/main" id="{11BC5BB6-21F0-0A49-BE25-CF30CCD0738B}"/>
                  </a:ext>
                </a:extLst>
              </p:cNvPr>
              <p:cNvGrpSpPr/>
              <p:nvPr/>
            </p:nvGrpSpPr>
            <p:grpSpPr>
              <a:xfrm>
                <a:off x="7713663" y="2848339"/>
                <a:ext cx="1042107" cy="425543"/>
                <a:chOff x="7786941" y="2884917"/>
                <a:chExt cx="897649" cy="353919"/>
              </a:xfrm>
            </p:grpSpPr>
            <p:sp>
              <p:nvSpPr>
                <p:cNvPr id="380" name="Freeform 379">
                  <a:extLst>
                    <a:ext uri="{FF2B5EF4-FFF2-40B4-BE49-F238E27FC236}">
                      <a16:creationId xmlns:a16="http://schemas.microsoft.com/office/drawing/2014/main" id="{2F18550E-A084-3049-A543-72F87B368A6C}"/>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1" name="Freeform 380">
                  <a:extLst>
                    <a:ext uri="{FF2B5EF4-FFF2-40B4-BE49-F238E27FC236}">
                      <a16:creationId xmlns:a16="http://schemas.microsoft.com/office/drawing/2014/main" id="{63AED31C-F4CD-4944-BF4F-B6EEBF31CFC1}"/>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Freeform 381">
                  <a:extLst>
                    <a:ext uri="{FF2B5EF4-FFF2-40B4-BE49-F238E27FC236}">
                      <a16:creationId xmlns:a16="http://schemas.microsoft.com/office/drawing/2014/main" id="{389FAA80-B3BE-5747-AC5B-1E64BDF2FC07}"/>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Freeform 382">
                  <a:extLst>
                    <a:ext uri="{FF2B5EF4-FFF2-40B4-BE49-F238E27FC236}">
                      <a16:creationId xmlns:a16="http://schemas.microsoft.com/office/drawing/2014/main" id="{19366E34-F016-7C4B-946F-EF800C2E153E}"/>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30" name="Group 329">
              <a:extLst>
                <a:ext uri="{FF2B5EF4-FFF2-40B4-BE49-F238E27FC236}">
                  <a16:creationId xmlns:a16="http://schemas.microsoft.com/office/drawing/2014/main" id="{ADDE8BAB-4640-7644-8B34-47D376A4AFF3}"/>
                </a:ext>
              </a:extLst>
            </p:cNvPr>
            <p:cNvGrpSpPr/>
            <p:nvPr/>
          </p:nvGrpSpPr>
          <p:grpSpPr>
            <a:xfrm>
              <a:off x="3010612" y="3051132"/>
              <a:ext cx="367224" cy="240304"/>
              <a:chOff x="7493876" y="2774731"/>
              <a:chExt cx="1481958" cy="894622"/>
            </a:xfrm>
          </p:grpSpPr>
          <p:sp>
            <p:nvSpPr>
              <p:cNvPr id="363" name="Freeform 362">
                <a:extLst>
                  <a:ext uri="{FF2B5EF4-FFF2-40B4-BE49-F238E27FC236}">
                    <a16:creationId xmlns:a16="http://schemas.microsoft.com/office/drawing/2014/main" id="{1CC605A3-7F59-DF4C-BCF9-E4052618F274}"/>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364" name="Oval 363">
                <a:extLst>
                  <a:ext uri="{FF2B5EF4-FFF2-40B4-BE49-F238E27FC236}">
                    <a16:creationId xmlns:a16="http://schemas.microsoft.com/office/drawing/2014/main" id="{0F0B1A7C-9236-2045-B400-434AFC8B7A01}"/>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365" name="Group 364">
                <a:extLst>
                  <a:ext uri="{FF2B5EF4-FFF2-40B4-BE49-F238E27FC236}">
                    <a16:creationId xmlns:a16="http://schemas.microsoft.com/office/drawing/2014/main" id="{96B74E75-BBC6-9042-A60E-B6248B87406A}"/>
                  </a:ext>
                </a:extLst>
              </p:cNvPr>
              <p:cNvGrpSpPr/>
              <p:nvPr/>
            </p:nvGrpSpPr>
            <p:grpSpPr>
              <a:xfrm>
                <a:off x="7713663" y="2848339"/>
                <a:ext cx="1042107" cy="425543"/>
                <a:chOff x="7786941" y="2884917"/>
                <a:chExt cx="897649" cy="353919"/>
              </a:xfrm>
            </p:grpSpPr>
            <p:sp>
              <p:nvSpPr>
                <p:cNvPr id="366" name="Freeform 365">
                  <a:extLst>
                    <a:ext uri="{FF2B5EF4-FFF2-40B4-BE49-F238E27FC236}">
                      <a16:creationId xmlns:a16="http://schemas.microsoft.com/office/drawing/2014/main" id="{59855B61-4570-9C4B-97D3-F8C01AB3E710}"/>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Freeform 366">
                  <a:extLst>
                    <a:ext uri="{FF2B5EF4-FFF2-40B4-BE49-F238E27FC236}">
                      <a16:creationId xmlns:a16="http://schemas.microsoft.com/office/drawing/2014/main" id="{35FDEF0D-734E-BD48-96B6-D2EA28166F8C}"/>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Freeform 367">
                  <a:extLst>
                    <a:ext uri="{FF2B5EF4-FFF2-40B4-BE49-F238E27FC236}">
                      <a16:creationId xmlns:a16="http://schemas.microsoft.com/office/drawing/2014/main" id="{2A4D8821-BB48-4A4B-B0C3-F629DEAA322E}"/>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9" name="Freeform 368">
                  <a:extLst>
                    <a:ext uri="{FF2B5EF4-FFF2-40B4-BE49-F238E27FC236}">
                      <a16:creationId xmlns:a16="http://schemas.microsoft.com/office/drawing/2014/main" id="{A1617510-278C-2C44-8D09-634853ECB761}"/>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31" name="Group 330">
              <a:extLst>
                <a:ext uri="{FF2B5EF4-FFF2-40B4-BE49-F238E27FC236}">
                  <a16:creationId xmlns:a16="http://schemas.microsoft.com/office/drawing/2014/main" id="{09824DCE-C24F-5A4B-B9B3-1ECBC57BFE11}"/>
                </a:ext>
              </a:extLst>
            </p:cNvPr>
            <p:cNvGrpSpPr/>
            <p:nvPr/>
          </p:nvGrpSpPr>
          <p:grpSpPr>
            <a:xfrm>
              <a:off x="3100741" y="3871176"/>
              <a:ext cx="367224" cy="240304"/>
              <a:chOff x="7493876" y="2774731"/>
              <a:chExt cx="1481958" cy="894622"/>
            </a:xfrm>
          </p:grpSpPr>
          <p:sp>
            <p:nvSpPr>
              <p:cNvPr id="356" name="Freeform 355">
                <a:extLst>
                  <a:ext uri="{FF2B5EF4-FFF2-40B4-BE49-F238E27FC236}">
                    <a16:creationId xmlns:a16="http://schemas.microsoft.com/office/drawing/2014/main" id="{ECEA14A4-F330-5043-A7BA-DCEB2914F2AB}"/>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357" name="Oval 356">
                <a:extLst>
                  <a:ext uri="{FF2B5EF4-FFF2-40B4-BE49-F238E27FC236}">
                    <a16:creationId xmlns:a16="http://schemas.microsoft.com/office/drawing/2014/main" id="{0582A960-2089-3645-BC28-0AECE1CB7319}"/>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358" name="Group 357">
                <a:extLst>
                  <a:ext uri="{FF2B5EF4-FFF2-40B4-BE49-F238E27FC236}">
                    <a16:creationId xmlns:a16="http://schemas.microsoft.com/office/drawing/2014/main" id="{ACF40440-C30D-9245-A881-1E3D73784125}"/>
                  </a:ext>
                </a:extLst>
              </p:cNvPr>
              <p:cNvGrpSpPr/>
              <p:nvPr/>
            </p:nvGrpSpPr>
            <p:grpSpPr>
              <a:xfrm>
                <a:off x="7713663" y="2848339"/>
                <a:ext cx="1042107" cy="425543"/>
                <a:chOff x="7786941" y="2884917"/>
                <a:chExt cx="897649" cy="353919"/>
              </a:xfrm>
            </p:grpSpPr>
            <p:sp>
              <p:nvSpPr>
                <p:cNvPr id="359" name="Freeform 358">
                  <a:extLst>
                    <a:ext uri="{FF2B5EF4-FFF2-40B4-BE49-F238E27FC236}">
                      <a16:creationId xmlns:a16="http://schemas.microsoft.com/office/drawing/2014/main" id="{A80BF529-EC4D-9243-8EDE-AB285D11083D}"/>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Freeform 359">
                  <a:extLst>
                    <a:ext uri="{FF2B5EF4-FFF2-40B4-BE49-F238E27FC236}">
                      <a16:creationId xmlns:a16="http://schemas.microsoft.com/office/drawing/2014/main" id="{21CD8A25-65B8-9246-B91F-1E50ADC3A50A}"/>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1" name="Freeform 360">
                  <a:extLst>
                    <a:ext uri="{FF2B5EF4-FFF2-40B4-BE49-F238E27FC236}">
                      <a16:creationId xmlns:a16="http://schemas.microsoft.com/office/drawing/2014/main" id="{2884E9AF-1FD8-1949-BAB2-699A7CEE52E6}"/>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Freeform 361">
                  <a:extLst>
                    <a:ext uri="{FF2B5EF4-FFF2-40B4-BE49-F238E27FC236}">
                      <a16:creationId xmlns:a16="http://schemas.microsoft.com/office/drawing/2014/main" id="{D7C0677E-5D44-FB47-9254-D3FE4203DC61}"/>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333" name="Group 332">
            <a:extLst>
              <a:ext uri="{FF2B5EF4-FFF2-40B4-BE49-F238E27FC236}">
                <a16:creationId xmlns:a16="http://schemas.microsoft.com/office/drawing/2014/main" id="{70580FA4-8E59-D84F-8C44-F3E5BBE94427}"/>
              </a:ext>
            </a:extLst>
          </p:cNvPr>
          <p:cNvGrpSpPr/>
          <p:nvPr/>
        </p:nvGrpSpPr>
        <p:grpSpPr>
          <a:xfrm>
            <a:off x="2747080" y="4647099"/>
            <a:ext cx="393760" cy="218578"/>
            <a:chOff x="7493876" y="2774731"/>
            <a:chExt cx="1481958" cy="894622"/>
          </a:xfrm>
        </p:grpSpPr>
        <p:sp>
          <p:nvSpPr>
            <p:cNvPr id="342" name="Freeform 341">
              <a:extLst>
                <a:ext uri="{FF2B5EF4-FFF2-40B4-BE49-F238E27FC236}">
                  <a16:creationId xmlns:a16="http://schemas.microsoft.com/office/drawing/2014/main" id="{ECEA2115-3D05-7C4F-83D7-6F7FD99CBF4D}"/>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343" name="Oval 342">
              <a:extLst>
                <a:ext uri="{FF2B5EF4-FFF2-40B4-BE49-F238E27FC236}">
                  <a16:creationId xmlns:a16="http://schemas.microsoft.com/office/drawing/2014/main" id="{5BF66056-693E-B34C-9C79-A6C6B4CCD4F0}"/>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344" name="Group 343">
              <a:extLst>
                <a:ext uri="{FF2B5EF4-FFF2-40B4-BE49-F238E27FC236}">
                  <a16:creationId xmlns:a16="http://schemas.microsoft.com/office/drawing/2014/main" id="{7354B1A2-2B42-E847-96E8-93E76047A4DB}"/>
                </a:ext>
              </a:extLst>
            </p:cNvPr>
            <p:cNvGrpSpPr/>
            <p:nvPr/>
          </p:nvGrpSpPr>
          <p:grpSpPr>
            <a:xfrm>
              <a:off x="7713663" y="2848339"/>
              <a:ext cx="1042107" cy="425543"/>
              <a:chOff x="7786941" y="2884917"/>
              <a:chExt cx="897649" cy="353919"/>
            </a:xfrm>
          </p:grpSpPr>
          <p:sp>
            <p:nvSpPr>
              <p:cNvPr id="345" name="Freeform 344">
                <a:extLst>
                  <a:ext uri="{FF2B5EF4-FFF2-40B4-BE49-F238E27FC236}">
                    <a16:creationId xmlns:a16="http://schemas.microsoft.com/office/drawing/2014/main" id="{4633501A-429F-1B44-97E4-0507F6877A0C}"/>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6" name="Freeform 345">
                <a:extLst>
                  <a:ext uri="{FF2B5EF4-FFF2-40B4-BE49-F238E27FC236}">
                    <a16:creationId xmlns:a16="http://schemas.microsoft.com/office/drawing/2014/main" id="{EA6D4ABE-F6F5-A94D-9607-E00D43469C6D}"/>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7" name="Freeform 346">
                <a:extLst>
                  <a:ext uri="{FF2B5EF4-FFF2-40B4-BE49-F238E27FC236}">
                    <a16:creationId xmlns:a16="http://schemas.microsoft.com/office/drawing/2014/main" id="{CEFF3279-4F1D-CF4C-8D34-01065E4297DF}"/>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 name="Freeform 347">
                <a:extLst>
                  <a:ext uri="{FF2B5EF4-FFF2-40B4-BE49-F238E27FC236}">
                    <a16:creationId xmlns:a16="http://schemas.microsoft.com/office/drawing/2014/main" id="{B722D985-E4E3-3642-AA44-5E6D1A659EDA}"/>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83" name="Group 482">
            <a:extLst>
              <a:ext uri="{FF2B5EF4-FFF2-40B4-BE49-F238E27FC236}">
                <a16:creationId xmlns:a16="http://schemas.microsoft.com/office/drawing/2014/main" id="{9D37B087-57A5-FB48-AE94-5E3ECB767DE7}"/>
              </a:ext>
            </a:extLst>
          </p:cNvPr>
          <p:cNvGrpSpPr/>
          <p:nvPr/>
        </p:nvGrpSpPr>
        <p:grpSpPr>
          <a:xfrm>
            <a:off x="3447738" y="4092315"/>
            <a:ext cx="7520276" cy="2406466"/>
            <a:chOff x="3342806" y="3627619"/>
            <a:chExt cx="7520276" cy="2406466"/>
          </a:xfrm>
        </p:grpSpPr>
        <p:grpSp>
          <p:nvGrpSpPr>
            <p:cNvPr id="478" name="Group 477">
              <a:extLst>
                <a:ext uri="{FF2B5EF4-FFF2-40B4-BE49-F238E27FC236}">
                  <a16:creationId xmlns:a16="http://schemas.microsoft.com/office/drawing/2014/main" id="{15F2E305-FD13-0A4C-9DB2-F27BFC412918}"/>
                </a:ext>
              </a:extLst>
            </p:cNvPr>
            <p:cNvGrpSpPr/>
            <p:nvPr/>
          </p:nvGrpSpPr>
          <p:grpSpPr>
            <a:xfrm>
              <a:off x="7087299" y="4098337"/>
              <a:ext cx="3775783" cy="1935748"/>
              <a:chOff x="7169213" y="3236691"/>
              <a:chExt cx="3775783" cy="1935748"/>
            </a:xfrm>
          </p:grpSpPr>
          <p:grpSp>
            <p:nvGrpSpPr>
              <p:cNvPr id="5" name="Group 4">
                <a:extLst>
                  <a:ext uri="{FF2B5EF4-FFF2-40B4-BE49-F238E27FC236}">
                    <a16:creationId xmlns:a16="http://schemas.microsoft.com/office/drawing/2014/main" id="{12F7FD9A-76F8-CF42-953B-4B1C46FA16E4}"/>
                  </a:ext>
                </a:extLst>
              </p:cNvPr>
              <p:cNvGrpSpPr/>
              <p:nvPr/>
            </p:nvGrpSpPr>
            <p:grpSpPr>
              <a:xfrm>
                <a:off x="9277204" y="3236691"/>
                <a:ext cx="1667792" cy="1935748"/>
                <a:chOff x="5105255" y="2236566"/>
                <a:chExt cx="1667792" cy="1935748"/>
              </a:xfrm>
            </p:grpSpPr>
            <p:sp>
              <p:nvSpPr>
                <p:cNvPr id="36" name="Freeform 35">
                  <a:extLst>
                    <a:ext uri="{FF2B5EF4-FFF2-40B4-BE49-F238E27FC236}">
                      <a16:creationId xmlns:a16="http://schemas.microsoft.com/office/drawing/2014/main" id="{1B4FD686-7BBE-1E4B-8508-AEF33070307B}"/>
                    </a:ext>
                  </a:extLst>
                </p:cNvPr>
                <p:cNvSpPr/>
                <p:nvPr/>
              </p:nvSpPr>
              <p:spPr>
                <a:xfrm>
                  <a:off x="5264383" y="2236566"/>
                  <a:ext cx="1273167" cy="1935748"/>
                </a:xfrm>
                <a:custGeom>
                  <a:avLst/>
                  <a:gdLst>
                    <a:gd name="connsiteX0" fmla="*/ 434989 w 1523031"/>
                    <a:gd name="connsiteY0" fmla="*/ 253346 h 1763594"/>
                    <a:gd name="connsiteX1" fmla="*/ 488 w 1523031"/>
                    <a:gd name="connsiteY1" fmla="*/ 921706 h 1763594"/>
                    <a:gd name="connsiteX2" fmla="*/ 368142 w 1523031"/>
                    <a:gd name="connsiteY2" fmla="*/ 1489812 h 1763594"/>
                    <a:gd name="connsiteX3" fmla="*/ 1187008 w 1523031"/>
                    <a:gd name="connsiteY3" fmla="*/ 1757156 h 1763594"/>
                    <a:gd name="connsiteX4" fmla="*/ 1521239 w 1523031"/>
                    <a:gd name="connsiteY4" fmla="*/ 1239177 h 1763594"/>
                    <a:gd name="connsiteX5" fmla="*/ 1320700 w 1523031"/>
                    <a:gd name="connsiteY5" fmla="*/ 654362 h 1763594"/>
                    <a:gd name="connsiteX6" fmla="*/ 1337412 w 1523031"/>
                    <a:gd name="connsiteY6" fmla="*/ 136383 h 1763594"/>
                    <a:gd name="connsiteX7" fmla="*/ 1086739 w 1523031"/>
                    <a:gd name="connsiteY7" fmla="*/ 2711 h 1763594"/>
                    <a:gd name="connsiteX8" fmla="*/ 434989 w 1523031"/>
                    <a:gd name="connsiteY8" fmla="*/ 253346 h 1763594"/>
                    <a:gd name="connsiteX0" fmla="*/ 434989 w 1537226"/>
                    <a:gd name="connsiteY0" fmla="*/ 253346 h 1763594"/>
                    <a:gd name="connsiteX1" fmla="*/ 488 w 1537226"/>
                    <a:gd name="connsiteY1" fmla="*/ 921706 h 1763594"/>
                    <a:gd name="connsiteX2" fmla="*/ 368142 w 1537226"/>
                    <a:gd name="connsiteY2" fmla="*/ 1489812 h 1763594"/>
                    <a:gd name="connsiteX3" fmla="*/ 1187008 w 1537226"/>
                    <a:gd name="connsiteY3" fmla="*/ 1757156 h 1763594"/>
                    <a:gd name="connsiteX4" fmla="*/ 1521239 w 1537226"/>
                    <a:gd name="connsiteY4" fmla="*/ 1239177 h 1763594"/>
                    <a:gd name="connsiteX5" fmla="*/ 1468998 w 1537226"/>
                    <a:gd name="connsiteY5" fmla="*/ 654362 h 1763594"/>
                    <a:gd name="connsiteX6" fmla="*/ 1337412 w 1537226"/>
                    <a:gd name="connsiteY6" fmla="*/ 136383 h 1763594"/>
                    <a:gd name="connsiteX7" fmla="*/ 1086739 w 1537226"/>
                    <a:gd name="connsiteY7" fmla="*/ 2711 h 1763594"/>
                    <a:gd name="connsiteX8" fmla="*/ 434989 w 1537226"/>
                    <a:gd name="connsiteY8" fmla="*/ 253346 h 1763594"/>
                    <a:gd name="connsiteX0" fmla="*/ 434989 w 1537226"/>
                    <a:gd name="connsiteY0" fmla="*/ 253346 h 1763594"/>
                    <a:gd name="connsiteX1" fmla="*/ 488 w 1537226"/>
                    <a:gd name="connsiteY1" fmla="*/ 921706 h 1763594"/>
                    <a:gd name="connsiteX2" fmla="*/ 368142 w 1537226"/>
                    <a:gd name="connsiteY2" fmla="*/ 1489812 h 1763594"/>
                    <a:gd name="connsiteX3" fmla="*/ 1187008 w 1537226"/>
                    <a:gd name="connsiteY3" fmla="*/ 1757156 h 1763594"/>
                    <a:gd name="connsiteX4" fmla="*/ 1521239 w 1537226"/>
                    <a:gd name="connsiteY4" fmla="*/ 1239177 h 1763594"/>
                    <a:gd name="connsiteX5" fmla="*/ 1468998 w 1537226"/>
                    <a:gd name="connsiteY5" fmla="*/ 654362 h 1763594"/>
                    <a:gd name="connsiteX6" fmla="*/ 1337412 w 1537226"/>
                    <a:gd name="connsiteY6" fmla="*/ 136383 h 1763594"/>
                    <a:gd name="connsiteX7" fmla="*/ 839572 w 1537226"/>
                    <a:gd name="connsiteY7" fmla="*/ 2711 h 1763594"/>
                    <a:gd name="connsiteX8" fmla="*/ 434989 w 1537226"/>
                    <a:gd name="connsiteY8" fmla="*/ 253346 h 1763594"/>
                    <a:gd name="connsiteX0" fmla="*/ 360357 w 1536743"/>
                    <a:gd name="connsiteY0" fmla="*/ 534641 h 1782088"/>
                    <a:gd name="connsiteX1" fmla="*/ 5 w 1536743"/>
                    <a:gd name="connsiteY1" fmla="*/ 940200 h 1782088"/>
                    <a:gd name="connsiteX2" fmla="*/ 367659 w 1536743"/>
                    <a:gd name="connsiteY2" fmla="*/ 1508306 h 1782088"/>
                    <a:gd name="connsiteX3" fmla="*/ 1186525 w 1536743"/>
                    <a:gd name="connsiteY3" fmla="*/ 1775650 h 1782088"/>
                    <a:gd name="connsiteX4" fmla="*/ 1520756 w 1536743"/>
                    <a:gd name="connsiteY4" fmla="*/ 1257671 h 1782088"/>
                    <a:gd name="connsiteX5" fmla="*/ 1468515 w 1536743"/>
                    <a:gd name="connsiteY5" fmla="*/ 672856 h 1782088"/>
                    <a:gd name="connsiteX6" fmla="*/ 1336929 w 1536743"/>
                    <a:gd name="connsiteY6" fmla="*/ 154877 h 1782088"/>
                    <a:gd name="connsiteX7" fmla="*/ 839089 w 1536743"/>
                    <a:gd name="connsiteY7" fmla="*/ 21205 h 1782088"/>
                    <a:gd name="connsiteX8" fmla="*/ 360357 w 1536743"/>
                    <a:gd name="connsiteY8" fmla="*/ 534641 h 1782088"/>
                    <a:gd name="connsiteX0" fmla="*/ 360355 w 1536741"/>
                    <a:gd name="connsiteY0" fmla="*/ 534641 h 1782088"/>
                    <a:gd name="connsiteX1" fmla="*/ 3 w 1536741"/>
                    <a:gd name="connsiteY1" fmla="*/ 940200 h 1782088"/>
                    <a:gd name="connsiteX2" fmla="*/ 367657 w 1536741"/>
                    <a:gd name="connsiteY2" fmla="*/ 1508306 h 1782088"/>
                    <a:gd name="connsiteX3" fmla="*/ 1186523 w 1536741"/>
                    <a:gd name="connsiteY3" fmla="*/ 1775650 h 1782088"/>
                    <a:gd name="connsiteX4" fmla="*/ 1520754 w 1536741"/>
                    <a:gd name="connsiteY4" fmla="*/ 1257671 h 1782088"/>
                    <a:gd name="connsiteX5" fmla="*/ 1468513 w 1536741"/>
                    <a:gd name="connsiteY5" fmla="*/ 672856 h 1782088"/>
                    <a:gd name="connsiteX6" fmla="*/ 1336927 w 1536741"/>
                    <a:gd name="connsiteY6" fmla="*/ 154877 h 1782088"/>
                    <a:gd name="connsiteX7" fmla="*/ 839087 w 1536741"/>
                    <a:gd name="connsiteY7" fmla="*/ 21205 h 1782088"/>
                    <a:gd name="connsiteX8" fmla="*/ 360355 w 1536741"/>
                    <a:gd name="connsiteY8" fmla="*/ 534641 h 1782088"/>
                    <a:gd name="connsiteX0" fmla="*/ 360355 w 1534770"/>
                    <a:gd name="connsiteY0" fmla="*/ 553225 h 1800672"/>
                    <a:gd name="connsiteX1" fmla="*/ 3 w 1534770"/>
                    <a:gd name="connsiteY1" fmla="*/ 958784 h 1800672"/>
                    <a:gd name="connsiteX2" fmla="*/ 367657 w 1534770"/>
                    <a:gd name="connsiteY2" fmla="*/ 1526890 h 1800672"/>
                    <a:gd name="connsiteX3" fmla="*/ 1186523 w 1534770"/>
                    <a:gd name="connsiteY3" fmla="*/ 1794234 h 1800672"/>
                    <a:gd name="connsiteX4" fmla="*/ 1520754 w 1534770"/>
                    <a:gd name="connsiteY4" fmla="*/ 1276255 h 1800672"/>
                    <a:gd name="connsiteX5" fmla="*/ 1468513 w 1534770"/>
                    <a:gd name="connsiteY5" fmla="*/ 691440 h 1800672"/>
                    <a:gd name="connsiteX6" fmla="*/ 1435794 w 1534770"/>
                    <a:gd name="connsiteY6" fmla="*/ 107761 h 1800672"/>
                    <a:gd name="connsiteX7" fmla="*/ 839087 w 1534770"/>
                    <a:gd name="connsiteY7" fmla="*/ 39789 h 1800672"/>
                    <a:gd name="connsiteX8" fmla="*/ 360355 w 1534770"/>
                    <a:gd name="connsiteY8" fmla="*/ 553225 h 1800672"/>
                    <a:gd name="connsiteX0" fmla="*/ 360355 w 1580585"/>
                    <a:gd name="connsiteY0" fmla="*/ 553225 h 1880420"/>
                    <a:gd name="connsiteX1" fmla="*/ 3 w 1580585"/>
                    <a:gd name="connsiteY1" fmla="*/ 958784 h 1880420"/>
                    <a:gd name="connsiteX2" fmla="*/ 367657 w 1580585"/>
                    <a:gd name="connsiteY2" fmla="*/ 1526890 h 1880420"/>
                    <a:gd name="connsiteX3" fmla="*/ 1186523 w 1580585"/>
                    <a:gd name="connsiteY3" fmla="*/ 1794234 h 1880420"/>
                    <a:gd name="connsiteX4" fmla="*/ 1570188 w 1580585"/>
                    <a:gd name="connsiteY4" fmla="*/ 1785433 h 1880420"/>
                    <a:gd name="connsiteX5" fmla="*/ 1468513 w 1580585"/>
                    <a:gd name="connsiteY5" fmla="*/ 691440 h 1880420"/>
                    <a:gd name="connsiteX6" fmla="*/ 1435794 w 1580585"/>
                    <a:gd name="connsiteY6" fmla="*/ 107761 h 1880420"/>
                    <a:gd name="connsiteX7" fmla="*/ 839087 w 1580585"/>
                    <a:gd name="connsiteY7" fmla="*/ 39789 h 1880420"/>
                    <a:gd name="connsiteX8" fmla="*/ 360355 w 1580585"/>
                    <a:gd name="connsiteY8" fmla="*/ 553225 h 1880420"/>
                    <a:gd name="connsiteX0" fmla="*/ 316588 w 1580732"/>
                    <a:gd name="connsiteY0" fmla="*/ 359285 h 1867156"/>
                    <a:gd name="connsiteX1" fmla="*/ 150 w 1580732"/>
                    <a:gd name="connsiteY1" fmla="*/ 945520 h 1867156"/>
                    <a:gd name="connsiteX2" fmla="*/ 367804 w 1580732"/>
                    <a:gd name="connsiteY2" fmla="*/ 1513626 h 1867156"/>
                    <a:gd name="connsiteX3" fmla="*/ 1186670 w 1580732"/>
                    <a:gd name="connsiteY3" fmla="*/ 1780970 h 1867156"/>
                    <a:gd name="connsiteX4" fmla="*/ 1570335 w 1580732"/>
                    <a:gd name="connsiteY4" fmla="*/ 1772169 h 1867156"/>
                    <a:gd name="connsiteX5" fmla="*/ 1468660 w 1580732"/>
                    <a:gd name="connsiteY5" fmla="*/ 678176 h 1867156"/>
                    <a:gd name="connsiteX6" fmla="*/ 1435941 w 1580732"/>
                    <a:gd name="connsiteY6" fmla="*/ 94497 h 1867156"/>
                    <a:gd name="connsiteX7" fmla="*/ 839234 w 1580732"/>
                    <a:gd name="connsiteY7" fmla="*/ 26525 h 1867156"/>
                    <a:gd name="connsiteX8" fmla="*/ 316588 w 1580732"/>
                    <a:gd name="connsiteY8" fmla="*/ 359285 h 1867156"/>
                    <a:gd name="connsiteX0" fmla="*/ 163575 w 1427719"/>
                    <a:gd name="connsiteY0" fmla="*/ 359285 h 1867156"/>
                    <a:gd name="connsiteX1" fmla="*/ 836 w 1427719"/>
                    <a:gd name="connsiteY1" fmla="*/ 1076921 h 1867156"/>
                    <a:gd name="connsiteX2" fmla="*/ 214791 w 1427719"/>
                    <a:gd name="connsiteY2" fmla="*/ 1513626 h 1867156"/>
                    <a:gd name="connsiteX3" fmla="*/ 1033657 w 1427719"/>
                    <a:gd name="connsiteY3" fmla="*/ 1780970 h 1867156"/>
                    <a:gd name="connsiteX4" fmla="*/ 1417322 w 1427719"/>
                    <a:gd name="connsiteY4" fmla="*/ 1772169 h 1867156"/>
                    <a:gd name="connsiteX5" fmla="*/ 1315647 w 1427719"/>
                    <a:gd name="connsiteY5" fmla="*/ 678176 h 1867156"/>
                    <a:gd name="connsiteX6" fmla="*/ 1282928 w 1427719"/>
                    <a:gd name="connsiteY6" fmla="*/ 94497 h 1867156"/>
                    <a:gd name="connsiteX7" fmla="*/ 686221 w 1427719"/>
                    <a:gd name="connsiteY7" fmla="*/ 26525 h 1867156"/>
                    <a:gd name="connsiteX8" fmla="*/ 163575 w 1427719"/>
                    <a:gd name="connsiteY8" fmla="*/ 359285 h 1867156"/>
                    <a:gd name="connsiteX0" fmla="*/ 163575 w 1426632"/>
                    <a:gd name="connsiteY0" fmla="*/ 394322 h 1902193"/>
                    <a:gd name="connsiteX1" fmla="*/ 836 w 1426632"/>
                    <a:gd name="connsiteY1" fmla="*/ 1111958 h 1902193"/>
                    <a:gd name="connsiteX2" fmla="*/ 214791 w 1426632"/>
                    <a:gd name="connsiteY2" fmla="*/ 1548663 h 1902193"/>
                    <a:gd name="connsiteX3" fmla="*/ 1033657 w 1426632"/>
                    <a:gd name="connsiteY3" fmla="*/ 1816007 h 1902193"/>
                    <a:gd name="connsiteX4" fmla="*/ 1417322 w 1426632"/>
                    <a:gd name="connsiteY4" fmla="*/ 1807206 h 1902193"/>
                    <a:gd name="connsiteX5" fmla="*/ 1315647 w 1426632"/>
                    <a:gd name="connsiteY5" fmla="*/ 713213 h 1902193"/>
                    <a:gd name="connsiteX6" fmla="*/ 1401843 w 1426632"/>
                    <a:gd name="connsiteY6" fmla="*/ 63834 h 1902193"/>
                    <a:gd name="connsiteX7" fmla="*/ 686221 w 1426632"/>
                    <a:gd name="connsiteY7" fmla="*/ 61562 h 1902193"/>
                    <a:gd name="connsiteX8" fmla="*/ 163575 w 1426632"/>
                    <a:gd name="connsiteY8" fmla="*/ 394322 h 1902193"/>
                    <a:gd name="connsiteX0" fmla="*/ 163575 w 1435249"/>
                    <a:gd name="connsiteY0" fmla="*/ 394322 h 1885560"/>
                    <a:gd name="connsiteX1" fmla="*/ 836 w 1435249"/>
                    <a:gd name="connsiteY1" fmla="*/ 1111958 h 1885560"/>
                    <a:gd name="connsiteX2" fmla="*/ 214791 w 1435249"/>
                    <a:gd name="connsiteY2" fmla="*/ 1548663 h 1885560"/>
                    <a:gd name="connsiteX3" fmla="*/ 1033657 w 1435249"/>
                    <a:gd name="connsiteY3" fmla="*/ 1816007 h 1885560"/>
                    <a:gd name="connsiteX4" fmla="*/ 1417322 w 1435249"/>
                    <a:gd name="connsiteY4" fmla="*/ 1807206 h 1885560"/>
                    <a:gd name="connsiteX5" fmla="*/ 1375103 w 1435249"/>
                    <a:gd name="connsiteY5" fmla="*/ 943164 h 1885560"/>
                    <a:gd name="connsiteX6" fmla="*/ 1401843 w 1435249"/>
                    <a:gd name="connsiteY6" fmla="*/ 63834 h 1885560"/>
                    <a:gd name="connsiteX7" fmla="*/ 686221 w 1435249"/>
                    <a:gd name="connsiteY7" fmla="*/ 61562 h 1885560"/>
                    <a:gd name="connsiteX8" fmla="*/ 163575 w 1435249"/>
                    <a:gd name="connsiteY8" fmla="*/ 394322 h 1885560"/>
                    <a:gd name="connsiteX0" fmla="*/ 128947 w 1438213"/>
                    <a:gd name="connsiteY0" fmla="*/ 345176 h 1883146"/>
                    <a:gd name="connsiteX1" fmla="*/ 3802 w 1438213"/>
                    <a:gd name="connsiteY1" fmla="*/ 1109544 h 1883146"/>
                    <a:gd name="connsiteX2" fmla="*/ 217757 w 1438213"/>
                    <a:gd name="connsiteY2" fmla="*/ 1546249 h 1883146"/>
                    <a:gd name="connsiteX3" fmla="*/ 1036623 w 1438213"/>
                    <a:gd name="connsiteY3" fmla="*/ 1813593 h 1883146"/>
                    <a:gd name="connsiteX4" fmla="*/ 1420288 w 1438213"/>
                    <a:gd name="connsiteY4" fmla="*/ 1804792 h 1883146"/>
                    <a:gd name="connsiteX5" fmla="*/ 1378069 w 1438213"/>
                    <a:gd name="connsiteY5" fmla="*/ 940750 h 1883146"/>
                    <a:gd name="connsiteX6" fmla="*/ 1404809 w 1438213"/>
                    <a:gd name="connsiteY6" fmla="*/ 61420 h 1883146"/>
                    <a:gd name="connsiteX7" fmla="*/ 689187 w 1438213"/>
                    <a:gd name="connsiteY7" fmla="*/ 59148 h 1883146"/>
                    <a:gd name="connsiteX8" fmla="*/ 128947 w 1438213"/>
                    <a:gd name="connsiteY8" fmla="*/ 345176 h 1883146"/>
                    <a:gd name="connsiteX0" fmla="*/ 126587 w 1435854"/>
                    <a:gd name="connsiteY0" fmla="*/ 353278 h 1891248"/>
                    <a:gd name="connsiteX1" fmla="*/ 1442 w 1435854"/>
                    <a:gd name="connsiteY1" fmla="*/ 1117646 h 1891248"/>
                    <a:gd name="connsiteX2" fmla="*/ 215397 w 1435854"/>
                    <a:gd name="connsiteY2" fmla="*/ 1554351 h 1891248"/>
                    <a:gd name="connsiteX3" fmla="*/ 1034263 w 1435854"/>
                    <a:gd name="connsiteY3" fmla="*/ 1821695 h 1891248"/>
                    <a:gd name="connsiteX4" fmla="*/ 1417928 w 1435854"/>
                    <a:gd name="connsiteY4" fmla="*/ 1812894 h 1891248"/>
                    <a:gd name="connsiteX5" fmla="*/ 1375709 w 1435854"/>
                    <a:gd name="connsiteY5" fmla="*/ 948852 h 1891248"/>
                    <a:gd name="connsiteX6" fmla="*/ 1402449 w 1435854"/>
                    <a:gd name="connsiteY6" fmla="*/ 69522 h 1891248"/>
                    <a:gd name="connsiteX7" fmla="*/ 221605 w 1435854"/>
                    <a:gd name="connsiteY7" fmla="*/ 47778 h 1891248"/>
                    <a:gd name="connsiteX8" fmla="*/ 126587 w 1435854"/>
                    <a:gd name="connsiteY8" fmla="*/ 353278 h 1891248"/>
                    <a:gd name="connsiteX0" fmla="*/ 35803 w 1453152"/>
                    <a:gd name="connsiteY0" fmla="*/ 439993 h 1896181"/>
                    <a:gd name="connsiteX1" fmla="*/ 18740 w 1453152"/>
                    <a:gd name="connsiteY1" fmla="*/ 1122579 h 1896181"/>
                    <a:gd name="connsiteX2" fmla="*/ 232695 w 1453152"/>
                    <a:gd name="connsiteY2" fmla="*/ 1559284 h 1896181"/>
                    <a:gd name="connsiteX3" fmla="*/ 1051561 w 1453152"/>
                    <a:gd name="connsiteY3" fmla="*/ 1826628 h 1896181"/>
                    <a:gd name="connsiteX4" fmla="*/ 1435226 w 1453152"/>
                    <a:gd name="connsiteY4" fmla="*/ 1817827 h 1896181"/>
                    <a:gd name="connsiteX5" fmla="*/ 1393007 w 1453152"/>
                    <a:gd name="connsiteY5" fmla="*/ 953785 h 1896181"/>
                    <a:gd name="connsiteX6" fmla="*/ 1419747 w 1453152"/>
                    <a:gd name="connsiteY6" fmla="*/ 74455 h 1896181"/>
                    <a:gd name="connsiteX7" fmla="*/ 238903 w 1453152"/>
                    <a:gd name="connsiteY7" fmla="*/ 52711 h 1896181"/>
                    <a:gd name="connsiteX8" fmla="*/ 35803 w 1453152"/>
                    <a:gd name="connsiteY8" fmla="*/ 439993 h 1896181"/>
                    <a:gd name="connsiteX0" fmla="*/ 35803 w 1447873"/>
                    <a:gd name="connsiteY0" fmla="*/ 439993 h 1952840"/>
                    <a:gd name="connsiteX1" fmla="*/ 18740 w 1447873"/>
                    <a:gd name="connsiteY1" fmla="*/ 1122579 h 1952840"/>
                    <a:gd name="connsiteX2" fmla="*/ 232695 w 1447873"/>
                    <a:gd name="connsiteY2" fmla="*/ 1559284 h 1952840"/>
                    <a:gd name="connsiteX3" fmla="*/ 1130848 w 1447873"/>
                    <a:gd name="connsiteY3" fmla="*/ 1925181 h 1952840"/>
                    <a:gd name="connsiteX4" fmla="*/ 1435226 w 1447873"/>
                    <a:gd name="connsiteY4" fmla="*/ 1817827 h 1952840"/>
                    <a:gd name="connsiteX5" fmla="*/ 1393007 w 1447873"/>
                    <a:gd name="connsiteY5" fmla="*/ 953785 h 1952840"/>
                    <a:gd name="connsiteX6" fmla="*/ 1419747 w 1447873"/>
                    <a:gd name="connsiteY6" fmla="*/ 74455 h 1952840"/>
                    <a:gd name="connsiteX7" fmla="*/ 238903 w 1447873"/>
                    <a:gd name="connsiteY7" fmla="*/ 52711 h 1952840"/>
                    <a:gd name="connsiteX8" fmla="*/ 35803 w 1447873"/>
                    <a:gd name="connsiteY8" fmla="*/ 439993 h 19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73" h="1952840">
                      <a:moveTo>
                        <a:pt x="35803" y="439993"/>
                      </a:moveTo>
                      <a:cubicBezTo>
                        <a:pt x="-891" y="618304"/>
                        <a:pt x="-14075" y="936031"/>
                        <a:pt x="18740" y="1122579"/>
                      </a:cubicBezTo>
                      <a:cubicBezTo>
                        <a:pt x="51555" y="1309127"/>
                        <a:pt x="47344" y="1425517"/>
                        <a:pt x="232695" y="1559284"/>
                      </a:cubicBezTo>
                      <a:cubicBezTo>
                        <a:pt x="418046" y="1693051"/>
                        <a:pt x="930426" y="1882091"/>
                        <a:pt x="1130848" y="1925181"/>
                      </a:cubicBezTo>
                      <a:cubicBezTo>
                        <a:pt x="1331270" y="1968271"/>
                        <a:pt x="1391533" y="1979726"/>
                        <a:pt x="1435226" y="1817827"/>
                      </a:cubicBezTo>
                      <a:cubicBezTo>
                        <a:pt x="1478919" y="1655928"/>
                        <a:pt x="1395587" y="1244347"/>
                        <a:pt x="1393007" y="953785"/>
                      </a:cubicBezTo>
                      <a:cubicBezTo>
                        <a:pt x="1390427" y="663223"/>
                        <a:pt x="1458740" y="183063"/>
                        <a:pt x="1419747" y="74455"/>
                      </a:cubicBezTo>
                      <a:cubicBezTo>
                        <a:pt x="1380754" y="-34153"/>
                        <a:pt x="469560" y="-8212"/>
                        <a:pt x="238903" y="52711"/>
                      </a:cubicBezTo>
                      <a:cubicBezTo>
                        <a:pt x="8246" y="113634"/>
                        <a:pt x="72497" y="261682"/>
                        <a:pt x="35803" y="439993"/>
                      </a:cubicBezTo>
                      <a:close/>
                    </a:path>
                  </a:pathLst>
                </a:custGeom>
                <a:gradFill flip="none" rotWithShape="1">
                  <a:gsLst>
                    <a:gs pos="0">
                      <a:srgbClr val="9CDFF9"/>
                    </a:gs>
                    <a:gs pos="100000">
                      <a:schemeClr val="bg1"/>
                    </a:gs>
                    <a:gs pos="59000">
                      <a:schemeClr val="accent5">
                        <a:lumMod val="20000"/>
                        <a:lumOff val="8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33799FB0-77FB-1F4E-BB98-A5FD6BA5D292}"/>
                    </a:ext>
                  </a:extLst>
                </p:cNvPr>
                <p:cNvGrpSpPr/>
                <p:nvPr/>
              </p:nvGrpSpPr>
              <p:grpSpPr>
                <a:xfrm>
                  <a:off x="5879937" y="2985076"/>
                  <a:ext cx="687393" cy="721548"/>
                  <a:chOff x="5203089" y="1751190"/>
                  <a:chExt cx="858331" cy="662414"/>
                </a:xfrm>
              </p:grpSpPr>
              <p:sp>
                <p:nvSpPr>
                  <p:cNvPr id="53" name="Freeform 52">
                    <a:extLst>
                      <a:ext uri="{FF2B5EF4-FFF2-40B4-BE49-F238E27FC236}">
                        <a16:creationId xmlns:a16="http://schemas.microsoft.com/office/drawing/2014/main" id="{7503590B-7860-BA4F-954C-4A88B8D10D94}"/>
                      </a:ext>
                    </a:extLst>
                  </p:cNvPr>
                  <p:cNvSpPr/>
                  <p:nvPr/>
                </p:nvSpPr>
                <p:spPr>
                  <a:xfrm>
                    <a:off x="5536769" y="1751190"/>
                    <a:ext cx="524651" cy="662124"/>
                  </a:xfrm>
                  <a:custGeom>
                    <a:avLst/>
                    <a:gdLst>
                      <a:gd name="connsiteX0" fmla="*/ 3618 w 651290"/>
                      <a:gd name="connsiteY0" fmla="*/ 492070 h 492070"/>
                      <a:gd name="connsiteX1" fmla="*/ 0 w 651290"/>
                      <a:gd name="connsiteY1" fmla="*/ 141108 h 492070"/>
                      <a:gd name="connsiteX2" fmla="*/ 423338 w 651290"/>
                      <a:gd name="connsiteY2" fmla="*/ 0 h 492070"/>
                      <a:gd name="connsiteX3" fmla="*/ 647672 w 651290"/>
                      <a:gd name="connsiteY3" fmla="*/ 57891 h 492070"/>
                      <a:gd name="connsiteX4" fmla="*/ 651290 w 651290"/>
                      <a:gd name="connsiteY4" fmla="*/ 492070 h 492070"/>
                      <a:gd name="connsiteX5" fmla="*/ 3618 w 651290"/>
                      <a:gd name="connsiteY5" fmla="*/ 492070 h 492070"/>
                      <a:gd name="connsiteX0" fmla="*/ 3618 w 651290"/>
                      <a:gd name="connsiteY0" fmla="*/ 593378 h 593378"/>
                      <a:gd name="connsiteX1" fmla="*/ 0 w 651290"/>
                      <a:gd name="connsiteY1" fmla="*/ 242416 h 593378"/>
                      <a:gd name="connsiteX2" fmla="*/ 423338 w 651290"/>
                      <a:gd name="connsiteY2" fmla="*/ 101308 h 593378"/>
                      <a:gd name="connsiteX3" fmla="*/ 647672 w 651290"/>
                      <a:gd name="connsiteY3" fmla="*/ 0 h 593378"/>
                      <a:gd name="connsiteX4" fmla="*/ 651290 w 651290"/>
                      <a:gd name="connsiteY4" fmla="*/ 593378 h 593378"/>
                      <a:gd name="connsiteX5" fmla="*/ 3618 w 651290"/>
                      <a:gd name="connsiteY5" fmla="*/ 593378 h 593378"/>
                      <a:gd name="connsiteX0" fmla="*/ 3618 w 651290"/>
                      <a:gd name="connsiteY0" fmla="*/ 662124 h 662124"/>
                      <a:gd name="connsiteX1" fmla="*/ 0 w 651290"/>
                      <a:gd name="connsiteY1" fmla="*/ 311162 h 662124"/>
                      <a:gd name="connsiteX2" fmla="*/ 376300 w 651290"/>
                      <a:gd name="connsiteY2" fmla="*/ 0 h 662124"/>
                      <a:gd name="connsiteX3" fmla="*/ 647672 w 651290"/>
                      <a:gd name="connsiteY3" fmla="*/ 68746 h 662124"/>
                      <a:gd name="connsiteX4" fmla="*/ 651290 w 651290"/>
                      <a:gd name="connsiteY4" fmla="*/ 662124 h 662124"/>
                      <a:gd name="connsiteX5" fmla="*/ 3618 w 651290"/>
                      <a:gd name="connsiteY5" fmla="*/ 662124 h 662124"/>
                      <a:gd name="connsiteX0" fmla="*/ 0 w 647672"/>
                      <a:gd name="connsiteY0" fmla="*/ 662124 h 662124"/>
                      <a:gd name="connsiteX1" fmla="*/ 123021 w 647672"/>
                      <a:gd name="connsiteY1" fmla="*/ 83217 h 662124"/>
                      <a:gd name="connsiteX2" fmla="*/ 372682 w 647672"/>
                      <a:gd name="connsiteY2" fmla="*/ 0 h 662124"/>
                      <a:gd name="connsiteX3" fmla="*/ 644054 w 647672"/>
                      <a:gd name="connsiteY3" fmla="*/ 68746 h 662124"/>
                      <a:gd name="connsiteX4" fmla="*/ 647672 w 647672"/>
                      <a:gd name="connsiteY4" fmla="*/ 662124 h 662124"/>
                      <a:gd name="connsiteX5" fmla="*/ 0 w 647672"/>
                      <a:gd name="connsiteY5" fmla="*/ 662124 h 662124"/>
                      <a:gd name="connsiteX0" fmla="*/ 7238 w 524651"/>
                      <a:gd name="connsiteY0" fmla="*/ 669360 h 669360"/>
                      <a:gd name="connsiteX1" fmla="*/ 0 w 524651"/>
                      <a:gd name="connsiteY1" fmla="*/ 83217 h 669360"/>
                      <a:gd name="connsiteX2" fmla="*/ 249661 w 524651"/>
                      <a:gd name="connsiteY2" fmla="*/ 0 h 669360"/>
                      <a:gd name="connsiteX3" fmla="*/ 521033 w 524651"/>
                      <a:gd name="connsiteY3" fmla="*/ 68746 h 669360"/>
                      <a:gd name="connsiteX4" fmla="*/ 524651 w 524651"/>
                      <a:gd name="connsiteY4" fmla="*/ 662124 h 669360"/>
                      <a:gd name="connsiteX5" fmla="*/ 7238 w 524651"/>
                      <a:gd name="connsiteY5" fmla="*/ 669360 h 669360"/>
                      <a:gd name="connsiteX0" fmla="*/ 438 w 528706"/>
                      <a:gd name="connsiteY0" fmla="*/ 665742 h 665742"/>
                      <a:gd name="connsiteX1" fmla="*/ 4055 w 528706"/>
                      <a:gd name="connsiteY1" fmla="*/ 83217 h 665742"/>
                      <a:gd name="connsiteX2" fmla="*/ 253716 w 528706"/>
                      <a:gd name="connsiteY2" fmla="*/ 0 h 665742"/>
                      <a:gd name="connsiteX3" fmla="*/ 525088 w 528706"/>
                      <a:gd name="connsiteY3" fmla="*/ 68746 h 665742"/>
                      <a:gd name="connsiteX4" fmla="*/ 528706 w 528706"/>
                      <a:gd name="connsiteY4" fmla="*/ 662124 h 665742"/>
                      <a:gd name="connsiteX5" fmla="*/ 438 w 528706"/>
                      <a:gd name="connsiteY5" fmla="*/ 665742 h 665742"/>
                      <a:gd name="connsiteX0" fmla="*/ 155 w 546514"/>
                      <a:gd name="connsiteY0" fmla="*/ 662124 h 662124"/>
                      <a:gd name="connsiteX1" fmla="*/ 21863 w 546514"/>
                      <a:gd name="connsiteY1" fmla="*/ 83217 h 662124"/>
                      <a:gd name="connsiteX2" fmla="*/ 271524 w 546514"/>
                      <a:gd name="connsiteY2" fmla="*/ 0 h 662124"/>
                      <a:gd name="connsiteX3" fmla="*/ 542896 w 546514"/>
                      <a:gd name="connsiteY3" fmla="*/ 68746 h 662124"/>
                      <a:gd name="connsiteX4" fmla="*/ 546514 w 546514"/>
                      <a:gd name="connsiteY4" fmla="*/ 662124 h 662124"/>
                      <a:gd name="connsiteX5" fmla="*/ 155 w 546514"/>
                      <a:gd name="connsiteY5" fmla="*/ 662124 h 662124"/>
                      <a:gd name="connsiteX0" fmla="*/ 10856 w 524651"/>
                      <a:gd name="connsiteY0" fmla="*/ 658506 h 662124"/>
                      <a:gd name="connsiteX1" fmla="*/ 0 w 524651"/>
                      <a:gd name="connsiteY1" fmla="*/ 83217 h 662124"/>
                      <a:gd name="connsiteX2" fmla="*/ 249661 w 524651"/>
                      <a:gd name="connsiteY2" fmla="*/ 0 h 662124"/>
                      <a:gd name="connsiteX3" fmla="*/ 521033 w 524651"/>
                      <a:gd name="connsiteY3" fmla="*/ 68746 h 662124"/>
                      <a:gd name="connsiteX4" fmla="*/ 524651 w 524651"/>
                      <a:gd name="connsiteY4" fmla="*/ 662124 h 662124"/>
                      <a:gd name="connsiteX5" fmla="*/ 10856 w 524651"/>
                      <a:gd name="connsiteY5" fmla="*/ 658506 h 6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51" h="662124">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w="12700">
                    <a:solidFill>
                      <a:srgbClr val="0000A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53">
                    <a:extLst>
                      <a:ext uri="{FF2B5EF4-FFF2-40B4-BE49-F238E27FC236}">
                        <a16:creationId xmlns:a16="http://schemas.microsoft.com/office/drawing/2014/main" id="{C5B7D240-DB9B-9C47-BAB5-02AC3E764388}"/>
                      </a:ext>
                    </a:extLst>
                  </p:cNvPr>
                  <p:cNvSpPr/>
                  <p:nvPr/>
                </p:nvSpPr>
                <p:spPr>
                  <a:xfrm>
                    <a:off x="5203089" y="1921244"/>
                    <a:ext cx="651290" cy="492070"/>
                  </a:xfrm>
                  <a:custGeom>
                    <a:avLst/>
                    <a:gdLst>
                      <a:gd name="connsiteX0" fmla="*/ 3618 w 651290"/>
                      <a:gd name="connsiteY0" fmla="*/ 492070 h 492070"/>
                      <a:gd name="connsiteX1" fmla="*/ 0 w 651290"/>
                      <a:gd name="connsiteY1" fmla="*/ 141108 h 492070"/>
                      <a:gd name="connsiteX2" fmla="*/ 423338 w 651290"/>
                      <a:gd name="connsiteY2" fmla="*/ 0 h 492070"/>
                      <a:gd name="connsiteX3" fmla="*/ 647672 w 651290"/>
                      <a:gd name="connsiteY3" fmla="*/ 57891 h 492070"/>
                      <a:gd name="connsiteX4" fmla="*/ 651290 w 651290"/>
                      <a:gd name="connsiteY4" fmla="*/ 492070 h 492070"/>
                      <a:gd name="connsiteX5" fmla="*/ 3618 w 651290"/>
                      <a:gd name="connsiteY5" fmla="*/ 492070 h 49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290" h="492070">
                        <a:moveTo>
                          <a:pt x="3618" y="492070"/>
                        </a:moveTo>
                        <a:lnTo>
                          <a:pt x="0" y="141108"/>
                        </a:lnTo>
                        <a:lnTo>
                          <a:pt x="423338" y="0"/>
                        </a:lnTo>
                        <a:lnTo>
                          <a:pt x="647672" y="57891"/>
                        </a:lnTo>
                        <a:lnTo>
                          <a:pt x="651290" y="492070"/>
                        </a:lnTo>
                        <a:lnTo>
                          <a:pt x="3618" y="492070"/>
                        </a:lnTo>
                        <a:close/>
                      </a:path>
                    </a:pathLst>
                  </a:custGeom>
                  <a:solidFill>
                    <a:srgbClr val="E0EBF1"/>
                  </a:solidFill>
                  <a:ln w="12700">
                    <a:solidFill>
                      <a:srgbClr val="0000A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5" name="Straight Connector 54">
                    <a:extLst>
                      <a:ext uri="{FF2B5EF4-FFF2-40B4-BE49-F238E27FC236}">
                        <a16:creationId xmlns:a16="http://schemas.microsoft.com/office/drawing/2014/main" id="{6B33AF64-7735-3E46-822F-5C4110BA9CA4}"/>
                      </a:ext>
                    </a:extLst>
                  </p:cNvPr>
                  <p:cNvCxnSpPr/>
                  <p:nvPr/>
                </p:nvCxnSpPr>
                <p:spPr>
                  <a:xfrm flipV="1">
                    <a:off x="5270526" y="2029553"/>
                    <a:ext cx="295249" cy="73468"/>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4D30F076-4210-0544-838E-C97D5FD31E2C}"/>
                      </a:ext>
                    </a:extLst>
                  </p:cNvPr>
                  <p:cNvCxnSpPr/>
                  <p:nvPr/>
                </p:nvCxnSpPr>
                <p:spPr>
                  <a:xfrm flipV="1">
                    <a:off x="5275406" y="2261710"/>
                    <a:ext cx="290369" cy="16752"/>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B189F3BA-E3C6-6945-8727-75947AF8F762}"/>
                      </a:ext>
                    </a:extLst>
                  </p:cNvPr>
                  <p:cNvCxnSpPr/>
                  <p:nvPr/>
                </p:nvCxnSpPr>
                <p:spPr>
                  <a:xfrm flipV="1">
                    <a:off x="5275406" y="2151772"/>
                    <a:ext cx="290369" cy="48402"/>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96D5DFD1-BEF7-2F46-A49E-7B350389A825}"/>
                      </a:ext>
                    </a:extLst>
                  </p:cNvPr>
                  <p:cNvCxnSpPr/>
                  <p:nvPr/>
                </p:nvCxnSpPr>
                <p:spPr>
                  <a:xfrm>
                    <a:off x="5270094" y="2354086"/>
                    <a:ext cx="295681" cy="0"/>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B25886AC-D088-B34F-993E-16BB151A29E7}"/>
                      </a:ext>
                    </a:extLst>
                  </p:cNvPr>
                  <p:cNvCxnSpPr/>
                  <p:nvPr/>
                </p:nvCxnSpPr>
                <p:spPr>
                  <a:xfrm flipV="1">
                    <a:off x="5950242" y="1866900"/>
                    <a:ext cx="0" cy="465273"/>
                  </a:xfrm>
                  <a:prstGeom prst="line">
                    <a:avLst/>
                  </a:prstGeom>
                  <a:ln w="4445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49490FE8-A5EC-9F4C-B396-0F9B502574C2}"/>
                      </a:ext>
                    </a:extLst>
                  </p:cNvPr>
                  <p:cNvCxnSpPr/>
                  <p:nvPr/>
                </p:nvCxnSpPr>
                <p:spPr>
                  <a:xfrm>
                    <a:off x="5628589" y="1936750"/>
                    <a:ext cx="0" cy="476854"/>
                  </a:xfrm>
                  <a:prstGeom prst="line">
                    <a:avLst/>
                  </a:prstGeom>
                  <a:ln w="15875">
                    <a:solidFill>
                      <a:srgbClr val="0000A8"/>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BF535095-C297-9647-9AA3-16C8A9421509}"/>
                    </a:ext>
                  </a:extLst>
                </p:cNvPr>
                <p:cNvGrpSpPr/>
                <p:nvPr/>
              </p:nvGrpSpPr>
              <p:grpSpPr>
                <a:xfrm>
                  <a:off x="5813408" y="2251197"/>
                  <a:ext cx="594613" cy="648336"/>
                  <a:chOff x="5203089" y="1751190"/>
                  <a:chExt cx="858331" cy="662414"/>
                </a:xfrm>
              </p:grpSpPr>
              <p:sp>
                <p:nvSpPr>
                  <p:cNvPr id="45" name="Freeform 44">
                    <a:extLst>
                      <a:ext uri="{FF2B5EF4-FFF2-40B4-BE49-F238E27FC236}">
                        <a16:creationId xmlns:a16="http://schemas.microsoft.com/office/drawing/2014/main" id="{50622D23-C286-8541-A0EB-F377123B53C3}"/>
                      </a:ext>
                    </a:extLst>
                  </p:cNvPr>
                  <p:cNvSpPr/>
                  <p:nvPr/>
                </p:nvSpPr>
                <p:spPr>
                  <a:xfrm>
                    <a:off x="5536769" y="1751190"/>
                    <a:ext cx="524651" cy="662124"/>
                  </a:xfrm>
                  <a:custGeom>
                    <a:avLst/>
                    <a:gdLst>
                      <a:gd name="connsiteX0" fmla="*/ 3618 w 651290"/>
                      <a:gd name="connsiteY0" fmla="*/ 492070 h 492070"/>
                      <a:gd name="connsiteX1" fmla="*/ 0 w 651290"/>
                      <a:gd name="connsiteY1" fmla="*/ 141108 h 492070"/>
                      <a:gd name="connsiteX2" fmla="*/ 423338 w 651290"/>
                      <a:gd name="connsiteY2" fmla="*/ 0 h 492070"/>
                      <a:gd name="connsiteX3" fmla="*/ 647672 w 651290"/>
                      <a:gd name="connsiteY3" fmla="*/ 57891 h 492070"/>
                      <a:gd name="connsiteX4" fmla="*/ 651290 w 651290"/>
                      <a:gd name="connsiteY4" fmla="*/ 492070 h 492070"/>
                      <a:gd name="connsiteX5" fmla="*/ 3618 w 651290"/>
                      <a:gd name="connsiteY5" fmla="*/ 492070 h 492070"/>
                      <a:gd name="connsiteX0" fmla="*/ 3618 w 651290"/>
                      <a:gd name="connsiteY0" fmla="*/ 593378 h 593378"/>
                      <a:gd name="connsiteX1" fmla="*/ 0 w 651290"/>
                      <a:gd name="connsiteY1" fmla="*/ 242416 h 593378"/>
                      <a:gd name="connsiteX2" fmla="*/ 423338 w 651290"/>
                      <a:gd name="connsiteY2" fmla="*/ 101308 h 593378"/>
                      <a:gd name="connsiteX3" fmla="*/ 647672 w 651290"/>
                      <a:gd name="connsiteY3" fmla="*/ 0 h 593378"/>
                      <a:gd name="connsiteX4" fmla="*/ 651290 w 651290"/>
                      <a:gd name="connsiteY4" fmla="*/ 593378 h 593378"/>
                      <a:gd name="connsiteX5" fmla="*/ 3618 w 651290"/>
                      <a:gd name="connsiteY5" fmla="*/ 593378 h 593378"/>
                      <a:gd name="connsiteX0" fmla="*/ 3618 w 651290"/>
                      <a:gd name="connsiteY0" fmla="*/ 662124 h 662124"/>
                      <a:gd name="connsiteX1" fmla="*/ 0 w 651290"/>
                      <a:gd name="connsiteY1" fmla="*/ 311162 h 662124"/>
                      <a:gd name="connsiteX2" fmla="*/ 376300 w 651290"/>
                      <a:gd name="connsiteY2" fmla="*/ 0 h 662124"/>
                      <a:gd name="connsiteX3" fmla="*/ 647672 w 651290"/>
                      <a:gd name="connsiteY3" fmla="*/ 68746 h 662124"/>
                      <a:gd name="connsiteX4" fmla="*/ 651290 w 651290"/>
                      <a:gd name="connsiteY4" fmla="*/ 662124 h 662124"/>
                      <a:gd name="connsiteX5" fmla="*/ 3618 w 651290"/>
                      <a:gd name="connsiteY5" fmla="*/ 662124 h 662124"/>
                      <a:gd name="connsiteX0" fmla="*/ 0 w 647672"/>
                      <a:gd name="connsiteY0" fmla="*/ 662124 h 662124"/>
                      <a:gd name="connsiteX1" fmla="*/ 123021 w 647672"/>
                      <a:gd name="connsiteY1" fmla="*/ 83217 h 662124"/>
                      <a:gd name="connsiteX2" fmla="*/ 372682 w 647672"/>
                      <a:gd name="connsiteY2" fmla="*/ 0 h 662124"/>
                      <a:gd name="connsiteX3" fmla="*/ 644054 w 647672"/>
                      <a:gd name="connsiteY3" fmla="*/ 68746 h 662124"/>
                      <a:gd name="connsiteX4" fmla="*/ 647672 w 647672"/>
                      <a:gd name="connsiteY4" fmla="*/ 662124 h 662124"/>
                      <a:gd name="connsiteX5" fmla="*/ 0 w 647672"/>
                      <a:gd name="connsiteY5" fmla="*/ 662124 h 662124"/>
                      <a:gd name="connsiteX0" fmla="*/ 7238 w 524651"/>
                      <a:gd name="connsiteY0" fmla="*/ 669360 h 669360"/>
                      <a:gd name="connsiteX1" fmla="*/ 0 w 524651"/>
                      <a:gd name="connsiteY1" fmla="*/ 83217 h 669360"/>
                      <a:gd name="connsiteX2" fmla="*/ 249661 w 524651"/>
                      <a:gd name="connsiteY2" fmla="*/ 0 h 669360"/>
                      <a:gd name="connsiteX3" fmla="*/ 521033 w 524651"/>
                      <a:gd name="connsiteY3" fmla="*/ 68746 h 669360"/>
                      <a:gd name="connsiteX4" fmla="*/ 524651 w 524651"/>
                      <a:gd name="connsiteY4" fmla="*/ 662124 h 669360"/>
                      <a:gd name="connsiteX5" fmla="*/ 7238 w 524651"/>
                      <a:gd name="connsiteY5" fmla="*/ 669360 h 669360"/>
                      <a:gd name="connsiteX0" fmla="*/ 438 w 528706"/>
                      <a:gd name="connsiteY0" fmla="*/ 665742 h 665742"/>
                      <a:gd name="connsiteX1" fmla="*/ 4055 w 528706"/>
                      <a:gd name="connsiteY1" fmla="*/ 83217 h 665742"/>
                      <a:gd name="connsiteX2" fmla="*/ 253716 w 528706"/>
                      <a:gd name="connsiteY2" fmla="*/ 0 h 665742"/>
                      <a:gd name="connsiteX3" fmla="*/ 525088 w 528706"/>
                      <a:gd name="connsiteY3" fmla="*/ 68746 h 665742"/>
                      <a:gd name="connsiteX4" fmla="*/ 528706 w 528706"/>
                      <a:gd name="connsiteY4" fmla="*/ 662124 h 665742"/>
                      <a:gd name="connsiteX5" fmla="*/ 438 w 528706"/>
                      <a:gd name="connsiteY5" fmla="*/ 665742 h 665742"/>
                      <a:gd name="connsiteX0" fmla="*/ 155 w 546514"/>
                      <a:gd name="connsiteY0" fmla="*/ 662124 h 662124"/>
                      <a:gd name="connsiteX1" fmla="*/ 21863 w 546514"/>
                      <a:gd name="connsiteY1" fmla="*/ 83217 h 662124"/>
                      <a:gd name="connsiteX2" fmla="*/ 271524 w 546514"/>
                      <a:gd name="connsiteY2" fmla="*/ 0 h 662124"/>
                      <a:gd name="connsiteX3" fmla="*/ 542896 w 546514"/>
                      <a:gd name="connsiteY3" fmla="*/ 68746 h 662124"/>
                      <a:gd name="connsiteX4" fmla="*/ 546514 w 546514"/>
                      <a:gd name="connsiteY4" fmla="*/ 662124 h 662124"/>
                      <a:gd name="connsiteX5" fmla="*/ 155 w 546514"/>
                      <a:gd name="connsiteY5" fmla="*/ 662124 h 662124"/>
                      <a:gd name="connsiteX0" fmla="*/ 10856 w 524651"/>
                      <a:gd name="connsiteY0" fmla="*/ 658506 h 662124"/>
                      <a:gd name="connsiteX1" fmla="*/ 0 w 524651"/>
                      <a:gd name="connsiteY1" fmla="*/ 83217 h 662124"/>
                      <a:gd name="connsiteX2" fmla="*/ 249661 w 524651"/>
                      <a:gd name="connsiteY2" fmla="*/ 0 h 662124"/>
                      <a:gd name="connsiteX3" fmla="*/ 521033 w 524651"/>
                      <a:gd name="connsiteY3" fmla="*/ 68746 h 662124"/>
                      <a:gd name="connsiteX4" fmla="*/ 524651 w 524651"/>
                      <a:gd name="connsiteY4" fmla="*/ 662124 h 662124"/>
                      <a:gd name="connsiteX5" fmla="*/ 10856 w 524651"/>
                      <a:gd name="connsiteY5" fmla="*/ 658506 h 6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51" h="662124">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w="12700">
                    <a:solidFill>
                      <a:srgbClr val="0000A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reeform 45">
                    <a:extLst>
                      <a:ext uri="{FF2B5EF4-FFF2-40B4-BE49-F238E27FC236}">
                        <a16:creationId xmlns:a16="http://schemas.microsoft.com/office/drawing/2014/main" id="{C153F0CF-F286-7449-9FA0-A265A4F0972D}"/>
                      </a:ext>
                    </a:extLst>
                  </p:cNvPr>
                  <p:cNvSpPr/>
                  <p:nvPr/>
                </p:nvSpPr>
                <p:spPr>
                  <a:xfrm>
                    <a:off x="5203089" y="1921244"/>
                    <a:ext cx="651290" cy="492070"/>
                  </a:xfrm>
                  <a:custGeom>
                    <a:avLst/>
                    <a:gdLst>
                      <a:gd name="connsiteX0" fmla="*/ 3618 w 651290"/>
                      <a:gd name="connsiteY0" fmla="*/ 492070 h 492070"/>
                      <a:gd name="connsiteX1" fmla="*/ 0 w 651290"/>
                      <a:gd name="connsiteY1" fmla="*/ 141108 h 492070"/>
                      <a:gd name="connsiteX2" fmla="*/ 423338 w 651290"/>
                      <a:gd name="connsiteY2" fmla="*/ 0 h 492070"/>
                      <a:gd name="connsiteX3" fmla="*/ 647672 w 651290"/>
                      <a:gd name="connsiteY3" fmla="*/ 57891 h 492070"/>
                      <a:gd name="connsiteX4" fmla="*/ 651290 w 651290"/>
                      <a:gd name="connsiteY4" fmla="*/ 492070 h 492070"/>
                      <a:gd name="connsiteX5" fmla="*/ 3618 w 651290"/>
                      <a:gd name="connsiteY5" fmla="*/ 492070 h 49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290" h="492070">
                        <a:moveTo>
                          <a:pt x="3618" y="492070"/>
                        </a:moveTo>
                        <a:lnTo>
                          <a:pt x="0" y="141108"/>
                        </a:lnTo>
                        <a:lnTo>
                          <a:pt x="423338" y="0"/>
                        </a:lnTo>
                        <a:lnTo>
                          <a:pt x="647672" y="57891"/>
                        </a:lnTo>
                        <a:lnTo>
                          <a:pt x="651290" y="492070"/>
                        </a:lnTo>
                        <a:lnTo>
                          <a:pt x="3618" y="492070"/>
                        </a:lnTo>
                        <a:close/>
                      </a:path>
                    </a:pathLst>
                  </a:custGeom>
                  <a:solidFill>
                    <a:srgbClr val="E0EBF1"/>
                  </a:solidFill>
                  <a:ln w="12700">
                    <a:solidFill>
                      <a:srgbClr val="0000A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Connector 46">
                    <a:extLst>
                      <a:ext uri="{FF2B5EF4-FFF2-40B4-BE49-F238E27FC236}">
                        <a16:creationId xmlns:a16="http://schemas.microsoft.com/office/drawing/2014/main" id="{398E663C-F8C2-BE44-8A30-72CEFEC1C5A2}"/>
                      </a:ext>
                    </a:extLst>
                  </p:cNvPr>
                  <p:cNvCxnSpPr/>
                  <p:nvPr/>
                </p:nvCxnSpPr>
                <p:spPr>
                  <a:xfrm flipV="1">
                    <a:off x="5270526" y="2029553"/>
                    <a:ext cx="295249" cy="73468"/>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21E4291E-8033-2A40-89E7-3AA68298F38B}"/>
                      </a:ext>
                    </a:extLst>
                  </p:cNvPr>
                  <p:cNvCxnSpPr/>
                  <p:nvPr/>
                </p:nvCxnSpPr>
                <p:spPr>
                  <a:xfrm flipV="1">
                    <a:off x="5275406" y="2261710"/>
                    <a:ext cx="290369" cy="16752"/>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7E46B7B6-F31B-6744-968B-EFD3FF7819EA}"/>
                      </a:ext>
                    </a:extLst>
                  </p:cNvPr>
                  <p:cNvCxnSpPr/>
                  <p:nvPr/>
                </p:nvCxnSpPr>
                <p:spPr>
                  <a:xfrm flipV="1">
                    <a:off x="5275406" y="2151772"/>
                    <a:ext cx="290369" cy="48402"/>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D77E45AD-0CEA-1341-9341-5A0A00029973}"/>
                      </a:ext>
                    </a:extLst>
                  </p:cNvPr>
                  <p:cNvCxnSpPr/>
                  <p:nvPr/>
                </p:nvCxnSpPr>
                <p:spPr>
                  <a:xfrm>
                    <a:off x="5270094" y="2354086"/>
                    <a:ext cx="295681" cy="0"/>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1666E682-6354-9D4D-8CD9-72F4ED2F90EE}"/>
                      </a:ext>
                    </a:extLst>
                  </p:cNvPr>
                  <p:cNvCxnSpPr/>
                  <p:nvPr/>
                </p:nvCxnSpPr>
                <p:spPr>
                  <a:xfrm flipV="1">
                    <a:off x="5950242" y="1866900"/>
                    <a:ext cx="0" cy="465273"/>
                  </a:xfrm>
                  <a:prstGeom prst="line">
                    <a:avLst/>
                  </a:prstGeom>
                  <a:ln w="4445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B512456E-88E2-6B41-BC83-12FEEACC6484}"/>
                      </a:ext>
                    </a:extLst>
                  </p:cNvPr>
                  <p:cNvCxnSpPr/>
                  <p:nvPr/>
                </p:nvCxnSpPr>
                <p:spPr>
                  <a:xfrm>
                    <a:off x="5628589" y="1936750"/>
                    <a:ext cx="0" cy="476854"/>
                  </a:xfrm>
                  <a:prstGeom prst="line">
                    <a:avLst/>
                  </a:prstGeom>
                  <a:ln w="15875">
                    <a:solidFill>
                      <a:srgbClr val="0000A8"/>
                    </a:solidFill>
                  </a:ln>
                  <a:effectLst/>
                </p:spPr>
                <p:style>
                  <a:lnRef idx="2">
                    <a:schemeClr val="accent1"/>
                  </a:lnRef>
                  <a:fillRef idx="0">
                    <a:schemeClr val="accent1"/>
                  </a:fillRef>
                  <a:effectRef idx="1">
                    <a:schemeClr val="accent1"/>
                  </a:effectRef>
                  <a:fontRef idx="minor">
                    <a:schemeClr val="tx1"/>
                  </a:fontRef>
                </p:style>
              </p:cxnSp>
            </p:grpSp>
            <p:sp>
              <p:nvSpPr>
                <p:cNvPr id="43" name="TextBox 42">
                  <a:extLst>
                    <a:ext uri="{FF2B5EF4-FFF2-40B4-BE49-F238E27FC236}">
                      <a16:creationId xmlns:a16="http://schemas.microsoft.com/office/drawing/2014/main" id="{3FAAF5EC-9161-354B-A389-A6F9B8DAE253}"/>
                    </a:ext>
                  </a:extLst>
                </p:cNvPr>
                <p:cNvSpPr txBox="1"/>
                <p:nvPr/>
              </p:nvSpPr>
              <p:spPr>
                <a:xfrm>
                  <a:off x="5960004" y="3734963"/>
                  <a:ext cx="813043" cy="383182"/>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datacenter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44" name="TextBox 43">
                  <a:extLst>
                    <a:ext uri="{FF2B5EF4-FFF2-40B4-BE49-F238E27FC236}">
                      <a16:creationId xmlns:a16="http://schemas.microsoft.com/office/drawing/2014/main" id="{B3CB0502-34E1-2E43-95D5-7F5B4B10E7B5}"/>
                    </a:ext>
                  </a:extLst>
                </p:cNvPr>
                <p:cNvSpPr txBox="1"/>
                <p:nvPr/>
              </p:nvSpPr>
              <p:spPr>
                <a:xfrm>
                  <a:off x="5105255" y="3285274"/>
                  <a:ext cx="843051" cy="618631"/>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content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provider </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4" name="Straight Connector 63">
                  <a:extLst>
                    <a:ext uri="{FF2B5EF4-FFF2-40B4-BE49-F238E27FC236}">
                      <a16:creationId xmlns:a16="http://schemas.microsoft.com/office/drawing/2014/main" id="{93FA8BF0-325A-5F49-9A46-B993EF025CD2}"/>
                    </a:ext>
                  </a:extLst>
                </p:cNvPr>
                <p:cNvCxnSpPr>
                  <a:cxnSpLocks/>
                </p:cNvCxnSpPr>
                <p:nvPr/>
              </p:nvCxnSpPr>
              <p:spPr>
                <a:xfrm flipH="1" flipV="1">
                  <a:off x="5459282" y="2594288"/>
                  <a:ext cx="412964" cy="63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ADF1611-E369-FF4E-9CB6-66DF5D81A16C}"/>
                    </a:ext>
                  </a:extLst>
                </p:cNvPr>
                <p:cNvCxnSpPr>
                  <a:cxnSpLocks/>
                </p:cNvCxnSpPr>
                <p:nvPr/>
              </p:nvCxnSpPr>
              <p:spPr>
                <a:xfrm flipH="1" flipV="1">
                  <a:off x="5560197" y="2654847"/>
                  <a:ext cx="345866" cy="7389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6E1153F-9547-0F4F-9F64-2823038B3869}"/>
                    </a:ext>
                  </a:extLst>
                </p:cNvPr>
                <p:cNvCxnSpPr>
                  <a:cxnSpLocks/>
                </p:cNvCxnSpPr>
                <p:nvPr/>
              </p:nvCxnSpPr>
              <p:spPr>
                <a:xfrm flipV="1">
                  <a:off x="5536259" y="2647584"/>
                  <a:ext cx="335987" cy="395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C9D761C-75FF-E44F-9947-E94D6F67AC24}"/>
                    </a:ext>
                  </a:extLst>
                </p:cNvPr>
                <p:cNvCxnSpPr>
                  <a:cxnSpLocks/>
                </p:cNvCxnSpPr>
                <p:nvPr/>
              </p:nvCxnSpPr>
              <p:spPr>
                <a:xfrm flipH="1" flipV="1">
                  <a:off x="5470136" y="2609059"/>
                  <a:ext cx="1" cy="485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B8CF056-0ADA-3D4F-9B3C-E52DC6F86CE3}"/>
                    </a:ext>
                  </a:extLst>
                </p:cNvPr>
                <p:cNvCxnSpPr>
                  <a:cxnSpLocks/>
                </p:cNvCxnSpPr>
                <p:nvPr/>
              </p:nvCxnSpPr>
              <p:spPr>
                <a:xfrm flipH="1" flipV="1">
                  <a:off x="5449982" y="3085805"/>
                  <a:ext cx="508543" cy="348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F9213BE6-BF67-E74A-815B-0976645019DE}"/>
                    </a:ext>
                  </a:extLst>
                </p:cNvPr>
                <p:cNvGrpSpPr/>
                <p:nvPr/>
              </p:nvGrpSpPr>
              <p:grpSpPr>
                <a:xfrm>
                  <a:off x="5939307" y="2474835"/>
                  <a:ext cx="518448" cy="1212242"/>
                  <a:chOff x="11058573" y="3399165"/>
                  <a:chExt cx="518448" cy="1212242"/>
                </a:xfrm>
              </p:grpSpPr>
              <p:grpSp>
                <p:nvGrpSpPr>
                  <p:cNvPr id="237" name="Group 236">
                    <a:extLst>
                      <a:ext uri="{FF2B5EF4-FFF2-40B4-BE49-F238E27FC236}">
                        <a16:creationId xmlns:a16="http://schemas.microsoft.com/office/drawing/2014/main" id="{236E734B-3B01-9542-9D38-F6B216519FBE}"/>
                      </a:ext>
                    </a:extLst>
                  </p:cNvPr>
                  <p:cNvGrpSpPr/>
                  <p:nvPr/>
                </p:nvGrpSpPr>
                <p:grpSpPr>
                  <a:xfrm>
                    <a:off x="11087182" y="4159591"/>
                    <a:ext cx="489839" cy="451816"/>
                    <a:chOff x="5103720" y="2693365"/>
                    <a:chExt cx="611650" cy="414788"/>
                  </a:xfrm>
                </p:grpSpPr>
                <p:cxnSp>
                  <p:nvCxnSpPr>
                    <p:cNvPr id="244" name="Straight Connector 243">
                      <a:extLst>
                        <a:ext uri="{FF2B5EF4-FFF2-40B4-BE49-F238E27FC236}">
                          <a16:creationId xmlns:a16="http://schemas.microsoft.com/office/drawing/2014/main" id="{87307173-6FCD-294F-ACEB-15ADBFA3398D}"/>
                        </a:ext>
                      </a:extLst>
                    </p:cNvPr>
                    <p:cNvCxnSpPr/>
                    <p:nvPr/>
                  </p:nvCxnSpPr>
                  <p:spPr>
                    <a:xfrm>
                      <a:off x="5103720" y="2914214"/>
                      <a:ext cx="23255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45" name="Group 244">
                      <a:extLst>
                        <a:ext uri="{FF2B5EF4-FFF2-40B4-BE49-F238E27FC236}">
                          <a16:creationId xmlns:a16="http://schemas.microsoft.com/office/drawing/2014/main" id="{EF8AF462-660E-104D-B333-EA6244E9D0B4}"/>
                        </a:ext>
                      </a:extLst>
                    </p:cNvPr>
                    <p:cNvGrpSpPr/>
                    <p:nvPr/>
                  </p:nvGrpSpPr>
                  <p:grpSpPr>
                    <a:xfrm>
                      <a:off x="5275406" y="2693365"/>
                      <a:ext cx="439964" cy="414788"/>
                      <a:chOff x="5275406" y="2711455"/>
                      <a:chExt cx="452949" cy="405518"/>
                    </a:xfrm>
                  </p:grpSpPr>
                  <p:pic>
                    <p:nvPicPr>
                      <p:cNvPr id="246" name="Picture 245" descr="server_rack.png">
                        <a:extLst>
                          <a:ext uri="{FF2B5EF4-FFF2-40B4-BE49-F238E27FC236}">
                            <a16:creationId xmlns:a16="http://schemas.microsoft.com/office/drawing/2014/main" id="{337DDC3E-DD52-FE44-8970-04C4A7039B4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37367" y="2770786"/>
                        <a:ext cx="190988" cy="313366"/>
                      </a:xfrm>
                      <a:prstGeom prst="rect">
                        <a:avLst/>
                      </a:prstGeom>
                    </p:spPr>
                  </p:pic>
                  <p:pic>
                    <p:nvPicPr>
                      <p:cNvPr id="247" name="Picture 246" descr="server_rack.png">
                        <a:extLst>
                          <a:ext uri="{FF2B5EF4-FFF2-40B4-BE49-F238E27FC236}">
                            <a16:creationId xmlns:a16="http://schemas.microsoft.com/office/drawing/2014/main" id="{DBFFEE7A-E1C4-0941-BF7E-A0B7C1667C5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275406" y="2764002"/>
                        <a:ext cx="190988" cy="313366"/>
                      </a:xfrm>
                      <a:prstGeom prst="rect">
                        <a:avLst/>
                      </a:prstGeom>
                    </p:spPr>
                  </p:pic>
                  <p:pic>
                    <p:nvPicPr>
                      <p:cNvPr id="248" name="Picture 247" descr="server_rack.png">
                        <a:extLst>
                          <a:ext uri="{FF2B5EF4-FFF2-40B4-BE49-F238E27FC236}">
                            <a16:creationId xmlns:a16="http://schemas.microsoft.com/office/drawing/2014/main" id="{5CDAC9BA-EB6A-BA44-AFB4-DD8F828A169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385676" y="2711455"/>
                        <a:ext cx="247152" cy="405518"/>
                      </a:xfrm>
                      <a:prstGeom prst="rect">
                        <a:avLst/>
                      </a:prstGeom>
                    </p:spPr>
                  </p:pic>
                </p:grpSp>
              </p:grpSp>
              <p:grpSp>
                <p:nvGrpSpPr>
                  <p:cNvPr id="238" name="Group 237">
                    <a:extLst>
                      <a:ext uri="{FF2B5EF4-FFF2-40B4-BE49-F238E27FC236}">
                        <a16:creationId xmlns:a16="http://schemas.microsoft.com/office/drawing/2014/main" id="{3782DC15-CAA4-4943-8D87-15DEC88D8CC2}"/>
                      </a:ext>
                    </a:extLst>
                  </p:cNvPr>
                  <p:cNvGrpSpPr/>
                  <p:nvPr/>
                </p:nvGrpSpPr>
                <p:grpSpPr>
                  <a:xfrm>
                    <a:off x="11058573" y="3399165"/>
                    <a:ext cx="423724" cy="405973"/>
                    <a:chOff x="5103720" y="2693365"/>
                    <a:chExt cx="611650" cy="414788"/>
                  </a:xfrm>
                </p:grpSpPr>
                <p:cxnSp>
                  <p:nvCxnSpPr>
                    <p:cNvPr id="239" name="Straight Connector 238">
                      <a:extLst>
                        <a:ext uri="{FF2B5EF4-FFF2-40B4-BE49-F238E27FC236}">
                          <a16:creationId xmlns:a16="http://schemas.microsoft.com/office/drawing/2014/main" id="{258C0829-DE9A-F746-AC17-2613442F918F}"/>
                        </a:ext>
                      </a:extLst>
                    </p:cNvPr>
                    <p:cNvCxnSpPr/>
                    <p:nvPr/>
                  </p:nvCxnSpPr>
                  <p:spPr>
                    <a:xfrm>
                      <a:off x="5103720" y="2914214"/>
                      <a:ext cx="23255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40" name="Group 239">
                      <a:extLst>
                        <a:ext uri="{FF2B5EF4-FFF2-40B4-BE49-F238E27FC236}">
                          <a16:creationId xmlns:a16="http://schemas.microsoft.com/office/drawing/2014/main" id="{1C304354-B964-8C4B-A6FB-969EA1816CEB}"/>
                        </a:ext>
                      </a:extLst>
                    </p:cNvPr>
                    <p:cNvGrpSpPr/>
                    <p:nvPr/>
                  </p:nvGrpSpPr>
                  <p:grpSpPr>
                    <a:xfrm>
                      <a:off x="5275406" y="2693365"/>
                      <a:ext cx="439964" cy="414788"/>
                      <a:chOff x="5275406" y="2711455"/>
                      <a:chExt cx="452949" cy="405518"/>
                    </a:xfrm>
                  </p:grpSpPr>
                  <p:pic>
                    <p:nvPicPr>
                      <p:cNvPr id="241" name="Picture 240" descr="server_rack.png">
                        <a:extLst>
                          <a:ext uri="{FF2B5EF4-FFF2-40B4-BE49-F238E27FC236}">
                            <a16:creationId xmlns:a16="http://schemas.microsoft.com/office/drawing/2014/main" id="{58C90D02-7460-1844-9B75-2FF11421F00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37367" y="2770786"/>
                        <a:ext cx="190988" cy="313366"/>
                      </a:xfrm>
                      <a:prstGeom prst="rect">
                        <a:avLst/>
                      </a:prstGeom>
                    </p:spPr>
                  </p:pic>
                  <p:pic>
                    <p:nvPicPr>
                      <p:cNvPr id="242" name="Picture 241" descr="server_rack.png">
                        <a:extLst>
                          <a:ext uri="{FF2B5EF4-FFF2-40B4-BE49-F238E27FC236}">
                            <a16:creationId xmlns:a16="http://schemas.microsoft.com/office/drawing/2014/main" id="{F3493D56-3717-9646-BFB4-A70FD1E0EFB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275406" y="2764002"/>
                        <a:ext cx="190988" cy="313366"/>
                      </a:xfrm>
                      <a:prstGeom prst="rect">
                        <a:avLst/>
                      </a:prstGeom>
                    </p:spPr>
                  </p:pic>
                  <p:pic>
                    <p:nvPicPr>
                      <p:cNvPr id="243" name="Picture 242" descr="server_rack.png">
                        <a:extLst>
                          <a:ext uri="{FF2B5EF4-FFF2-40B4-BE49-F238E27FC236}">
                            <a16:creationId xmlns:a16="http://schemas.microsoft.com/office/drawing/2014/main" id="{CA103CF0-5061-FB44-839A-47EC64D422A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385676" y="2711455"/>
                        <a:ext cx="247152" cy="405518"/>
                      </a:xfrm>
                      <a:prstGeom prst="rect">
                        <a:avLst/>
                      </a:prstGeom>
                    </p:spPr>
                  </p:pic>
                </p:grpSp>
              </p:grpSp>
            </p:grpSp>
            <p:grpSp>
              <p:nvGrpSpPr>
                <p:cNvPr id="323" name="Group 322">
                  <a:extLst>
                    <a:ext uri="{FF2B5EF4-FFF2-40B4-BE49-F238E27FC236}">
                      <a16:creationId xmlns:a16="http://schemas.microsoft.com/office/drawing/2014/main" id="{18D9A2D9-1198-2C4F-BAF4-F344CFDE3618}"/>
                    </a:ext>
                  </a:extLst>
                </p:cNvPr>
                <p:cNvGrpSpPr/>
                <p:nvPr/>
              </p:nvGrpSpPr>
              <p:grpSpPr>
                <a:xfrm>
                  <a:off x="5783447" y="2615528"/>
                  <a:ext cx="170989" cy="97052"/>
                  <a:chOff x="7493876" y="2774731"/>
                  <a:chExt cx="1481958" cy="894622"/>
                </a:xfrm>
              </p:grpSpPr>
              <p:sp>
                <p:nvSpPr>
                  <p:cNvPr id="412" name="Freeform 411">
                    <a:extLst>
                      <a:ext uri="{FF2B5EF4-FFF2-40B4-BE49-F238E27FC236}">
                        <a16:creationId xmlns:a16="http://schemas.microsoft.com/office/drawing/2014/main" id="{90EBB304-0F1A-304F-8E82-A8FAF0A59920}"/>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13" name="Oval 412">
                    <a:extLst>
                      <a:ext uri="{FF2B5EF4-FFF2-40B4-BE49-F238E27FC236}">
                        <a16:creationId xmlns:a16="http://schemas.microsoft.com/office/drawing/2014/main" id="{0D61C2F9-425D-694F-A560-68E5E7BFF26D}"/>
                      </a:ext>
                    </a:extLst>
                  </p:cNvPr>
                  <p:cNvSpPr/>
                  <p:nvPr/>
                </p:nvSpPr>
                <p:spPr>
                  <a:xfrm>
                    <a:off x="7494729" y="2774731"/>
                    <a:ext cx="1480163" cy="579140"/>
                  </a:xfrm>
                  <a:prstGeom prst="ellipse">
                    <a:avLst/>
                  </a:prstGeom>
                  <a:solidFill>
                    <a:srgbClr val="B8C2C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414" name="Group 413">
                    <a:extLst>
                      <a:ext uri="{FF2B5EF4-FFF2-40B4-BE49-F238E27FC236}">
                        <a16:creationId xmlns:a16="http://schemas.microsoft.com/office/drawing/2014/main" id="{1CADE30D-361C-E645-A874-78468FF443FC}"/>
                      </a:ext>
                    </a:extLst>
                  </p:cNvPr>
                  <p:cNvGrpSpPr/>
                  <p:nvPr/>
                </p:nvGrpSpPr>
                <p:grpSpPr>
                  <a:xfrm>
                    <a:off x="7713663" y="2848339"/>
                    <a:ext cx="1042107" cy="425543"/>
                    <a:chOff x="7786941" y="2884917"/>
                    <a:chExt cx="897649" cy="353919"/>
                  </a:xfrm>
                </p:grpSpPr>
                <p:sp>
                  <p:nvSpPr>
                    <p:cNvPr id="415" name="Freeform 414">
                      <a:extLst>
                        <a:ext uri="{FF2B5EF4-FFF2-40B4-BE49-F238E27FC236}">
                          <a16:creationId xmlns:a16="http://schemas.microsoft.com/office/drawing/2014/main" id="{374D7A19-2B38-AA47-A3BF-E48246B6848D}"/>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6" name="Freeform 415">
                      <a:extLst>
                        <a:ext uri="{FF2B5EF4-FFF2-40B4-BE49-F238E27FC236}">
                          <a16:creationId xmlns:a16="http://schemas.microsoft.com/office/drawing/2014/main" id="{7A6FACEA-7F10-6747-9D36-EB2A48BA18DD}"/>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7" name="Freeform 416">
                      <a:extLst>
                        <a:ext uri="{FF2B5EF4-FFF2-40B4-BE49-F238E27FC236}">
                          <a16:creationId xmlns:a16="http://schemas.microsoft.com/office/drawing/2014/main" id="{8031B5D7-F00E-ED40-8B49-9C2FD9EDF879}"/>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8" name="Freeform 417">
                      <a:extLst>
                        <a:ext uri="{FF2B5EF4-FFF2-40B4-BE49-F238E27FC236}">
                          <a16:creationId xmlns:a16="http://schemas.microsoft.com/office/drawing/2014/main" id="{6E28E3ED-D867-714A-9F6D-97F0678908D5}"/>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24" name="Group 323">
                  <a:extLst>
                    <a:ext uri="{FF2B5EF4-FFF2-40B4-BE49-F238E27FC236}">
                      <a16:creationId xmlns:a16="http://schemas.microsoft.com/office/drawing/2014/main" id="{53EC3440-DFD6-4744-A62A-158BDEF75474}"/>
                    </a:ext>
                  </a:extLst>
                </p:cNvPr>
                <p:cNvGrpSpPr/>
                <p:nvPr/>
              </p:nvGrpSpPr>
              <p:grpSpPr>
                <a:xfrm>
                  <a:off x="5309971" y="2510301"/>
                  <a:ext cx="353678" cy="198344"/>
                  <a:chOff x="7493876" y="2774731"/>
                  <a:chExt cx="1481958" cy="894622"/>
                </a:xfrm>
              </p:grpSpPr>
              <p:sp>
                <p:nvSpPr>
                  <p:cNvPr id="405" name="Freeform 404">
                    <a:extLst>
                      <a:ext uri="{FF2B5EF4-FFF2-40B4-BE49-F238E27FC236}">
                        <a16:creationId xmlns:a16="http://schemas.microsoft.com/office/drawing/2014/main" id="{E14F469C-6E6B-4745-B677-45C574030EF0}"/>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06" name="Oval 405">
                    <a:extLst>
                      <a:ext uri="{FF2B5EF4-FFF2-40B4-BE49-F238E27FC236}">
                        <a16:creationId xmlns:a16="http://schemas.microsoft.com/office/drawing/2014/main" id="{791FA01B-FCCD-484A-A46F-95A44F1110F1}"/>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407" name="Group 406">
                    <a:extLst>
                      <a:ext uri="{FF2B5EF4-FFF2-40B4-BE49-F238E27FC236}">
                        <a16:creationId xmlns:a16="http://schemas.microsoft.com/office/drawing/2014/main" id="{DD9738FB-18FB-364D-B14D-48EB72789FE7}"/>
                      </a:ext>
                    </a:extLst>
                  </p:cNvPr>
                  <p:cNvGrpSpPr/>
                  <p:nvPr/>
                </p:nvGrpSpPr>
                <p:grpSpPr>
                  <a:xfrm>
                    <a:off x="7713663" y="2848339"/>
                    <a:ext cx="1042107" cy="425543"/>
                    <a:chOff x="7786941" y="2884917"/>
                    <a:chExt cx="897649" cy="353919"/>
                  </a:xfrm>
                </p:grpSpPr>
                <p:sp>
                  <p:nvSpPr>
                    <p:cNvPr id="408" name="Freeform 407">
                      <a:extLst>
                        <a:ext uri="{FF2B5EF4-FFF2-40B4-BE49-F238E27FC236}">
                          <a16:creationId xmlns:a16="http://schemas.microsoft.com/office/drawing/2014/main" id="{B24C0407-012C-9A44-BFBF-CAEBD05DFB4F}"/>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9" name="Freeform 408">
                      <a:extLst>
                        <a:ext uri="{FF2B5EF4-FFF2-40B4-BE49-F238E27FC236}">
                          <a16:creationId xmlns:a16="http://schemas.microsoft.com/office/drawing/2014/main" id="{8E3A7117-ADFA-5F4A-B207-7EBEBC0A5CA9}"/>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 name="Freeform 409">
                      <a:extLst>
                        <a:ext uri="{FF2B5EF4-FFF2-40B4-BE49-F238E27FC236}">
                          <a16:creationId xmlns:a16="http://schemas.microsoft.com/office/drawing/2014/main" id="{F2CF51D2-0AD8-EB44-9DD6-F4545D727DAC}"/>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 name="Freeform 410">
                      <a:extLst>
                        <a:ext uri="{FF2B5EF4-FFF2-40B4-BE49-F238E27FC236}">
                          <a16:creationId xmlns:a16="http://schemas.microsoft.com/office/drawing/2014/main" id="{57B7EEC8-D5E3-C14C-9A13-190FB39EEB39}"/>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32" name="Group 331">
                  <a:extLst>
                    <a:ext uri="{FF2B5EF4-FFF2-40B4-BE49-F238E27FC236}">
                      <a16:creationId xmlns:a16="http://schemas.microsoft.com/office/drawing/2014/main" id="{854FF379-1EB1-8844-AAB6-80B8DE3B9670}"/>
                    </a:ext>
                  </a:extLst>
                </p:cNvPr>
                <p:cNvGrpSpPr/>
                <p:nvPr/>
              </p:nvGrpSpPr>
              <p:grpSpPr>
                <a:xfrm>
                  <a:off x="5274621" y="3006488"/>
                  <a:ext cx="353678" cy="198344"/>
                  <a:chOff x="7493876" y="2774731"/>
                  <a:chExt cx="1481958" cy="894622"/>
                </a:xfrm>
              </p:grpSpPr>
              <p:sp>
                <p:nvSpPr>
                  <p:cNvPr id="349" name="Freeform 348">
                    <a:extLst>
                      <a:ext uri="{FF2B5EF4-FFF2-40B4-BE49-F238E27FC236}">
                        <a16:creationId xmlns:a16="http://schemas.microsoft.com/office/drawing/2014/main" id="{F888BD9E-69B7-8942-B71C-C2AD2A9CF326}"/>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350" name="Oval 349">
                    <a:extLst>
                      <a:ext uri="{FF2B5EF4-FFF2-40B4-BE49-F238E27FC236}">
                        <a16:creationId xmlns:a16="http://schemas.microsoft.com/office/drawing/2014/main" id="{7ECEC688-AD1F-D74D-ACF5-80B7C008BC80}"/>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351" name="Group 350">
                    <a:extLst>
                      <a:ext uri="{FF2B5EF4-FFF2-40B4-BE49-F238E27FC236}">
                        <a16:creationId xmlns:a16="http://schemas.microsoft.com/office/drawing/2014/main" id="{CA49D8A5-72EE-7446-90CE-A2E6BED8BB22}"/>
                      </a:ext>
                    </a:extLst>
                  </p:cNvPr>
                  <p:cNvGrpSpPr/>
                  <p:nvPr/>
                </p:nvGrpSpPr>
                <p:grpSpPr>
                  <a:xfrm>
                    <a:off x="7713663" y="2848339"/>
                    <a:ext cx="1042107" cy="425543"/>
                    <a:chOff x="7786941" y="2884917"/>
                    <a:chExt cx="897649" cy="353919"/>
                  </a:xfrm>
                </p:grpSpPr>
                <p:sp>
                  <p:nvSpPr>
                    <p:cNvPr id="352" name="Freeform 351">
                      <a:extLst>
                        <a:ext uri="{FF2B5EF4-FFF2-40B4-BE49-F238E27FC236}">
                          <a16:creationId xmlns:a16="http://schemas.microsoft.com/office/drawing/2014/main" id="{584E5EDA-C28B-174B-9848-DC5770CDC4B7}"/>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Freeform 352">
                      <a:extLst>
                        <a:ext uri="{FF2B5EF4-FFF2-40B4-BE49-F238E27FC236}">
                          <a16:creationId xmlns:a16="http://schemas.microsoft.com/office/drawing/2014/main" id="{9934C22E-3ABD-5A43-B12D-83A54FBB2749}"/>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Freeform 353">
                      <a:extLst>
                        <a:ext uri="{FF2B5EF4-FFF2-40B4-BE49-F238E27FC236}">
                          <a16:creationId xmlns:a16="http://schemas.microsoft.com/office/drawing/2014/main" id="{65785440-0A2B-AD44-9386-821B302F9AFD}"/>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Freeform 354">
                      <a:extLst>
                        <a:ext uri="{FF2B5EF4-FFF2-40B4-BE49-F238E27FC236}">
                          <a16:creationId xmlns:a16="http://schemas.microsoft.com/office/drawing/2014/main" id="{8FE1704B-AA17-EE4B-A93B-4132F2ECA396}"/>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34" name="Group 333">
                  <a:extLst>
                    <a:ext uri="{FF2B5EF4-FFF2-40B4-BE49-F238E27FC236}">
                      <a16:creationId xmlns:a16="http://schemas.microsoft.com/office/drawing/2014/main" id="{7563A1B8-8D31-8341-A31A-FE59BAB83CCF}"/>
                    </a:ext>
                  </a:extLst>
                </p:cNvPr>
                <p:cNvGrpSpPr/>
                <p:nvPr/>
              </p:nvGrpSpPr>
              <p:grpSpPr>
                <a:xfrm>
                  <a:off x="5825344" y="3383288"/>
                  <a:ext cx="228295" cy="120400"/>
                  <a:chOff x="7493876" y="2774731"/>
                  <a:chExt cx="1481958" cy="894622"/>
                </a:xfrm>
              </p:grpSpPr>
              <p:sp>
                <p:nvSpPr>
                  <p:cNvPr id="335" name="Freeform 334">
                    <a:extLst>
                      <a:ext uri="{FF2B5EF4-FFF2-40B4-BE49-F238E27FC236}">
                        <a16:creationId xmlns:a16="http://schemas.microsoft.com/office/drawing/2014/main" id="{7D0ACD2F-4D63-3244-B4C8-1550C4AFEAEC}"/>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336" name="Oval 335">
                    <a:extLst>
                      <a:ext uri="{FF2B5EF4-FFF2-40B4-BE49-F238E27FC236}">
                        <a16:creationId xmlns:a16="http://schemas.microsoft.com/office/drawing/2014/main" id="{7F92FBF2-D56D-9242-B853-240680D3D3C5}"/>
                      </a:ext>
                    </a:extLst>
                  </p:cNvPr>
                  <p:cNvSpPr/>
                  <p:nvPr/>
                </p:nvSpPr>
                <p:spPr>
                  <a:xfrm>
                    <a:off x="7494729" y="2774731"/>
                    <a:ext cx="1480163" cy="579140"/>
                  </a:xfrm>
                  <a:prstGeom prst="ellipse">
                    <a:avLst/>
                  </a:prstGeom>
                  <a:solidFill>
                    <a:srgbClr val="B8C2C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337" name="Group 336">
                    <a:extLst>
                      <a:ext uri="{FF2B5EF4-FFF2-40B4-BE49-F238E27FC236}">
                        <a16:creationId xmlns:a16="http://schemas.microsoft.com/office/drawing/2014/main" id="{ED86AF32-B393-6C40-AD9A-B3C69A14B04C}"/>
                      </a:ext>
                    </a:extLst>
                  </p:cNvPr>
                  <p:cNvGrpSpPr/>
                  <p:nvPr/>
                </p:nvGrpSpPr>
                <p:grpSpPr>
                  <a:xfrm>
                    <a:off x="7713663" y="2848339"/>
                    <a:ext cx="1042107" cy="425543"/>
                    <a:chOff x="7786941" y="2884917"/>
                    <a:chExt cx="897649" cy="353919"/>
                  </a:xfrm>
                </p:grpSpPr>
                <p:sp>
                  <p:nvSpPr>
                    <p:cNvPr id="338" name="Freeform 337">
                      <a:extLst>
                        <a:ext uri="{FF2B5EF4-FFF2-40B4-BE49-F238E27FC236}">
                          <a16:creationId xmlns:a16="http://schemas.microsoft.com/office/drawing/2014/main" id="{7E0002F8-3C91-B64F-B4AE-D4AC68DA2025}"/>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9" name="Freeform 338">
                      <a:extLst>
                        <a:ext uri="{FF2B5EF4-FFF2-40B4-BE49-F238E27FC236}">
                          <a16:creationId xmlns:a16="http://schemas.microsoft.com/office/drawing/2014/main" id="{EA55F899-7648-D045-874D-09BD8F7140CB}"/>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0" name="Freeform 339">
                      <a:extLst>
                        <a:ext uri="{FF2B5EF4-FFF2-40B4-BE49-F238E27FC236}">
                          <a16:creationId xmlns:a16="http://schemas.microsoft.com/office/drawing/2014/main" id="{47075F6E-5BDA-2948-A0D1-F3095F34FCF3}"/>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1" name="Freeform 340">
                      <a:extLst>
                        <a:ext uri="{FF2B5EF4-FFF2-40B4-BE49-F238E27FC236}">
                          <a16:creationId xmlns:a16="http://schemas.microsoft.com/office/drawing/2014/main" id="{F66E4468-F011-EF4E-A1A8-261C52A08D6D}"/>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cxnSp>
            <p:nvCxnSpPr>
              <p:cNvPr id="477" name="Straight Connector 476">
                <a:extLst>
                  <a:ext uri="{FF2B5EF4-FFF2-40B4-BE49-F238E27FC236}">
                    <a16:creationId xmlns:a16="http://schemas.microsoft.com/office/drawing/2014/main" id="{FAB01634-3DD4-C545-BA0F-012134DC86D6}"/>
                  </a:ext>
                </a:extLst>
              </p:cNvPr>
              <p:cNvCxnSpPr>
                <a:cxnSpLocks/>
              </p:cNvCxnSpPr>
              <p:nvPr/>
            </p:nvCxnSpPr>
            <p:spPr>
              <a:xfrm flipH="1">
                <a:off x="7169213" y="4111556"/>
                <a:ext cx="22920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BA2E5EA3-D9E9-D945-9ED2-BD8F57B81775}"/>
                </a:ext>
              </a:extLst>
            </p:cNvPr>
            <p:cNvCxnSpPr>
              <a:cxnSpLocks/>
            </p:cNvCxnSpPr>
            <p:nvPr/>
          </p:nvCxnSpPr>
          <p:spPr>
            <a:xfrm flipH="1" flipV="1">
              <a:off x="3342806" y="3627619"/>
              <a:ext cx="2554050" cy="1208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516E1D6B-19CE-2045-9728-89230C59B7A2}"/>
                </a:ext>
              </a:extLst>
            </p:cNvPr>
            <p:cNvSpPr/>
            <p:nvPr/>
          </p:nvSpPr>
          <p:spPr>
            <a:xfrm>
              <a:off x="5799381" y="4453582"/>
              <a:ext cx="2277968" cy="1076335"/>
            </a:xfrm>
            <a:custGeom>
              <a:avLst/>
              <a:gdLst>
                <a:gd name="connsiteX0" fmla="*/ 434989 w 1523031"/>
                <a:gd name="connsiteY0" fmla="*/ 253346 h 1763594"/>
                <a:gd name="connsiteX1" fmla="*/ 488 w 1523031"/>
                <a:gd name="connsiteY1" fmla="*/ 921706 h 1763594"/>
                <a:gd name="connsiteX2" fmla="*/ 368142 w 1523031"/>
                <a:gd name="connsiteY2" fmla="*/ 1489812 h 1763594"/>
                <a:gd name="connsiteX3" fmla="*/ 1187008 w 1523031"/>
                <a:gd name="connsiteY3" fmla="*/ 1757156 h 1763594"/>
                <a:gd name="connsiteX4" fmla="*/ 1521239 w 1523031"/>
                <a:gd name="connsiteY4" fmla="*/ 1239177 h 1763594"/>
                <a:gd name="connsiteX5" fmla="*/ 1320700 w 1523031"/>
                <a:gd name="connsiteY5" fmla="*/ 654362 h 1763594"/>
                <a:gd name="connsiteX6" fmla="*/ 1337412 w 1523031"/>
                <a:gd name="connsiteY6" fmla="*/ 136383 h 1763594"/>
                <a:gd name="connsiteX7" fmla="*/ 1086739 w 1523031"/>
                <a:gd name="connsiteY7" fmla="*/ 2711 h 1763594"/>
                <a:gd name="connsiteX8" fmla="*/ 434989 w 1523031"/>
                <a:gd name="connsiteY8" fmla="*/ 253346 h 1763594"/>
                <a:gd name="connsiteX0" fmla="*/ 434989 w 1537226"/>
                <a:gd name="connsiteY0" fmla="*/ 253346 h 1763594"/>
                <a:gd name="connsiteX1" fmla="*/ 488 w 1537226"/>
                <a:gd name="connsiteY1" fmla="*/ 921706 h 1763594"/>
                <a:gd name="connsiteX2" fmla="*/ 368142 w 1537226"/>
                <a:gd name="connsiteY2" fmla="*/ 1489812 h 1763594"/>
                <a:gd name="connsiteX3" fmla="*/ 1187008 w 1537226"/>
                <a:gd name="connsiteY3" fmla="*/ 1757156 h 1763594"/>
                <a:gd name="connsiteX4" fmla="*/ 1521239 w 1537226"/>
                <a:gd name="connsiteY4" fmla="*/ 1239177 h 1763594"/>
                <a:gd name="connsiteX5" fmla="*/ 1468998 w 1537226"/>
                <a:gd name="connsiteY5" fmla="*/ 654362 h 1763594"/>
                <a:gd name="connsiteX6" fmla="*/ 1337412 w 1537226"/>
                <a:gd name="connsiteY6" fmla="*/ 136383 h 1763594"/>
                <a:gd name="connsiteX7" fmla="*/ 1086739 w 1537226"/>
                <a:gd name="connsiteY7" fmla="*/ 2711 h 1763594"/>
                <a:gd name="connsiteX8" fmla="*/ 434989 w 1537226"/>
                <a:gd name="connsiteY8" fmla="*/ 253346 h 1763594"/>
                <a:gd name="connsiteX0" fmla="*/ 434989 w 1537226"/>
                <a:gd name="connsiteY0" fmla="*/ 253346 h 1763594"/>
                <a:gd name="connsiteX1" fmla="*/ 488 w 1537226"/>
                <a:gd name="connsiteY1" fmla="*/ 921706 h 1763594"/>
                <a:gd name="connsiteX2" fmla="*/ 368142 w 1537226"/>
                <a:gd name="connsiteY2" fmla="*/ 1489812 h 1763594"/>
                <a:gd name="connsiteX3" fmla="*/ 1187008 w 1537226"/>
                <a:gd name="connsiteY3" fmla="*/ 1757156 h 1763594"/>
                <a:gd name="connsiteX4" fmla="*/ 1521239 w 1537226"/>
                <a:gd name="connsiteY4" fmla="*/ 1239177 h 1763594"/>
                <a:gd name="connsiteX5" fmla="*/ 1468998 w 1537226"/>
                <a:gd name="connsiteY5" fmla="*/ 654362 h 1763594"/>
                <a:gd name="connsiteX6" fmla="*/ 1337412 w 1537226"/>
                <a:gd name="connsiteY6" fmla="*/ 136383 h 1763594"/>
                <a:gd name="connsiteX7" fmla="*/ 839572 w 1537226"/>
                <a:gd name="connsiteY7" fmla="*/ 2711 h 1763594"/>
                <a:gd name="connsiteX8" fmla="*/ 434989 w 1537226"/>
                <a:gd name="connsiteY8" fmla="*/ 253346 h 1763594"/>
                <a:gd name="connsiteX0" fmla="*/ 360357 w 1536743"/>
                <a:gd name="connsiteY0" fmla="*/ 534641 h 1782088"/>
                <a:gd name="connsiteX1" fmla="*/ 5 w 1536743"/>
                <a:gd name="connsiteY1" fmla="*/ 940200 h 1782088"/>
                <a:gd name="connsiteX2" fmla="*/ 367659 w 1536743"/>
                <a:gd name="connsiteY2" fmla="*/ 1508306 h 1782088"/>
                <a:gd name="connsiteX3" fmla="*/ 1186525 w 1536743"/>
                <a:gd name="connsiteY3" fmla="*/ 1775650 h 1782088"/>
                <a:gd name="connsiteX4" fmla="*/ 1520756 w 1536743"/>
                <a:gd name="connsiteY4" fmla="*/ 1257671 h 1782088"/>
                <a:gd name="connsiteX5" fmla="*/ 1468515 w 1536743"/>
                <a:gd name="connsiteY5" fmla="*/ 672856 h 1782088"/>
                <a:gd name="connsiteX6" fmla="*/ 1336929 w 1536743"/>
                <a:gd name="connsiteY6" fmla="*/ 154877 h 1782088"/>
                <a:gd name="connsiteX7" fmla="*/ 839089 w 1536743"/>
                <a:gd name="connsiteY7" fmla="*/ 21205 h 1782088"/>
                <a:gd name="connsiteX8" fmla="*/ 360357 w 1536743"/>
                <a:gd name="connsiteY8" fmla="*/ 534641 h 1782088"/>
                <a:gd name="connsiteX0" fmla="*/ 360355 w 1536741"/>
                <a:gd name="connsiteY0" fmla="*/ 534641 h 1782088"/>
                <a:gd name="connsiteX1" fmla="*/ 3 w 1536741"/>
                <a:gd name="connsiteY1" fmla="*/ 940200 h 1782088"/>
                <a:gd name="connsiteX2" fmla="*/ 367657 w 1536741"/>
                <a:gd name="connsiteY2" fmla="*/ 1508306 h 1782088"/>
                <a:gd name="connsiteX3" fmla="*/ 1186523 w 1536741"/>
                <a:gd name="connsiteY3" fmla="*/ 1775650 h 1782088"/>
                <a:gd name="connsiteX4" fmla="*/ 1520754 w 1536741"/>
                <a:gd name="connsiteY4" fmla="*/ 1257671 h 1782088"/>
                <a:gd name="connsiteX5" fmla="*/ 1468513 w 1536741"/>
                <a:gd name="connsiteY5" fmla="*/ 672856 h 1782088"/>
                <a:gd name="connsiteX6" fmla="*/ 1336927 w 1536741"/>
                <a:gd name="connsiteY6" fmla="*/ 154877 h 1782088"/>
                <a:gd name="connsiteX7" fmla="*/ 839087 w 1536741"/>
                <a:gd name="connsiteY7" fmla="*/ 21205 h 1782088"/>
                <a:gd name="connsiteX8" fmla="*/ 360355 w 1536741"/>
                <a:gd name="connsiteY8" fmla="*/ 534641 h 1782088"/>
                <a:gd name="connsiteX0" fmla="*/ 360355 w 1494463"/>
                <a:gd name="connsiteY0" fmla="*/ 534641 h 1775651"/>
                <a:gd name="connsiteX1" fmla="*/ 3 w 1494463"/>
                <a:gd name="connsiteY1" fmla="*/ 940200 h 1775651"/>
                <a:gd name="connsiteX2" fmla="*/ 367657 w 1494463"/>
                <a:gd name="connsiteY2" fmla="*/ 1508306 h 1775651"/>
                <a:gd name="connsiteX3" fmla="*/ 1186523 w 1494463"/>
                <a:gd name="connsiteY3" fmla="*/ 1775650 h 1775651"/>
                <a:gd name="connsiteX4" fmla="*/ 1467465 w 1494463"/>
                <a:gd name="connsiteY4" fmla="*/ 1510813 h 1775651"/>
                <a:gd name="connsiteX5" fmla="*/ 1468513 w 1494463"/>
                <a:gd name="connsiteY5" fmla="*/ 672856 h 1775651"/>
                <a:gd name="connsiteX6" fmla="*/ 1336927 w 1494463"/>
                <a:gd name="connsiteY6" fmla="*/ 154877 h 1775651"/>
                <a:gd name="connsiteX7" fmla="*/ 839087 w 1494463"/>
                <a:gd name="connsiteY7" fmla="*/ 21205 h 1775651"/>
                <a:gd name="connsiteX8" fmla="*/ 360355 w 1494463"/>
                <a:gd name="connsiteY8" fmla="*/ 534641 h 1775651"/>
                <a:gd name="connsiteX0" fmla="*/ 360355 w 1491064"/>
                <a:gd name="connsiteY0" fmla="*/ 552327 h 1793337"/>
                <a:gd name="connsiteX1" fmla="*/ 3 w 1491064"/>
                <a:gd name="connsiteY1" fmla="*/ 957886 h 1793337"/>
                <a:gd name="connsiteX2" fmla="*/ 367657 w 1491064"/>
                <a:gd name="connsiteY2" fmla="*/ 1525992 h 1793337"/>
                <a:gd name="connsiteX3" fmla="*/ 1186523 w 1491064"/>
                <a:gd name="connsiteY3" fmla="*/ 1793336 h 1793337"/>
                <a:gd name="connsiteX4" fmla="*/ 1467465 w 1491064"/>
                <a:gd name="connsiteY4" fmla="*/ 1528499 h 1793337"/>
                <a:gd name="connsiteX5" fmla="*/ 1468513 w 1491064"/>
                <a:gd name="connsiteY5" fmla="*/ 690542 h 1793337"/>
                <a:gd name="connsiteX6" fmla="*/ 1407977 w 1491064"/>
                <a:gd name="connsiteY6" fmla="*/ 109278 h 1793337"/>
                <a:gd name="connsiteX7" fmla="*/ 839087 w 1491064"/>
                <a:gd name="connsiteY7" fmla="*/ 38891 h 1793337"/>
                <a:gd name="connsiteX8" fmla="*/ 360355 w 1491064"/>
                <a:gd name="connsiteY8" fmla="*/ 552327 h 1793337"/>
                <a:gd name="connsiteX0" fmla="*/ 360355 w 1502818"/>
                <a:gd name="connsiteY0" fmla="*/ 552327 h 1612281"/>
                <a:gd name="connsiteX1" fmla="*/ 3 w 1502818"/>
                <a:gd name="connsiteY1" fmla="*/ 957886 h 1612281"/>
                <a:gd name="connsiteX2" fmla="*/ 367657 w 1502818"/>
                <a:gd name="connsiteY2" fmla="*/ 1525992 h 1612281"/>
                <a:gd name="connsiteX3" fmla="*/ 1026659 w 1502818"/>
                <a:gd name="connsiteY3" fmla="*/ 1582385 h 1612281"/>
                <a:gd name="connsiteX4" fmla="*/ 1467465 w 1502818"/>
                <a:gd name="connsiteY4" fmla="*/ 1528499 h 1612281"/>
                <a:gd name="connsiteX5" fmla="*/ 1468513 w 1502818"/>
                <a:gd name="connsiteY5" fmla="*/ 690542 h 1612281"/>
                <a:gd name="connsiteX6" fmla="*/ 1407977 w 1502818"/>
                <a:gd name="connsiteY6" fmla="*/ 109278 h 1612281"/>
                <a:gd name="connsiteX7" fmla="*/ 839087 w 1502818"/>
                <a:gd name="connsiteY7" fmla="*/ 38891 h 1612281"/>
                <a:gd name="connsiteX8" fmla="*/ 360355 w 1502818"/>
                <a:gd name="connsiteY8" fmla="*/ 552327 h 1612281"/>
                <a:gd name="connsiteX0" fmla="*/ 360384 w 1502847"/>
                <a:gd name="connsiteY0" fmla="*/ 552327 h 1803602"/>
                <a:gd name="connsiteX1" fmla="*/ 32 w 1502847"/>
                <a:gd name="connsiteY1" fmla="*/ 957886 h 1803602"/>
                <a:gd name="connsiteX2" fmla="*/ 385448 w 1502847"/>
                <a:gd name="connsiteY2" fmla="*/ 1779134 h 1803602"/>
                <a:gd name="connsiteX3" fmla="*/ 1026688 w 1502847"/>
                <a:gd name="connsiteY3" fmla="*/ 1582385 h 1803602"/>
                <a:gd name="connsiteX4" fmla="*/ 1467494 w 1502847"/>
                <a:gd name="connsiteY4" fmla="*/ 1528499 h 1803602"/>
                <a:gd name="connsiteX5" fmla="*/ 1468542 w 1502847"/>
                <a:gd name="connsiteY5" fmla="*/ 690542 h 1803602"/>
                <a:gd name="connsiteX6" fmla="*/ 1408006 w 1502847"/>
                <a:gd name="connsiteY6" fmla="*/ 109278 h 1803602"/>
                <a:gd name="connsiteX7" fmla="*/ 839116 w 1502847"/>
                <a:gd name="connsiteY7" fmla="*/ 38891 h 1803602"/>
                <a:gd name="connsiteX8" fmla="*/ 360384 w 1502847"/>
                <a:gd name="connsiteY8" fmla="*/ 552327 h 1803602"/>
                <a:gd name="connsiteX0" fmla="*/ 360384 w 1502847"/>
                <a:gd name="connsiteY0" fmla="*/ 552327 h 1826319"/>
                <a:gd name="connsiteX1" fmla="*/ 32 w 1502847"/>
                <a:gd name="connsiteY1" fmla="*/ 957886 h 1826319"/>
                <a:gd name="connsiteX2" fmla="*/ 385448 w 1502847"/>
                <a:gd name="connsiteY2" fmla="*/ 1779134 h 1826319"/>
                <a:gd name="connsiteX3" fmla="*/ 1026688 w 1502847"/>
                <a:gd name="connsiteY3" fmla="*/ 1582385 h 1826319"/>
                <a:gd name="connsiteX4" fmla="*/ 1467494 w 1502847"/>
                <a:gd name="connsiteY4" fmla="*/ 1528499 h 1826319"/>
                <a:gd name="connsiteX5" fmla="*/ 1468542 w 1502847"/>
                <a:gd name="connsiteY5" fmla="*/ 690542 h 1826319"/>
                <a:gd name="connsiteX6" fmla="*/ 1408006 w 1502847"/>
                <a:gd name="connsiteY6" fmla="*/ 109278 h 1826319"/>
                <a:gd name="connsiteX7" fmla="*/ 839116 w 1502847"/>
                <a:gd name="connsiteY7" fmla="*/ 38891 h 1826319"/>
                <a:gd name="connsiteX8" fmla="*/ 360384 w 1502847"/>
                <a:gd name="connsiteY8" fmla="*/ 552327 h 1826319"/>
                <a:gd name="connsiteX0" fmla="*/ 289852 w 1503366"/>
                <a:gd name="connsiteY0" fmla="*/ 461730 h 1820101"/>
                <a:gd name="connsiteX1" fmla="*/ 551 w 1503366"/>
                <a:gd name="connsiteY1" fmla="*/ 951668 h 1820101"/>
                <a:gd name="connsiteX2" fmla="*/ 385967 w 1503366"/>
                <a:gd name="connsiteY2" fmla="*/ 1772916 h 1820101"/>
                <a:gd name="connsiteX3" fmla="*/ 1027207 w 1503366"/>
                <a:gd name="connsiteY3" fmla="*/ 1576167 h 1820101"/>
                <a:gd name="connsiteX4" fmla="*/ 1468013 w 1503366"/>
                <a:gd name="connsiteY4" fmla="*/ 1522281 h 1820101"/>
                <a:gd name="connsiteX5" fmla="*/ 1469061 w 1503366"/>
                <a:gd name="connsiteY5" fmla="*/ 684324 h 1820101"/>
                <a:gd name="connsiteX6" fmla="*/ 1408525 w 1503366"/>
                <a:gd name="connsiteY6" fmla="*/ 103060 h 1820101"/>
                <a:gd name="connsiteX7" fmla="*/ 839635 w 1503366"/>
                <a:gd name="connsiteY7" fmla="*/ 32673 h 1820101"/>
                <a:gd name="connsiteX8" fmla="*/ 289852 w 1503366"/>
                <a:gd name="connsiteY8" fmla="*/ 461730 h 1820101"/>
                <a:gd name="connsiteX0" fmla="*/ 293376 w 1506890"/>
                <a:gd name="connsiteY0" fmla="*/ 461730 h 1820101"/>
                <a:gd name="connsiteX1" fmla="*/ 4075 w 1506890"/>
                <a:gd name="connsiteY1" fmla="*/ 951668 h 1820101"/>
                <a:gd name="connsiteX2" fmla="*/ 389491 w 1506890"/>
                <a:gd name="connsiteY2" fmla="*/ 1772916 h 1820101"/>
                <a:gd name="connsiteX3" fmla="*/ 1030731 w 1506890"/>
                <a:gd name="connsiteY3" fmla="*/ 1576167 h 1820101"/>
                <a:gd name="connsiteX4" fmla="*/ 1471537 w 1506890"/>
                <a:gd name="connsiteY4" fmla="*/ 1522281 h 1820101"/>
                <a:gd name="connsiteX5" fmla="*/ 1472585 w 1506890"/>
                <a:gd name="connsiteY5" fmla="*/ 684324 h 1820101"/>
                <a:gd name="connsiteX6" fmla="*/ 1412049 w 1506890"/>
                <a:gd name="connsiteY6" fmla="*/ 103060 h 1820101"/>
                <a:gd name="connsiteX7" fmla="*/ 843159 w 1506890"/>
                <a:gd name="connsiteY7" fmla="*/ 32673 h 1820101"/>
                <a:gd name="connsiteX8" fmla="*/ 293376 w 1506890"/>
                <a:gd name="connsiteY8" fmla="*/ 461730 h 1820101"/>
                <a:gd name="connsiteX0" fmla="*/ 203955 w 1545103"/>
                <a:gd name="connsiteY0" fmla="*/ 206126 h 1802639"/>
                <a:gd name="connsiteX1" fmla="*/ 42288 w 1545103"/>
                <a:gd name="connsiteY1" fmla="*/ 934206 h 1802639"/>
                <a:gd name="connsiteX2" fmla="*/ 427704 w 1545103"/>
                <a:gd name="connsiteY2" fmla="*/ 1755454 h 1802639"/>
                <a:gd name="connsiteX3" fmla="*/ 1068944 w 1545103"/>
                <a:gd name="connsiteY3" fmla="*/ 1558705 h 1802639"/>
                <a:gd name="connsiteX4" fmla="*/ 1509750 w 1545103"/>
                <a:gd name="connsiteY4" fmla="*/ 1504819 h 1802639"/>
                <a:gd name="connsiteX5" fmla="*/ 1510798 w 1545103"/>
                <a:gd name="connsiteY5" fmla="*/ 666862 h 1802639"/>
                <a:gd name="connsiteX6" fmla="*/ 1450262 w 1545103"/>
                <a:gd name="connsiteY6" fmla="*/ 85598 h 1802639"/>
                <a:gd name="connsiteX7" fmla="*/ 881372 w 1545103"/>
                <a:gd name="connsiteY7" fmla="*/ 15211 h 1802639"/>
                <a:gd name="connsiteX8" fmla="*/ 203955 w 1545103"/>
                <a:gd name="connsiteY8" fmla="*/ 206126 h 1802639"/>
                <a:gd name="connsiteX0" fmla="*/ 147252 w 1634267"/>
                <a:gd name="connsiteY0" fmla="*/ 113266 h 1796376"/>
                <a:gd name="connsiteX1" fmla="*/ 131452 w 1634267"/>
                <a:gd name="connsiteY1" fmla="*/ 927943 h 1796376"/>
                <a:gd name="connsiteX2" fmla="*/ 516868 w 1634267"/>
                <a:gd name="connsiteY2" fmla="*/ 1749191 h 1796376"/>
                <a:gd name="connsiteX3" fmla="*/ 1158108 w 1634267"/>
                <a:gd name="connsiteY3" fmla="*/ 1552442 h 1796376"/>
                <a:gd name="connsiteX4" fmla="*/ 1598914 w 1634267"/>
                <a:gd name="connsiteY4" fmla="*/ 1498556 h 1796376"/>
                <a:gd name="connsiteX5" fmla="*/ 1599962 w 1634267"/>
                <a:gd name="connsiteY5" fmla="*/ 660599 h 1796376"/>
                <a:gd name="connsiteX6" fmla="*/ 1539426 w 1634267"/>
                <a:gd name="connsiteY6" fmla="*/ 79335 h 1796376"/>
                <a:gd name="connsiteX7" fmla="*/ 970536 w 1634267"/>
                <a:gd name="connsiteY7" fmla="*/ 8948 h 1796376"/>
                <a:gd name="connsiteX8" fmla="*/ 147252 w 1634267"/>
                <a:gd name="connsiteY8" fmla="*/ 113266 h 1796376"/>
                <a:gd name="connsiteX0" fmla="*/ 135137 w 1622152"/>
                <a:gd name="connsiteY0" fmla="*/ 113266 h 1721534"/>
                <a:gd name="connsiteX1" fmla="*/ 119337 w 1622152"/>
                <a:gd name="connsiteY1" fmla="*/ 927943 h 1721534"/>
                <a:gd name="connsiteX2" fmla="*/ 224012 w 1622152"/>
                <a:gd name="connsiteY2" fmla="*/ 1693055 h 1721534"/>
                <a:gd name="connsiteX3" fmla="*/ 1145993 w 1622152"/>
                <a:gd name="connsiteY3" fmla="*/ 1552442 h 1721534"/>
                <a:gd name="connsiteX4" fmla="*/ 1586799 w 1622152"/>
                <a:gd name="connsiteY4" fmla="*/ 1498556 h 1721534"/>
                <a:gd name="connsiteX5" fmla="*/ 1587847 w 1622152"/>
                <a:gd name="connsiteY5" fmla="*/ 660599 h 1721534"/>
                <a:gd name="connsiteX6" fmla="*/ 1527311 w 1622152"/>
                <a:gd name="connsiteY6" fmla="*/ 79335 h 1721534"/>
                <a:gd name="connsiteX7" fmla="*/ 958421 w 1622152"/>
                <a:gd name="connsiteY7" fmla="*/ 8948 h 1721534"/>
                <a:gd name="connsiteX8" fmla="*/ 135137 w 1622152"/>
                <a:gd name="connsiteY8" fmla="*/ 113266 h 1721534"/>
                <a:gd name="connsiteX0" fmla="*/ 244798 w 1731813"/>
                <a:gd name="connsiteY0" fmla="*/ 113266 h 1718032"/>
                <a:gd name="connsiteX1" fmla="*/ 1731 w 1731813"/>
                <a:gd name="connsiteY1" fmla="*/ 984081 h 1718032"/>
                <a:gd name="connsiteX2" fmla="*/ 333673 w 1731813"/>
                <a:gd name="connsiteY2" fmla="*/ 1693055 h 1718032"/>
                <a:gd name="connsiteX3" fmla="*/ 1255654 w 1731813"/>
                <a:gd name="connsiteY3" fmla="*/ 1552442 h 1718032"/>
                <a:gd name="connsiteX4" fmla="*/ 1696460 w 1731813"/>
                <a:gd name="connsiteY4" fmla="*/ 1498556 h 1718032"/>
                <a:gd name="connsiteX5" fmla="*/ 1697508 w 1731813"/>
                <a:gd name="connsiteY5" fmla="*/ 660599 h 1718032"/>
                <a:gd name="connsiteX6" fmla="*/ 1636972 w 1731813"/>
                <a:gd name="connsiteY6" fmla="*/ 79335 h 1718032"/>
                <a:gd name="connsiteX7" fmla="*/ 1068082 w 1731813"/>
                <a:gd name="connsiteY7" fmla="*/ 8948 h 1718032"/>
                <a:gd name="connsiteX8" fmla="*/ 244798 w 1731813"/>
                <a:gd name="connsiteY8" fmla="*/ 113266 h 171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813" h="1718032">
                  <a:moveTo>
                    <a:pt x="244798" y="113266"/>
                  </a:moveTo>
                  <a:cubicBezTo>
                    <a:pt x="67073" y="275788"/>
                    <a:pt x="-13081" y="720783"/>
                    <a:pt x="1731" y="984081"/>
                  </a:cubicBezTo>
                  <a:cubicBezTo>
                    <a:pt x="16544" y="1247379"/>
                    <a:pt x="124686" y="1598328"/>
                    <a:pt x="333673" y="1693055"/>
                  </a:cubicBezTo>
                  <a:cubicBezTo>
                    <a:pt x="542660" y="1787782"/>
                    <a:pt x="1028523" y="1584858"/>
                    <a:pt x="1255654" y="1552442"/>
                  </a:cubicBezTo>
                  <a:cubicBezTo>
                    <a:pt x="1482785" y="1520026"/>
                    <a:pt x="1622818" y="1647197"/>
                    <a:pt x="1696460" y="1498556"/>
                  </a:cubicBezTo>
                  <a:cubicBezTo>
                    <a:pt x="1770102" y="1349916"/>
                    <a:pt x="1707423" y="897136"/>
                    <a:pt x="1697508" y="660599"/>
                  </a:cubicBezTo>
                  <a:cubicBezTo>
                    <a:pt x="1687593" y="424062"/>
                    <a:pt x="1675965" y="187943"/>
                    <a:pt x="1636972" y="79335"/>
                  </a:cubicBezTo>
                  <a:cubicBezTo>
                    <a:pt x="1597979" y="-29273"/>
                    <a:pt x="1300111" y="3293"/>
                    <a:pt x="1068082" y="8948"/>
                  </a:cubicBezTo>
                  <a:cubicBezTo>
                    <a:pt x="836053" y="14603"/>
                    <a:pt x="422523" y="-49256"/>
                    <a:pt x="244798" y="113266"/>
                  </a:cubicBezTo>
                  <a:close/>
                </a:path>
              </a:pathLst>
            </a:custGeom>
            <a:gradFill>
              <a:gsLst>
                <a:gs pos="0">
                  <a:srgbClr val="9CDFF9"/>
                </a:gs>
                <a:gs pos="100000">
                  <a:srgbClr val="9CDFF9"/>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9" name="TextBox 478">
              <a:extLst>
                <a:ext uri="{FF2B5EF4-FFF2-40B4-BE49-F238E27FC236}">
                  <a16:creationId xmlns:a16="http://schemas.microsoft.com/office/drawing/2014/main" id="{5BC78F1C-E3CB-394F-B48B-86DEFA87B4BF}"/>
                </a:ext>
              </a:extLst>
            </p:cNvPr>
            <p:cNvSpPr txBox="1"/>
            <p:nvPr/>
          </p:nvSpPr>
          <p:spPr>
            <a:xfrm>
              <a:off x="6453554" y="4730262"/>
              <a:ext cx="945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Internet</a:t>
              </a:r>
            </a:p>
          </p:txBody>
        </p:sp>
      </p:grpSp>
      <p:pic>
        <p:nvPicPr>
          <p:cNvPr id="493" name="Picture 492" descr="A picture containing text, clock&#10;&#10;Description automatically generated">
            <a:extLst>
              <a:ext uri="{FF2B5EF4-FFF2-40B4-BE49-F238E27FC236}">
                <a16:creationId xmlns:a16="http://schemas.microsoft.com/office/drawing/2014/main" id="{783A0301-469C-2141-881E-D8CE487BAFA3}"/>
              </a:ext>
            </a:extLst>
          </p:cNvPr>
          <p:cNvPicPr>
            <a:picLocks noChangeAspect="1"/>
          </p:cNvPicPr>
          <p:nvPr/>
        </p:nvPicPr>
        <p:blipFill>
          <a:blip r:embed="rId24"/>
          <a:stretch>
            <a:fillRect/>
          </a:stretch>
        </p:blipFill>
        <p:spPr>
          <a:xfrm>
            <a:off x="3183105" y="3615476"/>
            <a:ext cx="468703" cy="717631"/>
          </a:xfrm>
          <a:prstGeom prst="rect">
            <a:avLst/>
          </a:prstGeom>
        </p:spPr>
      </p:pic>
      <p:sp>
        <p:nvSpPr>
          <p:cNvPr id="495" name="TextBox 494">
            <a:extLst>
              <a:ext uri="{FF2B5EF4-FFF2-40B4-BE49-F238E27FC236}">
                <a16:creationId xmlns:a16="http://schemas.microsoft.com/office/drawing/2014/main" id="{A2977763-3E4F-8F40-8C4D-D9668E4EC44E}"/>
              </a:ext>
            </a:extLst>
          </p:cNvPr>
          <p:cNvSpPr txBox="1"/>
          <p:nvPr/>
        </p:nvSpPr>
        <p:spPr>
          <a:xfrm>
            <a:off x="5378613" y="1128547"/>
            <a:ext cx="641279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0000"/>
                </a:solidFill>
                <a:effectLst/>
                <a:uLnTx/>
                <a:uFillTx/>
                <a:latin typeface="Calibri" panose="020F0502020204030204"/>
                <a:ea typeface="+mn-ea"/>
                <a:cs typeface="+mn-cs"/>
              </a:rPr>
              <a:t>f</a:t>
            </a:r>
            <a:r>
              <a:rPr kumimoji="0" lang="en-US" sz="2800" b="0" i="1" u="none" strike="noStrike" kern="1200" cap="none" spc="0" normalizeH="0" baseline="0" noProof="0" dirty="0" err="1">
                <a:ln>
                  <a:noFill/>
                </a:ln>
                <a:solidFill>
                  <a:srgbClr val="C00000"/>
                </a:solidFill>
                <a:effectLst/>
                <a:uLnTx/>
                <a:uFillTx/>
                <a:latin typeface="Calibri" panose="020F0502020204030204"/>
                <a:ea typeface="+mn-ea"/>
                <a:cs typeface="+mn-cs"/>
              </a:rPr>
              <a:t>irewall</a:t>
            </a:r>
            <a:r>
              <a:rPr kumimoji="0" lang="en-US" sz="2800" b="0" i="1"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mechanism to control content access via programmable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rules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
                <a:srgbClr val="010080"/>
              </a:buClr>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“don’t forward any packets to 128.118.40.186”</a:t>
            </a:r>
          </a:p>
        </p:txBody>
      </p:sp>
      <p:sp>
        <p:nvSpPr>
          <p:cNvPr id="496" name="TextBox 495">
            <a:extLst>
              <a:ext uri="{FF2B5EF4-FFF2-40B4-BE49-F238E27FC236}">
                <a16:creationId xmlns:a16="http://schemas.microsoft.com/office/drawing/2014/main" id="{39C8D483-3943-3947-9E15-F613AD99C169}"/>
              </a:ext>
            </a:extLst>
          </p:cNvPr>
          <p:cNvSpPr txBox="1"/>
          <p:nvPr/>
        </p:nvSpPr>
        <p:spPr>
          <a:xfrm>
            <a:off x="5383515" y="2392217"/>
            <a:ext cx="5996065"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10080"/>
              </a:buClr>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“don’t forward any packets containing the phrase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X</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anywhere”</a:t>
            </a:r>
          </a:p>
        </p:txBody>
      </p:sp>
      <p:grpSp>
        <p:nvGrpSpPr>
          <p:cNvPr id="578" name="Group 577">
            <a:extLst>
              <a:ext uri="{FF2B5EF4-FFF2-40B4-BE49-F238E27FC236}">
                <a16:creationId xmlns:a16="http://schemas.microsoft.com/office/drawing/2014/main" id="{5C2B2EA2-5C89-3144-9D84-A92483F9AF4A}"/>
              </a:ext>
            </a:extLst>
          </p:cNvPr>
          <p:cNvGrpSpPr/>
          <p:nvPr/>
        </p:nvGrpSpPr>
        <p:grpSpPr>
          <a:xfrm>
            <a:off x="8048960" y="5621312"/>
            <a:ext cx="2444154" cy="890914"/>
            <a:chOff x="6849747" y="5831174"/>
            <a:chExt cx="2444154" cy="890914"/>
          </a:xfrm>
        </p:grpSpPr>
        <p:sp>
          <p:nvSpPr>
            <p:cNvPr id="486" name="TextBox 485">
              <a:extLst>
                <a:ext uri="{FF2B5EF4-FFF2-40B4-BE49-F238E27FC236}">
                  <a16:creationId xmlns:a16="http://schemas.microsoft.com/office/drawing/2014/main" id="{522C09B1-F567-8E40-82B5-E5A44188525A}"/>
                </a:ext>
              </a:extLst>
            </p:cNvPr>
            <p:cNvSpPr txBox="1"/>
            <p:nvPr/>
          </p:nvSpPr>
          <p:spPr>
            <a:xfrm>
              <a:off x="6849747" y="6383534"/>
              <a:ext cx="222073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6010D"/>
                  </a:solidFill>
                  <a:effectLst/>
                  <a:uLnTx/>
                  <a:uFillTx/>
                  <a:latin typeface="Calibri" panose="020F0502020204030204"/>
                  <a:ea typeface="+mn-ea"/>
                  <a:cs typeface="+mn-cs"/>
                </a:rPr>
                <a:t>128.119.40.186  content</a:t>
              </a:r>
            </a:p>
          </p:txBody>
        </p:sp>
        <p:cxnSp>
          <p:nvCxnSpPr>
            <p:cNvPr id="488" name="Straight Connector 487">
              <a:extLst>
                <a:ext uri="{FF2B5EF4-FFF2-40B4-BE49-F238E27FC236}">
                  <a16:creationId xmlns:a16="http://schemas.microsoft.com/office/drawing/2014/main" id="{F9614405-C3D3-2440-A4F9-1E236105929F}"/>
                </a:ext>
              </a:extLst>
            </p:cNvPr>
            <p:cNvCxnSpPr>
              <a:cxnSpLocks/>
            </p:cNvCxnSpPr>
            <p:nvPr/>
          </p:nvCxnSpPr>
          <p:spPr>
            <a:xfrm flipH="1">
              <a:off x="8158634" y="6015145"/>
              <a:ext cx="894155" cy="41810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77" name="Can 576">
              <a:extLst>
                <a:ext uri="{FF2B5EF4-FFF2-40B4-BE49-F238E27FC236}">
                  <a16:creationId xmlns:a16="http://schemas.microsoft.com/office/drawing/2014/main" id="{5E1629E8-865B-9641-836F-F478622EEC85}"/>
                </a:ext>
              </a:extLst>
            </p:cNvPr>
            <p:cNvSpPr/>
            <p:nvPr/>
          </p:nvSpPr>
          <p:spPr>
            <a:xfrm>
              <a:off x="9039068" y="5831174"/>
              <a:ext cx="254833" cy="314793"/>
            </a:xfrm>
            <a:prstGeom prst="can">
              <a:avLst/>
            </a:prstGeom>
            <a:solidFill>
              <a:srgbClr val="96010D"/>
            </a:solidFill>
            <a:ln>
              <a:solidFill>
                <a:srgbClr val="960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84" name="Group 583">
            <a:extLst>
              <a:ext uri="{FF2B5EF4-FFF2-40B4-BE49-F238E27FC236}">
                <a16:creationId xmlns:a16="http://schemas.microsoft.com/office/drawing/2014/main" id="{60C0CA11-09CE-3A4A-BAFC-C5C15428316C}"/>
              </a:ext>
            </a:extLst>
          </p:cNvPr>
          <p:cNvGrpSpPr/>
          <p:nvPr/>
        </p:nvGrpSpPr>
        <p:grpSpPr>
          <a:xfrm>
            <a:off x="6880486" y="3492709"/>
            <a:ext cx="4497048" cy="1454045"/>
            <a:chOff x="6880486" y="3492709"/>
            <a:chExt cx="4497048" cy="1454045"/>
          </a:xfrm>
        </p:grpSpPr>
        <p:grpSp>
          <p:nvGrpSpPr>
            <p:cNvPr id="576" name="Group 575">
              <a:extLst>
                <a:ext uri="{FF2B5EF4-FFF2-40B4-BE49-F238E27FC236}">
                  <a16:creationId xmlns:a16="http://schemas.microsoft.com/office/drawing/2014/main" id="{C24077C5-768F-854C-9539-8AAD2F0A3844}"/>
                </a:ext>
              </a:extLst>
            </p:cNvPr>
            <p:cNvGrpSpPr/>
            <p:nvPr/>
          </p:nvGrpSpPr>
          <p:grpSpPr>
            <a:xfrm>
              <a:off x="6880486" y="3492709"/>
              <a:ext cx="1800715" cy="1454045"/>
              <a:chOff x="10058402" y="3102964"/>
              <a:chExt cx="1800715" cy="1454045"/>
            </a:xfrm>
          </p:grpSpPr>
          <p:sp>
            <p:nvSpPr>
              <p:cNvPr id="504" name="Freeform 503">
                <a:extLst>
                  <a:ext uri="{FF2B5EF4-FFF2-40B4-BE49-F238E27FC236}">
                    <a16:creationId xmlns:a16="http://schemas.microsoft.com/office/drawing/2014/main" id="{E43DCAB6-1811-2849-8A18-4E7C66AC0323}"/>
                  </a:ext>
                </a:extLst>
              </p:cNvPr>
              <p:cNvSpPr/>
              <p:nvPr/>
            </p:nvSpPr>
            <p:spPr>
              <a:xfrm>
                <a:off x="10257575" y="3102964"/>
                <a:ext cx="1601542" cy="1306189"/>
              </a:xfrm>
              <a:custGeom>
                <a:avLst/>
                <a:gdLst>
                  <a:gd name="connsiteX0" fmla="*/ 434989 w 1523031"/>
                  <a:gd name="connsiteY0" fmla="*/ 253346 h 1763594"/>
                  <a:gd name="connsiteX1" fmla="*/ 488 w 1523031"/>
                  <a:gd name="connsiteY1" fmla="*/ 921706 h 1763594"/>
                  <a:gd name="connsiteX2" fmla="*/ 368142 w 1523031"/>
                  <a:gd name="connsiteY2" fmla="*/ 1489812 h 1763594"/>
                  <a:gd name="connsiteX3" fmla="*/ 1187008 w 1523031"/>
                  <a:gd name="connsiteY3" fmla="*/ 1757156 h 1763594"/>
                  <a:gd name="connsiteX4" fmla="*/ 1521239 w 1523031"/>
                  <a:gd name="connsiteY4" fmla="*/ 1239177 h 1763594"/>
                  <a:gd name="connsiteX5" fmla="*/ 1320700 w 1523031"/>
                  <a:gd name="connsiteY5" fmla="*/ 654362 h 1763594"/>
                  <a:gd name="connsiteX6" fmla="*/ 1337412 w 1523031"/>
                  <a:gd name="connsiteY6" fmla="*/ 136383 h 1763594"/>
                  <a:gd name="connsiteX7" fmla="*/ 1086739 w 1523031"/>
                  <a:gd name="connsiteY7" fmla="*/ 2711 h 1763594"/>
                  <a:gd name="connsiteX8" fmla="*/ 434989 w 1523031"/>
                  <a:gd name="connsiteY8" fmla="*/ 253346 h 1763594"/>
                  <a:gd name="connsiteX0" fmla="*/ 434989 w 1537226"/>
                  <a:gd name="connsiteY0" fmla="*/ 253346 h 1763594"/>
                  <a:gd name="connsiteX1" fmla="*/ 488 w 1537226"/>
                  <a:gd name="connsiteY1" fmla="*/ 921706 h 1763594"/>
                  <a:gd name="connsiteX2" fmla="*/ 368142 w 1537226"/>
                  <a:gd name="connsiteY2" fmla="*/ 1489812 h 1763594"/>
                  <a:gd name="connsiteX3" fmla="*/ 1187008 w 1537226"/>
                  <a:gd name="connsiteY3" fmla="*/ 1757156 h 1763594"/>
                  <a:gd name="connsiteX4" fmla="*/ 1521239 w 1537226"/>
                  <a:gd name="connsiteY4" fmla="*/ 1239177 h 1763594"/>
                  <a:gd name="connsiteX5" fmla="*/ 1468998 w 1537226"/>
                  <a:gd name="connsiteY5" fmla="*/ 654362 h 1763594"/>
                  <a:gd name="connsiteX6" fmla="*/ 1337412 w 1537226"/>
                  <a:gd name="connsiteY6" fmla="*/ 136383 h 1763594"/>
                  <a:gd name="connsiteX7" fmla="*/ 1086739 w 1537226"/>
                  <a:gd name="connsiteY7" fmla="*/ 2711 h 1763594"/>
                  <a:gd name="connsiteX8" fmla="*/ 434989 w 1537226"/>
                  <a:gd name="connsiteY8" fmla="*/ 253346 h 1763594"/>
                  <a:gd name="connsiteX0" fmla="*/ 434989 w 1537226"/>
                  <a:gd name="connsiteY0" fmla="*/ 253346 h 1763594"/>
                  <a:gd name="connsiteX1" fmla="*/ 488 w 1537226"/>
                  <a:gd name="connsiteY1" fmla="*/ 921706 h 1763594"/>
                  <a:gd name="connsiteX2" fmla="*/ 368142 w 1537226"/>
                  <a:gd name="connsiteY2" fmla="*/ 1489812 h 1763594"/>
                  <a:gd name="connsiteX3" fmla="*/ 1187008 w 1537226"/>
                  <a:gd name="connsiteY3" fmla="*/ 1757156 h 1763594"/>
                  <a:gd name="connsiteX4" fmla="*/ 1521239 w 1537226"/>
                  <a:gd name="connsiteY4" fmla="*/ 1239177 h 1763594"/>
                  <a:gd name="connsiteX5" fmla="*/ 1468998 w 1537226"/>
                  <a:gd name="connsiteY5" fmla="*/ 654362 h 1763594"/>
                  <a:gd name="connsiteX6" fmla="*/ 1337412 w 1537226"/>
                  <a:gd name="connsiteY6" fmla="*/ 136383 h 1763594"/>
                  <a:gd name="connsiteX7" fmla="*/ 839572 w 1537226"/>
                  <a:gd name="connsiteY7" fmla="*/ 2711 h 1763594"/>
                  <a:gd name="connsiteX8" fmla="*/ 434989 w 1537226"/>
                  <a:gd name="connsiteY8" fmla="*/ 253346 h 1763594"/>
                  <a:gd name="connsiteX0" fmla="*/ 360357 w 1536743"/>
                  <a:gd name="connsiteY0" fmla="*/ 534641 h 1782088"/>
                  <a:gd name="connsiteX1" fmla="*/ 5 w 1536743"/>
                  <a:gd name="connsiteY1" fmla="*/ 940200 h 1782088"/>
                  <a:gd name="connsiteX2" fmla="*/ 367659 w 1536743"/>
                  <a:gd name="connsiteY2" fmla="*/ 1508306 h 1782088"/>
                  <a:gd name="connsiteX3" fmla="*/ 1186525 w 1536743"/>
                  <a:gd name="connsiteY3" fmla="*/ 1775650 h 1782088"/>
                  <a:gd name="connsiteX4" fmla="*/ 1520756 w 1536743"/>
                  <a:gd name="connsiteY4" fmla="*/ 1257671 h 1782088"/>
                  <a:gd name="connsiteX5" fmla="*/ 1468515 w 1536743"/>
                  <a:gd name="connsiteY5" fmla="*/ 672856 h 1782088"/>
                  <a:gd name="connsiteX6" fmla="*/ 1336929 w 1536743"/>
                  <a:gd name="connsiteY6" fmla="*/ 154877 h 1782088"/>
                  <a:gd name="connsiteX7" fmla="*/ 839089 w 1536743"/>
                  <a:gd name="connsiteY7" fmla="*/ 21205 h 1782088"/>
                  <a:gd name="connsiteX8" fmla="*/ 360357 w 1536743"/>
                  <a:gd name="connsiteY8" fmla="*/ 534641 h 1782088"/>
                  <a:gd name="connsiteX0" fmla="*/ 360355 w 1536741"/>
                  <a:gd name="connsiteY0" fmla="*/ 534641 h 1782088"/>
                  <a:gd name="connsiteX1" fmla="*/ 3 w 1536741"/>
                  <a:gd name="connsiteY1" fmla="*/ 940200 h 1782088"/>
                  <a:gd name="connsiteX2" fmla="*/ 367657 w 1536741"/>
                  <a:gd name="connsiteY2" fmla="*/ 1508306 h 1782088"/>
                  <a:gd name="connsiteX3" fmla="*/ 1186523 w 1536741"/>
                  <a:gd name="connsiteY3" fmla="*/ 1775650 h 1782088"/>
                  <a:gd name="connsiteX4" fmla="*/ 1520754 w 1536741"/>
                  <a:gd name="connsiteY4" fmla="*/ 1257671 h 1782088"/>
                  <a:gd name="connsiteX5" fmla="*/ 1468513 w 1536741"/>
                  <a:gd name="connsiteY5" fmla="*/ 672856 h 1782088"/>
                  <a:gd name="connsiteX6" fmla="*/ 1336927 w 1536741"/>
                  <a:gd name="connsiteY6" fmla="*/ 154877 h 1782088"/>
                  <a:gd name="connsiteX7" fmla="*/ 839087 w 1536741"/>
                  <a:gd name="connsiteY7" fmla="*/ 21205 h 1782088"/>
                  <a:gd name="connsiteX8" fmla="*/ 360355 w 1536741"/>
                  <a:gd name="connsiteY8" fmla="*/ 534641 h 1782088"/>
                  <a:gd name="connsiteX0" fmla="*/ 360355 w 1534770"/>
                  <a:gd name="connsiteY0" fmla="*/ 553225 h 1800672"/>
                  <a:gd name="connsiteX1" fmla="*/ 3 w 1534770"/>
                  <a:gd name="connsiteY1" fmla="*/ 958784 h 1800672"/>
                  <a:gd name="connsiteX2" fmla="*/ 367657 w 1534770"/>
                  <a:gd name="connsiteY2" fmla="*/ 1526890 h 1800672"/>
                  <a:gd name="connsiteX3" fmla="*/ 1186523 w 1534770"/>
                  <a:gd name="connsiteY3" fmla="*/ 1794234 h 1800672"/>
                  <a:gd name="connsiteX4" fmla="*/ 1520754 w 1534770"/>
                  <a:gd name="connsiteY4" fmla="*/ 1276255 h 1800672"/>
                  <a:gd name="connsiteX5" fmla="*/ 1468513 w 1534770"/>
                  <a:gd name="connsiteY5" fmla="*/ 691440 h 1800672"/>
                  <a:gd name="connsiteX6" fmla="*/ 1435794 w 1534770"/>
                  <a:gd name="connsiteY6" fmla="*/ 107761 h 1800672"/>
                  <a:gd name="connsiteX7" fmla="*/ 839087 w 1534770"/>
                  <a:gd name="connsiteY7" fmla="*/ 39789 h 1800672"/>
                  <a:gd name="connsiteX8" fmla="*/ 360355 w 1534770"/>
                  <a:gd name="connsiteY8" fmla="*/ 553225 h 1800672"/>
                  <a:gd name="connsiteX0" fmla="*/ 360355 w 1580585"/>
                  <a:gd name="connsiteY0" fmla="*/ 553225 h 1880420"/>
                  <a:gd name="connsiteX1" fmla="*/ 3 w 1580585"/>
                  <a:gd name="connsiteY1" fmla="*/ 958784 h 1880420"/>
                  <a:gd name="connsiteX2" fmla="*/ 367657 w 1580585"/>
                  <a:gd name="connsiteY2" fmla="*/ 1526890 h 1880420"/>
                  <a:gd name="connsiteX3" fmla="*/ 1186523 w 1580585"/>
                  <a:gd name="connsiteY3" fmla="*/ 1794234 h 1880420"/>
                  <a:gd name="connsiteX4" fmla="*/ 1570188 w 1580585"/>
                  <a:gd name="connsiteY4" fmla="*/ 1785433 h 1880420"/>
                  <a:gd name="connsiteX5" fmla="*/ 1468513 w 1580585"/>
                  <a:gd name="connsiteY5" fmla="*/ 691440 h 1880420"/>
                  <a:gd name="connsiteX6" fmla="*/ 1435794 w 1580585"/>
                  <a:gd name="connsiteY6" fmla="*/ 107761 h 1880420"/>
                  <a:gd name="connsiteX7" fmla="*/ 839087 w 1580585"/>
                  <a:gd name="connsiteY7" fmla="*/ 39789 h 1880420"/>
                  <a:gd name="connsiteX8" fmla="*/ 360355 w 1580585"/>
                  <a:gd name="connsiteY8" fmla="*/ 553225 h 1880420"/>
                  <a:gd name="connsiteX0" fmla="*/ 316588 w 1580732"/>
                  <a:gd name="connsiteY0" fmla="*/ 359285 h 1867156"/>
                  <a:gd name="connsiteX1" fmla="*/ 150 w 1580732"/>
                  <a:gd name="connsiteY1" fmla="*/ 945520 h 1867156"/>
                  <a:gd name="connsiteX2" fmla="*/ 367804 w 1580732"/>
                  <a:gd name="connsiteY2" fmla="*/ 1513626 h 1867156"/>
                  <a:gd name="connsiteX3" fmla="*/ 1186670 w 1580732"/>
                  <a:gd name="connsiteY3" fmla="*/ 1780970 h 1867156"/>
                  <a:gd name="connsiteX4" fmla="*/ 1570335 w 1580732"/>
                  <a:gd name="connsiteY4" fmla="*/ 1772169 h 1867156"/>
                  <a:gd name="connsiteX5" fmla="*/ 1468660 w 1580732"/>
                  <a:gd name="connsiteY5" fmla="*/ 678176 h 1867156"/>
                  <a:gd name="connsiteX6" fmla="*/ 1435941 w 1580732"/>
                  <a:gd name="connsiteY6" fmla="*/ 94497 h 1867156"/>
                  <a:gd name="connsiteX7" fmla="*/ 839234 w 1580732"/>
                  <a:gd name="connsiteY7" fmla="*/ 26525 h 1867156"/>
                  <a:gd name="connsiteX8" fmla="*/ 316588 w 1580732"/>
                  <a:gd name="connsiteY8" fmla="*/ 359285 h 1867156"/>
                  <a:gd name="connsiteX0" fmla="*/ 163575 w 1427719"/>
                  <a:gd name="connsiteY0" fmla="*/ 359285 h 1867156"/>
                  <a:gd name="connsiteX1" fmla="*/ 836 w 1427719"/>
                  <a:gd name="connsiteY1" fmla="*/ 1076921 h 1867156"/>
                  <a:gd name="connsiteX2" fmla="*/ 214791 w 1427719"/>
                  <a:gd name="connsiteY2" fmla="*/ 1513626 h 1867156"/>
                  <a:gd name="connsiteX3" fmla="*/ 1033657 w 1427719"/>
                  <a:gd name="connsiteY3" fmla="*/ 1780970 h 1867156"/>
                  <a:gd name="connsiteX4" fmla="*/ 1417322 w 1427719"/>
                  <a:gd name="connsiteY4" fmla="*/ 1772169 h 1867156"/>
                  <a:gd name="connsiteX5" fmla="*/ 1315647 w 1427719"/>
                  <a:gd name="connsiteY5" fmla="*/ 678176 h 1867156"/>
                  <a:gd name="connsiteX6" fmla="*/ 1282928 w 1427719"/>
                  <a:gd name="connsiteY6" fmla="*/ 94497 h 1867156"/>
                  <a:gd name="connsiteX7" fmla="*/ 686221 w 1427719"/>
                  <a:gd name="connsiteY7" fmla="*/ 26525 h 1867156"/>
                  <a:gd name="connsiteX8" fmla="*/ 163575 w 1427719"/>
                  <a:gd name="connsiteY8" fmla="*/ 359285 h 1867156"/>
                  <a:gd name="connsiteX0" fmla="*/ 163575 w 1426632"/>
                  <a:gd name="connsiteY0" fmla="*/ 394322 h 1902193"/>
                  <a:gd name="connsiteX1" fmla="*/ 836 w 1426632"/>
                  <a:gd name="connsiteY1" fmla="*/ 1111958 h 1902193"/>
                  <a:gd name="connsiteX2" fmla="*/ 214791 w 1426632"/>
                  <a:gd name="connsiteY2" fmla="*/ 1548663 h 1902193"/>
                  <a:gd name="connsiteX3" fmla="*/ 1033657 w 1426632"/>
                  <a:gd name="connsiteY3" fmla="*/ 1816007 h 1902193"/>
                  <a:gd name="connsiteX4" fmla="*/ 1417322 w 1426632"/>
                  <a:gd name="connsiteY4" fmla="*/ 1807206 h 1902193"/>
                  <a:gd name="connsiteX5" fmla="*/ 1315647 w 1426632"/>
                  <a:gd name="connsiteY5" fmla="*/ 713213 h 1902193"/>
                  <a:gd name="connsiteX6" fmla="*/ 1401843 w 1426632"/>
                  <a:gd name="connsiteY6" fmla="*/ 63834 h 1902193"/>
                  <a:gd name="connsiteX7" fmla="*/ 686221 w 1426632"/>
                  <a:gd name="connsiteY7" fmla="*/ 61562 h 1902193"/>
                  <a:gd name="connsiteX8" fmla="*/ 163575 w 1426632"/>
                  <a:gd name="connsiteY8" fmla="*/ 394322 h 1902193"/>
                  <a:gd name="connsiteX0" fmla="*/ 163575 w 1435249"/>
                  <a:gd name="connsiteY0" fmla="*/ 394322 h 1885560"/>
                  <a:gd name="connsiteX1" fmla="*/ 836 w 1435249"/>
                  <a:gd name="connsiteY1" fmla="*/ 1111958 h 1885560"/>
                  <a:gd name="connsiteX2" fmla="*/ 214791 w 1435249"/>
                  <a:gd name="connsiteY2" fmla="*/ 1548663 h 1885560"/>
                  <a:gd name="connsiteX3" fmla="*/ 1033657 w 1435249"/>
                  <a:gd name="connsiteY3" fmla="*/ 1816007 h 1885560"/>
                  <a:gd name="connsiteX4" fmla="*/ 1417322 w 1435249"/>
                  <a:gd name="connsiteY4" fmla="*/ 1807206 h 1885560"/>
                  <a:gd name="connsiteX5" fmla="*/ 1375103 w 1435249"/>
                  <a:gd name="connsiteY5" fmla="*/ 943164 h 1885560"/>
                  <a:gd name="connsiteX6" fmla="*/ 1401843 w 1435249"/>
                  <a:gd name="connsiteY6" fmla="*/ 63834 h 1885560"/>
                  <a:gd name="connsiteX7" fmla="*/ 686221 w 1435249"/>
                  <a:gd name="connsiteY7" fmla="*/ 61562 h 1885560"/>
                  <a:gd name="connsiteX8" fmla="*/ 163575 w 1435249"/>
                  <a:gd name="connsiteY8" fmla="*/ 394322 h 1885560"/>
                  <a:gd name="connsiteX0" fmla="*/ 128947 w 1438213"/>
                  <a:gd name="connsiteY0" fmla="*/ 345176 h 1883146"/>
                  <a:gd name="connsiteX1" fmla="*/ 3802 w 1438213"/>
                  <a:gd name="connsiteY1" fmla="*/ 1109544 h 1883146"/>
                  <a:gd name="connsiteX2" fmla="*/ 217757 w 1438213"/>
                  <a:gd name="connsiteY2" fmla="*/ 1546249 h 1883146"/>
                  <a:gd name="connsiteX3" fmla="*/ 1036623 w 1438213"/>
                  <a:gd name="connsiteY3" fmla="*/ 1813593 h 1883146"/>
                  <a:gd name="connsiteX4" fmla="*/ 1420288 w 1438213"/>
                  <a:gd name="connsiteY4" fmla="*/ 1804792 h 1883146"/>
                  <a:gd name="connsiteX5" fmla="*/ 1378069 w 1438213"/>
                  <a:gd name="connsiteY5" fmla="*/ 940750 h 1883146"/>
                  <a:gd name="connsiteX6" fmla="*/ 1404809 w 1438213"/>
                  <a:gd name="connsiteY6" fmla="*/ 61420 h 1883146"/>
                  <a:gd name="connsiteX7" fmla="*/ 689187 w 1438213"/>
                  <a:gd name="connsiteY7" fmla="*/ 59148 h 1883146"/>
                  <a:gd name="connsiteX8" fmla="*/ 128947 w 1438213"/>
                  <a:gd name="connsiteY8" fmla="*/ 345176 h 1883146"/>
                  <a:gd name="connsiteX0" fmla="*/ 126587 w 1435854"/>
                  <a:gd name="connsiteY0" fmla="*/ 353278 h 1891248"/>
                  <a:gd name="connsiteX1" fmla="*/ 1442 w 1435854"/>
                  <a:gd name="connsiteY1" fmla="*/ 1117646 h 1891248"/>
                  <a:gd name="connsiteX2" fmla="*/ 215397 w 1435854"/>
                  <a:gd name="connsiteY2" fmla="*/ 1554351 h 1891248"/>
                  <a:gd name="connsiteX3" fmla="*/ 1034263 w 1435854"/>
                  <a:gd name="connsiteY3" fmla="*/ 1821695 h 1891248"/>
                  <a:gd name="connsiteX4" fmla="*/ 1417928 w 1435854"/>
                  <a:gd name="connsiteY4" fmla="*/ 1812894 h 1891248"/>
                  <a:gd name="connsiteX5" fmla="*/ 1375709 w 1435854"/>
                  <a:gd name="connsiteY5" fmla="*/ 948852 h 1891248"/>
                  <a:gd name="connsiteX6" fmla="*/ 1402449 w 1435854"/>
                  <a:gd name="connsiteY6" fmla="*/ 69522 h 1891248"/>
                  <a:gd name="connsiteX7" fmla="*/ 221605 w 1435854"/>
                  <a:gd name="connsiteY7" fmla="*/ 47778 h 1891248"/>
                  <a:gd name="connsiteX8" fmla="*/ 126587 w 1435854"/>
                  <a:gd name="connsiteY8" fmla="*/ 353278 h 1891248"/>
                  <a:gd name="connsiteX0" fmla="*/ 35803 w 1453152"/>
                  <a:gd name="connsiteY0" fmla="*/ 439993 h 1896181"/>
                  <a:gd name="connsiteX1" fmla="*/ 18740 w 1453152"/>
                  <a:gd name="connsiteY1" fmla="*/ 1122579 h 1896181"/>
                  <a:gd name="connsiteX2" fmla="*/ 232695 w 1453152"/>
                  <a:gd name="connsiteY2" fmla="*/ 1559284 h 1896181"/>
                  <a:gd name="connsiteX3" fmla="*/ 1051561 w 1453152"/>
                  <a:gd name="connsiteY3" fmla="*/ 1826628 h 1896181"/>
                  <a:gd name="connsiteX4" fmla="*/ 1435226 w 1453152"/>
                  <a:gd name="connsiteY4" fmla="*/ 1817827 h 1896181"/>
                  <a:gd name="connsiteX5" fmla="*/ 1393007 w 1453152"/>
                  <a:gd name="connsiteY5" fmla="*/ 953785 h 1896181"/>
                  <a:gd name="connsiteX6" fmla="*/ 1419747 w 1453152"/>
                  <a:gd name="connsiteY6" fmla="*/ 74455 h 1896181"/>
                  <a:gd name="connsiteX7" fmla="*/ 238903 w 1453152"/>
                  <a:gd name="connsiteY7" fmla="*/ 52711 h 1896181"/>
                  <a:gd name="connsiteX8" fmla="*/ 35803 w 1453152"/>
                  <a:gd name="connsiteY8" fmla="*/ 439993 h 1896181"/>
                  <a:gd name="connsiteX0" fmla="*/ 35803 w 1447873"/>
                  <a:gd name="connsiteY0" fmla="*/ 439993 h 1952840"/>
                  <a:gd name="connsiteX1" fmla="*/ 18740 w 1447873"/>
                  <a:gd name="connsiteY1" fmla="*/ 1122579 h 1952840"/>
                  <a:gd name="connsiteX2" fmla="*/ 232695 w 1447873"/>
                  <a:gd name="connsiteY2" fmla="*/ 1559284 h 1952840"/>
                  <a:gd name="connsiteX3" fmla="*/ 1130848 w 1447873"/>
                  <a:gd name="connsiteY3" fmla="*/ 1925181 h 1952840"/>
                  <a:gd name="connsiteX4" fmla="*/ 1435226 w 1447873"/>
                  <a:gd name="connsiteY4" fmla="*/ 1817827 h 1952840"/>
                  <a:gd name="connsiteX5" fmla="*/ 1393007 w 1447873"/>
                  <a:gd name="connsiteY5" fmla="*/ 953785 h 1952840"/>
                  <a:gd name="connsiteX6" fmla="*/ 1419747 w 1447873"/>
                  <a:gd name="connsiteY6" fmla="*/ 74455 h 1952840"/>
                  <a:gd name="connsiteX7" fmla="*/ 238903 w 1447873"/>
                  <a:gd name="connsiteY7" fmla="*/ 52711 h 1952840"/>
                  <a:gd name="connsiteX8" fmla="*/ 35803 w 1447873"/>
                  <a:gd name="connsiteY8" fmla="*/ 439993 h 1952840"/>
                  <a:gd name="connsiteX0" fmla="*/ 31436 w 1443506"/>
                  <a:gd name="connsiteY0" fmla="*/ 439993 h 1961054"/>
                  <a:gd name="connsiteX1" fmla="*/ 14373 w 1443506"/>
                  <a:gd name="connsiteY1" fmla="*/ 1122579 h 1961054"/>
                  <a:gd name="connsiteX2" fmla="*/ 167453 w 1443506"/>
                  <a:gd name="connsiteY2" fmla="*/ 1885834 h 1961054"/>
                  <a:gd name="connsiteX3" fmla="*/ 1126481 w 1443506"/>
                  <a:gd name="connsiteY3" fmla="*/ 1925181 h 1961054"/>
                  <a:gd name="connsiteX4" fmla="*/ 1430859 w 1443506"/>
                  <a:gd name="connsiteY4" fmla="*/ 1817827 h 1961054"/>
                  <a:gd name="connsiteX5" fmla="*/ 1388640 w 1443506"/>
                  <a:gd name="connsiteY5" fmla="*/ 953785 h 1961054"/>
                  <a:gd name="connsiteX6" fmla="*/ 1415380 w 1443506"/>
                  <a:gd name="connsiteY6" fmla="*/ 74455 h 1961054"/>
                  <a:gd name="connsiteX7" fmla="*/ 234536 w 1443506"/>
                  <a:gd name="connsiteY7" fmla="*/ 52711 h 1961054"/>
                  <a:gd name="connsiteX8" fmla="*/ 31436 w 1443506"/>
                  <a:gd name="connsiteY8" fmla="*/ 439993 h 1961054"/>
                  <a:gd name="connsiteX0" fmla="*/ 31436 w 1445507"/>
                  <a:gd name="connsiteY0" fmla="*/ 439993 h 1895959"/>
                  <a:gd name="connsiteX1" fmla="*/ 14373 w 1445507"/>
                  <a:gd name="connsiteY1" fmla="*/ 1122579 h 1895959"/>
                  <a:gd name="connsiteX2" fmla="*/ 167453 w 1445507"/>
                  <a:gd name="connsiteY2" fmla="*/ 1885834 h 1895959"/>
                  <a:gd name="connsiteX3" fmla="*/ 1096044 w 1445507"/>
                  <a:gd name="connsiteY3" fmla="*/ 1576859 h 1895959"/>
                  <a:gd name="connsiteX4" fmla="*/ 1430859 w 1445507"/>
                  <a:gd name="connsiteY4" fmla="*/ 1817827 h 1895959"/>
                  <a:gd name="connsiteX5" fmla="*/ 1388640 w 1445507"/>
                  <a:gd name="connsiteY5" fmla="*/ 953785 h 1895959"/>
                  <a:gd name="connsiteX6" fmla="*/ 1415380 w 1445507"/>
                  <a:gd name="connsiteY6" fmla="*/ 74455 h 1895959"/>
                  <a:gd name="connsiteX7" fmla="*/ 234536 w 1445507"/>
                  <a:gd name="connsiteY7" fmla="*/ 52711 h 1895959"/>
                  <a:gd name="connsiteX8" fmla="*/ 31436 w 1445507"/>
                  <a:gd name="connsiteY8" fmla="*/ 439993 h 1895959"/>
                  <a:gd name="connsiteX0" fmla="*/ 31436 w 1575374"/>
                  <a:gd name="connsiteY0" fmla="*/ 439993 h 1896965"/>
                  <a:gd name="connsiteX1" fmla="*/ 14373 w 1575374"/>
                  <a:gd name="connsiteY1" fmla="*/ 1122579 h 1896965"/>
                  <a:gd name="connsiteX2" fmla="*/ 167453 w 1575374"/>
                  <a:gd name="connsiteY2" fmla="*/ 1885834 h 1896965"/>
                  <a:gd name="connsiteX3" fmla="*/ 1096044 w 1575374"/>
                  <a:gd name="connsiteY3" fmla="*/ 1576859 h 1896965"/>
                  <a:gd name="connsiteX4" fmla="*/ 1567828 w 1575374"/>
                  <a:gd name="connsiteY4" fmla="*/ 1578356 h 1896965"/>
                  <a:gd name="connsiteX5" fmla="*/ 1388640 w 1575374"/>
                  <a:gd name="connsiteY5" fmla="*/ 953785 h 1896965"/>
                  <a:gd name="connsiteX6" fmla="*/ 1415380 w 1575374"/>
                  <a:gd name="connsiteY6" fmla="*/ 74455 h 1896965"/>
                  <a:gd name="connsiteX7" fmla="*/ 234536 w 1575374"/>
                  <a:gd name="connsiteY7" fmla="*/ 52711 h 1896965"/>
                  <a:gd name="connsiteX8" fmla="*/ 31436 w 1575374"/>
                  <a:gd name="connsiteY8" fmla="*/ 439993 h 1896965"/>
                  <a:gd name="connsiteX0" fmla="*/ 31436 w 1625966"/>
                  <a:gd name="connsiteY0" fmla="*/ 439993 h 1896965"/>
                  <a:gd name="connsiteX1" fmla="*/ 14373 w 1625966"/>
                  <a:gd name="connsiteY1" fmla="*/ 1122579 h 1896965"/>
                  <a:gd name="connsiteX2" fmla="*/ 167453 w 1625966"/>
                  <a:gd name="connsiteY2" fmla="*/ 1885834 h 1896965"/>
                  <a:gd name="connsiteX3" fmla="*/ 1096044 w 1625966"/>
                  <a:gd name="connsiteY3" fmla="*/ 1576859 h 1896965"/>
                  <a:gd name="connsiteX4" fmla="*/ 1567828 w 1625966"/>
                  <a:gd name="connsiteY4" fmla="*/ 1578356 h 1896965"/>
                  <a:gd name="connsiteX5" fmla="*/ 1601704 w 1625966"/>
                  <a:gd name="connsiteY5" fmla="*/ 888475 h 1896965"/>
                  <a:gd name="connsiteX6" fmla="*/ 1415380 w 1625966"/>
                  <a:gd name="connsiteY6" fmla="*/ 74455 h 1896965"/>
                  <a:gd name="connsiteX7" fmla="*/ 234536 w 1625966"/>
                  <a:gd name="connsiteY7" fmla="*/ 52711 h 1896965"/>
                  <a:gd name="connsiteX8" fmla="*/ 31436 w 1625966"/>
                  <a:gd name="connsiteY8" fmla="*/ 439993 h 189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966" h="1896965">
                    <a:moveTo>
                      <a:pt x="31436" y="439993"/>
                    </a:moveTo>
                    <a:cubicBezTo>
                      <a:pt x="-5258" y="618304"/>
                      <a:pt x="-8296" y="881606"/>
                      <a:pt x="14373" y="1122579"/>
                    </a:cubicBezTo>
                    <a:cubicBezTo>
                      <a:pt x="37042" y="1363552"/>
                      <a:pt x="-12825" y="1810121"/>
                      <a:pt x="167453" y="1885834"/>
                    </a:cubicBezTo>
                    <a:cubicBezTo>
                      <a:pt x="347731" y="1961547"/>
                      <a:pt x="862648" y="1628105"/>
                      <a:pt x="1096044" y="1576859"/>
                    </a:cubicBezTo>
                    <a:cubicBezTo>
                      <a:pt x="1329440" y="1525613"/>
                      <a:pt x="1483551" y="1693087"/>
                      <a:pt x="1567828" y="1578356"/>
                    </a:cubicBezTo>
                    <a:cubicBezTo>
                      <a:pt x="1652105" y="1463625"/>
                      <a:pt x="1627112" y="1139125"/>
                      <a:pt x="1601704" y="888475"/>
                    </a:cubicBezTo>
                    <a:cubicBezTo>
                      <a:pt x="1576296" y="637825"/>
                      <a:pt x="1454373" y="183063"/>
                      <a:pt x="1415380" y="74455"/>
                    </a:cubicBezTo>
                    <a:cubicBezTo>
                      <a:pt x="1376387" y="-34153"/>
                      <a:pt x="465193" y="-8212"/>
                      <a:pt x="234536" y="52711"/>
                    </a:cubicBezTo>
                    <a:cubicBezTo>
                      <a:pt x="3879" y="113634"/>
                      <a:pt x="68130" y="261682"/>
                      <a:pt x="31436" y="439993"/>
                    </a:cubicBezTo>
                    <a:close/>
                  </a:path>
                </a:pathLst>
              </a:custGeom>
              <a:gradFill flip="none" rotWithShape="1">
                <a:gsLst>
                  <a:gs pos="0">
                    <a:srgbClr val="9CDFF9"/>
                  </a:gs>
                  <a:gs pos="100000">
                    <a:schemeClr val="bg1"/>
                  </a:gs>
                  <a:gs pos="59000">
                    <a:schemeClr val="accent5">
                      <a:lumMod val="20000"/>
                      <a:lumOff val="8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05" name="Group 504">
                <a:extLst>
                  <a:ext uri="{FF2B5EF4-FFF2-40B4-BE49-F238E27FC236}">
                    <a16:creationId xmlns:a16="http://schemas.microsoft.com/office/drawing/2014/main" id="{9806C369-2503-954A-B4E3-449BCF31A2A8}"/>
                  </a:ext>
                </a:extLst>
              </p:cNvPr>
              <p:cNvGrpSpPr/>
              <p:nvPr/>
            </p:nvGrpSpPr>
            <p:grpSpPr>
              <a:xfrm>
                <a:off x="11021783" y="3260389"/>
                <a:ext cx="687393" cy="721548"/>
                <a:chOff x="5203089" y="1751190"/>
                <a:chExt cx="858331" cy="662414"/>
              </a:xfrm>
            </p:grpSpPr>
            <p:sp>
              <p:nvSpPr>
                <p:cNvPr id="567" name="Freeform 566">
                  <a:extLst>
                    <a:ext uri="{FF2B5EF4-FFF2-40B4-BE49-F238E27FC236}">
                      <a16:creationId xmlns:a16="http://schemas.microsoft.com/office/drawing/2014/main" id="{5881E769-3486-DC49-B378-F1DD1C67C226}"/>
                    </a:ext>
                  </a:extLst>
                </p:cNvPr>
                <p:cNvSpPr/>
                <p:nvPr/>
              </p:nvSpPr>
              <p:spPr>
                <a:xfrm>
                  <a:off x="5536769" y="1751190"/>
                  <a:ext cx="524651" cy="662124"/>
                </a:xfrm>
                <a:custGeom>
                  <a:avLst/>
                  <a:gdLst>
                    <a:gd name="connsiteX0" fmla="*/ 3618 w 651290"/>
                    <a:gd name="connsiteY0" fmla="*/ 492070 h 492070"/>
                    <a:gd name="connsiteX1" fmla="*/ 0 w 651290"/>
                    <a:gd name="connsiteY1" fmla="*/ 141108 h 492070"/>
                    <a:gd name="connsiteX2" fmla="*/ 423338 w 651290"/>
                    <a:gd name="connsiteY2" fmla="*/ 0 h 492070"/>
                    <a:gd name="connsiteX3" fmla="*/ 647672 w 651290"/>
                    <a:gd name="connsiteY3" fmla="*/ 57891 h 492070"/>
                    <a:gd name="connsiteX4" fmla="*/ 651290 w 651290"/>
                    <a:gd name="connsiteY4" fmla="*/ 492070 h 492070"/>
                    <a:gd name="connsiteX5" fmla="*/ 3618 w 651290"/>
                    <a:gd name="connsiteY5" fmla="*/ 492070 h 492070"/>
                    <a:gd name="connsiteX0" fmla="*/ 3618 w 651290"/>
                    <a:gd name="connsiteY0" fmla="*/ 593378 h 593378"/>
                    <a:gd name="connsiteX1" fmla="*/ 0 w 651290"/>
                    <a:gd name="connsiteY1" fmla="*/ 242416 h 593378"/>
                    <a:gd name="connsiteX2" fmla="*/ 423338 w 651290"/>
                    <a:gd name="connsiteY2" fmla="*/ 101308 h 593378"/>
                    <a:gd name="connsiteX3" fmla="*/ 647672 w 651290"/>
                    <a:gd name="connsiteY3" fmla="*/ 0 h 593378"/>
                    <a:gd name="connsiteX4" fmla="*/ 651290 w 651290"/>
                    <a:gd name="connsiteY4" fmla="*/ 593378 h 593378"/>
                    <a:gd name="connsiteX5" fmla="*/ 3618 w 651290"/>
                    <a:gd name="connsiteY5" fmla="*/ 593378 h 593378"/>
                    <a:gd name="connsiteX0" fmla="*/ 3618 w 651290"/>
                    <a:gd name="connsiteY0" fmla="*/ 662124 h 662124"/>
                    <a:gd name="connsiteX1" fmla="*/ 0 w 651290"/>
                    <a:gd name="connsiteY1" fmla="*/ 311162 h 662124"/>
                    <a:gd name="connsiteX2" fmla="*/ 376300 w 651290"/>
                    <a:gd name="connsiteY2" fmla="*/ 0 h 662124"/>
                    <a:gd name="connsiteX3" fmla="*/ 647672 w 651290"/>
                    <a:gd name="connsiteY3" fmla="*/ 68746 h 662124"/>
                    <a:gd name="connsiteX4" fmla="*/ 651290 w 651290"/>
                    <a:gd name="connsiteY4" fmla="*/ 662124 h 662124"/>
                    <a:gd name="connsiteX5" fmla="*/ 3618 w 651290"/>
                    <a:gd name="connsiteY5" fmla="*/ 662124 h 662124"/>
                    <a:gd name="connsiteX0" fmla="*/ 0 w 647672"/>
                    <a:gd name="connsiteY0" fmla="*/ 662124 h 662124"/>
                    <a:gd name="connsiteX1" fmla="*/ 123021 w 647672"/>
                    <a:gd name="connsiteY1" fmla="*/ 83217 h 662124"/>
                    <a:gd name="connsiteX2" fmla="*/ 372682 w 647672"/>
                    <a:gd name="connsiteY2" fmla="*/ 0 h 662124"/>
                    <a:gd name="connsiteX3" fmla="*/ 644054 w 647672"/>
                    <a:gd name="connsiteY3" fmla="*/ 68746 h 662124"/>
                    <a:gd name="connsiteX4" fmla="*/ 647672 w 647672"/>
                    <a:gd name="connsiteY4" fmla="*/ 662124 h 662124"/>
                    <a:gd name="connsiteX5" fmla="*/ 0 w 647672"/>
                    <a:gd name="connsiteY5" fmla="*/ 662124 h 662124"/>
                    <a:gd name="connsiteX0" fmla="*/ 7238 w 524651"/>
                    <a:gd name="connsiteY0" fmla="*/ 669360 h 669360"/>
                    <a:gd name="connsiteX1" fmla="*/ 0 w 524651"/>
                    <a:gd name="connsiteY1" fmla="*/ 83217 h 669360"/>
                    <a:gd name="connsiteX2" fmla="*/ 249661 w 524651"/>
                    <a:gd name="connsiteY2" fmla="*/ 0 h 669360"/>
                    <a:gd name="connsiteX3" fmla="*/ 521033 w 524651"/>
                    <a:gd name="connsiteY3" fmla="*/ 68746 h 669360"/>
                    <a:gd name="connsiteX4" fmla="*/ 524651 w 524651"/>
                    <a:gd name="connsiteY4" fmla="*/ 662124 h 669360"/>
                    <a:gd name="connsiteX5" fmla="*/ 7238 w 524651"/>
                    <a:gd name="connsiteY5" fmla="*/ 669360 h 669360"/>
                    <a:gd name="connsiteX0" fmla="*/ 438 w 528706"/>
                    <a:gd name="connsiteY0" fmla="*/ 665742 h 665742"/>
                    <a:gd name="connsiteX1" fmla="*/ 4055 w 528706"/>
                    <a:gd name="connsiteY1" fmla="*/ 83217 h 665742"/>
                    <a:gd name="connsiteX2" fmla="*/ 253716 w 528706"/>
                    <a:gd name="connsiteY2" fmla="*/ 0 h 665742"/>
                    <a:gd name="connsiteX3" fmla="*/ 525088 w 528706"/>
                    <a:gd name="connsiteY3" fmla="*/ 68746 h 665742"/>
                    <a:gd name="connsiteX4" fmla="*/ 528706 w 528706"/>
                    <a:gd name="connsiteY4" fmla="*/ 662124 h 665742"/>
                    <a:gd name="connsiteX5" fmla="*/ 438 w 528706"/>
                    <a:gd name="connsiteY5" fmla="*/ 665742 h 665742"/>
                    <a:gd name="connsiteX0" fmla="*/ 155 w 546514"/>
                    <a:gd name="connsiteY0" fmla="*/ 662124 h 662124"/>
                    <a:gd name="connsiteX1" fmla="*/ 21863 w 546514"/>
                    <a:gd name="connsiteY1" fmla="*/ 83217 h 662124"/>
                    <a:gd name="connsiteX2" fmla="*/ 271524 w 546514"/>
                    <a:gd name="connsiteY2" fmla="*/ 0 h 662124"/>
                    <a:gd name="connsiteX3" fmla="*/ 542896 w 546514"/>
                    <a:gd name="connsiteY3" fmla="*/ 68746 h 662124"/>
                    <a:gd name="connsiteX4" fmla="*/ 546514 w 546514"/>
                    <a:gd name="connsiteY4" fmla="*/ 662124 h 662124"/>
                    <a:gd name="connsiteX5" fmla="*/ 155 w 546514"/>
                    <a:gd name="connsiteY5" fmla="*/ 662124 h 662124"/>
                    <a:gd name="connsiteX0" fmla="*/ 10856 w 524651"/>
                    <a:gd name="connsiteY0" fmla="*/ 658506 h 662124"/>
                    <a:gd name="connsiteX1" fmla="*/ 0 w 524651"/>
                    <a:gd name="connsiteY1" fmla="*/ 83217 h 662124"/>
                    <a:gd name="connsiteX2" fmla="*/ 249661 w 524651"/>
                    <a:gd name="connsiteY2" fmla="*/ 0 h 662124"/>
                    <a:gd name="connsiteX3" fmla="*/ 521033 w 524651"/>
                    <a:gd name="connsiteY3" fmla="*/ 68746 h 662124"/>
                    <a:gd name="connsiteX4" fmla="*/ 524651 w 524651"/>
                    <a:gd name="connsiteY4" fmla="*/ 662124 h 662124"/>
                    <a:gd name="connsiteX5" fmla="*/ 10856 w 524651"/>
                    <a:gd name="connsiteY5" fmla="*/ 658506 h 6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51" h="662124">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w="12700">
                  <a:solidFill>
                    <a:srgbClr val="0000A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8" name="Freeform 567">
                  <a:extLst>
                    <a:ext uri="{FF2B5EF4-FFF2-40B4-BE49-F238E27FC236}">
                      <a16:creationId xmlns:a16="http://schemas.microsoft.com/office/drawing/2014/main" id="{05F09E81-3922-B144-98B5-9220A0DA356E}"/>
                    </a:ext>
                  </a:extLst>
                </p:cNvPr>
                <p:cNvSpPr/>
                <p:nvPr/>
              </p:nvSpPr>
              <p:spPr>
                <a:xfrm>
                  <a:off x="5203089" y="1921244"/>
                  <a:ext cx="651290" cy="492070"/>
                </a:xfrm>
                <a:custGeom>
                  <a:avLst/>
                  <a:gdLst>
                    <a:gd name="connsiteX0" fmla="*/ 3618 w 651290"/>
                    <a:gd name="connsiteY0" fmla="*/ 492070 h 492070"/>
                    <a:gd name="connsiteX1" fmla="*/ 0 w 651290"/>
                    <a:gd name="connsiteY1" fmla="*/ 141108 h 492070"/>
                    <a:gd name="connsiteX2" fmla="*/ 423338 w 651290"/>
                    <a:gd name="connsiteY2" fmla="*/ 0 h 492070"/>
                    <a:gd name="connsiteX3" fmla="*/ 647672 w 651290"/>
                    <a:gd name="connsiteY3" fmla="*/ 57891 h 492070"/>
                    <a:gd name="connsiteX4" fmla="*/ 651290 w 651290"/>
                    <a:gd name="connsiteY4" fmla="*/ 492070 h 492070"/>
                    <a:gd name="connsiteX5" fmla="*/ 3618 w 651290"/>
                    <a:gd name="connsiteY5" fmla="*/ 492070 h 49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290" h="492070">
                      <a:moveTo>
                        <a:pt x="3618" y="492070"/>
                      </a:moveTo>
                      <a:lnTo>
                        <a:pt x="0" y="141108"/>
                      </a:lnTo>
                      <a:lnTo>
                        <a:pt x="423338" y="0"/>
                      </a:lnTo>
                      <a:lnTo>
                        <a:pt x="647672" y="57891"/>
                      </a:lnTo>
                      <a:lnTo>
                        <a:pt x="651290" y="492070"/>
                      </a:lnTo>
                      <a:lnTo>
                        <a:pt x="3618" y="492070"/>
                      </a:lnTo>
                      <a:close/>
                    </a:path>
                  </a:pathLst>
                </a:custGeom>
                <a:solidFill>
                  <a:srgbClr val="E0EBF1"/>
                </a:solidFill>
                <a:ln w="12700">
                  <a:solidFill>
                    <a:srgbClr val="0000A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9" name="Straight Connector 568">
                  <a:extLst>
                    <a:ext uri="{FF2B5EF4-FFF2-40B4-BE49-F238E27FC236}">
                      <a16:creationId xmlns:a16="http://schemas.microsoft.com/office/drawing/2014/main" id="{D4AB41A9-0FDD-6648-8559-76B5438919B7}"/>
                    </a:ext>
                  </a:extLst>
                </p:cNvPr>
                <p:cNvCxnSpPr/>
                <p:nvPr/>
              </p:nvCxnSpPr>
              <p:spPr>
                <a:xfrm flipV="1">
                  <a:off x="5270526" y="2029553"/>
                  <a:ext cx="295249" cy="73468"/>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0" name="Straight Connector 569">
                  <a:extLst>
                    <a:ext uri="{FF2B5EF4-FFF2-40B4-BE49-F238E27FC236}">
                      <a16:creationId xmlns:a16="http://schemas.microsoft.com/office/drawing/2014/main" id="{EF85CF36-2966-9546-B864-5E51920EE086}"/>
                    </a:ext>
                  </a:extLst>
                </p:cNvPr>
                <p:cNvCxnSpPr/>
                <p:nvPr/>
              </p:nvCxnSpPr>
              <p:spPr>
                <a:xfrm flipV="1">
                  <a:off x="5275406" y="2261710"/>
                  <a:ext cx="290369" cy="16752"/>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1" name="Straight Connector 570">
                  <a:extLst>
                    <a:ext uri="{FF2B5EF4-FFF2-40B4-BE49-F238E27FC236}">
                      <a16:creationId xmlns:a16="http://schemas.microsoft.com/office/drawing/2014/main" id="{F56A023E-3225-404B-811A-639EDABE3DA9}"/>
                    </a:ext>
                  </a:extLst>
                </p:cNvPr>
                <p:cNvCxnSpPr/>
                <p:nvPr/>
              </p:nvCxnSpPr>
              <p:spPr>
                <a:xfrm flipV="1">
                  <a:off x="5275406" y="2151772"/>
                  <a:ext cx="290369" cy="48402"/>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2" name="Straight Connector 571">
                  <a:extLst>
                    <a:ext uri="{FF2B5EF4-FFF2-40B4-BE49-F238E27FC236}">
                      <a16:creationId xmlns:a16="http://schemas.microsoft.com/office/drawing/2014/main" id="{E4E34392-D506-C644-910D-A4D80A942DF0}"/>
                    </a:ext>
                  </a:extLst>
                </p:cNvPr>
                <p:cNvCxnSpPr/>
                <p:nvPr/>
              </p:nvCxnSpPr>
              <p:spPr>
                <a:xfrm>
                  <a:off x="5270094" y="2354086"/>
                  <a:ext cx="295681" cy="0"/>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3" name="Straight Connector 572">
                  <a:extLst>
                    <a:ext uri="{FF2B5EF4-FFF2-40B4-BE49-F238E27FC236}">
                      <a16:creationId xmlns:a16="http://schemas.microsoft.com/office/drawing/2014/main" id="{7A848C26-B277-8348-8072-97709D57AFFD}"/>
                    </a:ext>
                  </a:extLst>
                </p:cNvPr>
                <p:cNvCxnSpPr/>
                <p:nvPr/>
              </p:nvCxnSpPr>
              <p:spPr>
                <a:xfrm flipV="1">
                  <a:off x="5950242" y="1866900"/>
                  <a:ext cx="0" cy="465273"/>
                </a:xfrm>
                <a:prstGeom prst="line">
                  <a:avLst/>
                </a:prstGeom>
                <a:ln w="4445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74" name="Straight Connector 573">
                  <a:extLst>
                    <a:ext uri="{FF2B5EF4-FFF2-40B4-BE49-F238E27FC236}">
                      <a16:creationId xmlns:a16="http://schemas.microsoft.com/office/drawing/2014/main" id="{1271C05F-54DA-994F-962B-F0BB53E9771E}"/>
                    </a:ext>
                  </a:extLst>
                </p:cNvPr>
                <p:cNvCxnSpPr/>
                <p:nvPr/>
              </p:nvCxnSpPr>
              <p:spPr>
                <a:xfrm>
                  <a:off x="5628589" y="1936750"/>
                  <a:ext cx="0" cy="476854"/>
                </a:xfrm>
                <a:prstGeom prst="line">
                  <a:avLst/>
                </a:prstGeom>
                <a:ln w="15875">
                  <a:solidFill>
                    <a:srgbClr val="0000A8"/>
                  </a:solidFill>
                </a:ln>
                <a:effectLst/>
              </p:spPr>
              <p:style>
                <a:lnRef idx="2">
                  <a:schemeClr val="accent1"/>
                </a:lnRef>
                <a:fillRef idx="0">
                  <a:schemeClr val="accent1"/>
                </a:fillRef>
                <a:effectRef idx="1">
                  <a:schemeClr val="accent1"/>
                </a:effectRef>
                <a:fontRef idx="minor">
                  <a:schemeClr val="tx1"/>
                </a:fontRef>
              </p:style>
            </p:cxnSp>
          </p:grpSp>
          <p:cxnSp>
            <p:nvCxnSpPr>
              <p:cNvPr id="513" name="Straight Connector 512">
                <a:extLst>
                  <a:ext uri="{FF2B5EF4-FFF2-40B4-BE49-F238E27FC236}">
                    <a16:creationId xmlns:a16="http://schemas.microsoft.com/office/drawing/2014/main" id="{5686548E-B4F3-AB4A-99F4-9E96F60675FB}"/>
                  </a:ext>
                </a:extLst>
              </p:cNvPr>
              <p:cNvCxnSpPr>
                <a:cxnSpLocks/>
                <a:endCxn id="527" idx="6"/>
              </p:cNvCxnSpPr>
              <p:nvPr/>
            </p:nvCxnSpPr>
            <p:spPr>
              <a:xfrm flipH="1">
                <a:off x="10739941" y="3709765"/>
                <a:ext cx="360430" cy="325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7" name="Group 546">
                <a:extLst>
                  <a:ext uri="{FF2B5EF4-FFF2-40B4-BE49-F238E27FC236}">
                    <a16:creationId xmlns:a16="http://schemas.microsoft.com/office/drawing/2014/main" id="{EA1126D2-5A8B-234E-A556-E9B269696205}"/>
                  </a:ext>
                </a:extLst>
              </p:cNvPr>
              <p:cNvGrpSpPr/>
              <p:nvPr/>
            </p:nvGrpSpPr>
            <p:grpSpPr>
              <a:xfrm>
                <a:off x="11109762" y="3510574"/>
                <a:ext cx="489839" cy="451816"/>
                <a:chOff x="5103720" y="2693365"/>
                <a:chExt cx="611650" cy="414788"/>
              </a:xfrm>
            </p:grpSpPr>
            <p:cxnSp>
              <p:nvCxnSpPr>
                <p:cNvPr id="554" name="Straight Connector 553">
                  <a:extLst>
                    <a:ext uri="{FF2B5EF4-FFF2-40B4-BE49-F238E27FC236}">
                      <a16:creationId xmlns:a16="http://schemas.microsoft.com/office/drawing/2014/main" id="{8584C012-5AF0-AF46-BC49-E63DCD301418}"/>
                    </a:ext>
                  </a:extLst>
                </p:cNvPr>
                <p:cNvCxnSpPr/>
                <p:nvPr/>
              </p:nvCxnSpPr>
              <p:spPr>
                <a:xfrm>
                  <a:off x="5103720" y="2914214"/>
                  <a:ext cx="23255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55" name="Group 554">
                  <a:extLst>
                    <a:ext uri="{FF2B5EF4-FFF2-40B4-BE49-F238E27FC236}">
                      <a16:creationId xmlns:a16="http://schemas.microsoft.com/office/drawing/2014/main" id="{D35B7A00-FAD8-6E49-BF78-10F31278B8BA}"/>
                    </a:ext>
                  </a:extLst>
                </p:cNvPr>
                <p:cNvGrpSpPr/>
                <p:nvPr/>
              </p:nvGrpSpPr>
              <p:grpSpPr>
                <a:xfrm>
                  <a:off x="5275406" y="2693365"/>
                  <a:ext cx="439964" cy="414788"/>
                  <a:chOff x="5275406" y="2711455"/>
                  <a:chExt cx="452949" cy="405518"/>
                </a:xfrm>
              </p:grpSpPr>
              <p:pic>
                <p:nvPicPr>
                  <p:cNvPr id="556" name="Picture 555" descr="server_rack.png">
                    <a:extLst>
                      <a:ext uri="{FF2B5EF4-FFF2-40B4-BE49-F238E27FC236}">
                        <a16:creationId xmlns:a16="http://schemas.microsoft.com/office/drawing/2014/main" id="{DC72CAC6-0A51-CF47-A76C-B1A07210258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37367" y="2770786"/>
                    <a:ext cx="190988" cy="313366"/>
                  </a:xfrm>
                  <a:prstGeom prst="rect">
                    <a:avLst/>
                  </a:prstGeom>
                </p:spPr>
              </p:pic>
              <p:pic>
                <p:nvPicPr>
                  <p:cNvPr id="557" name="Picture 556" descr="server_rack.png">
                    <a:extLst>
                      <a:ext uri="{FF2B5EF4-FFF2-40B4-BE49-F238E27FC236}">
                        <a16:creationId xmlns:a16="http://schemas.microsoft.com/office/drawing/2014/main" id="{DCC1259F-F825-6B43-8688-8DFE17D8EC0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275406" y="2764002"/>
                    <a:ext cx="190988" cy="313366"/>
                  </a:xfrm>
                  <a:prstGeom prst="rect">
                    <a:avLst/>
                  </a:prstGeom>
                </p:spPr>
              </p:pic>
              <p:pic>
                <p:nvPicPr>
                  <p:cNvPr id="558" name="Picture 557" descr="server_rack.png">
                    <a:extLst>
                      <a:ext uri="{FF2B5EF4-FFF2-40B4-BE49-F238E27FC236}">
                        <a16:creationId xmlns:a16="http://schemas.microsoft.com/office/drawing/2014/main" id="{6769092F-75FE-7442-AF87-FB221628892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385676" y="2711455"/>
                    <a:ext cx="247152" cy="405518"/>
                  </a:xfrm>
                  <a:prstGeom prst="rect">
                    <a:avLst/>
                  </a:prstGeom>
                </p:spPr>
              </p:pic>
            </p:grpSp>
          </p:grpSp>
          <p:grpSp>
            <p:nvGrpSpPr>
              <p:cNvPr id="517" name="Group 516">
                <a:extLst>
                  <a:ext uri="{FF2B5EF4-FFF2-40B4-BE49-F238E27FC236}">
                    <a16:creationId xmlns:a16="http://schemas.microsoft.com/office/drawing/2014/main" id="{02756A0C-BB8E-A14D-9CAC-9FB33851F60B}"/>
                  </a:ext>
                </a:extLst>
              </p:cNvPr>
              <p:cNvGrpSpPr/>
              <p:nvPr/>
            </p:nvGrpSpPr>
            <p:grpSpPr>
              <a:xfrm>
                <a:off x="10386487" y="3971348"/>
                <a:ext cx="353678" cy="198344"/>
                <a:chOff x="7493876" y="2774731"/>
                <a:chExt cx="1481958" cy="894622"/>
              </a:xfrm>
            </p:grpSpPr>
            <p:sp>
              <p:nvSpPr>
                <p:cNvPr id="526" name="Freeform 525">
                  <a:extLst>
                    <a:ext uri="{FF2B5EF4-FFF2-40B4-BE49-F238E27FC236}">
                      <a16:creationId xmlns:a16="http://schemas.microsoft.com/office/drawing/2014/main" id="{286DBF7C-DC9B-7240-B90A-2C7CBC32B70A}"/>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27" name="Oval 526">
                  <a:extLst>
                    <a:ext uri="{FF2B5EF4-FFF2-40B4-BE49-F238E27FC236}">
                      <a16:creationId xmlns:a16="http://schemas.microsoft.com/office/drawing/2014/main" id="{67176B3F-62DE-7849-A3BE-1659E07E03B8}"/>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528" name="Group 527">
                  <a:extLst>
                    <a:ext uri="{FF2B5EF4-FFF2-40B4-BE49-F238E27FC236}">
                      <a16:creationId xmlns:a16="http://schemas.microsoft.com/office/drawing/2014/main" id="{8348BD7C-AF69-424A-BFCC-1C35560ED37D}"/>
                    </a:ext>
                  </a:extLst>
                </p:cNvPr>
                <p:cNvGrpSpPr/>
                <p:nvPr/>
              </p:nvGrpSpPr>
              <p:grpSpPr>
                <a:xfrm>
                  <a:off x="7713663" y="2848339"/>
                  <a:ext cx="1042107" cy="425543"/>
                  <a:chOff x="7786941" y="2884917"/>
                  <a:chExt cx="897649" cy="353919"/>
                </a:xfrm>
              </p:grpSpPr>
              <p:sp>
                <p:nvSpPr>
                  <p:cNvPr id="529" name="Freeform 528">
                    <a:extLst>
                      <a:ext uri="{FF2B5EF4-FFF2-40B4-BE49-F238E27FC236}">
                        <a16:creationId xmlns:a16="http://schemas.microsoft.com/office/drawing/2014/main" id="{4522B62A-4773-A047-8235-7C7281A0445C}"/>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0" name="Freeform 529">
                    <a:extLst>
                      <a:ext uri="{FF2B5EF4-FFF2-40B4-BE49-F238E27FC236}">
                        <a16:creationId xmlns:a16="http://schemas.microsoft.com/office/drawing/2014/main" id="{DE3C69E9-77A2-BB46-8D54-85CC53FDB334}"/>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1" name="Freeform 530">
                    <a:extLst>
                      <a:ext uri="{FF2B5EF4-FFF2-40B4-BE49-F238E27FC236}">
                        <a16:creationId xmlns:a16="http://schemas.microsoft.com/office/drawing/2014/main" id="{E0DCAC65-E573-AC43-80F8-8F9CC90EFDA4}"/>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2" name="Freeform 531">
                    <a:extLst>
                      <a:ext uri="{FF2B5EF4-FFF2-40B4-BE49-F238E27FC236}">
                        <a16:creationId xmlns:a16="http://schemas.microsoft.com/office/drawing/2014/main" id="{F1255C8A-6C28-BD4D-8A60-31E4412787BF}"/>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18" name="Group 517">
                <a:extLst>
                  <a:ext uri="{FF2B5EF4-FFF2-40B4-BE49-F238E27FC236}">
                    <a16:creationId xmlns:a16="http://schemas.microsoft.com/office/drawing/2014/main" id="{EEC6704F-DC58-D24F-8D8C-9507C903222B}"/>
                  </a:ext>
                </a:extLst>
              </p:cNvPr>
              <p:cNvGrpSpPr/>
              <p:nvPr/>
            </p:nvGrpSpPr>
            <p:grpSpPr>
              <a:xfrm>
                <a:off x="10967190" y="3658601"/>
                <a:ext cx="228295" cy="120400"/>
                <a:chOff x="7493876" y="2774731"/>
                <a:chExt cx="1481958" cy="894622"/>
              </a:xfrm>
            </p:grpSpPr>
            <p:sp>
              <p:nvSpPr>
                <p:cNvPr id="519" name="Freeform 518">
                  <a:extLst>
                    <a:ext uri="{FF2B5EF4-FFF2-40B4-BE49-F238E27FC236}">
                      <a16:creationId xmlns:a16="http://schemas.microsoft.com/office/drawing/2014/main" id="{7AFB18FE-3648-594D-A274-31A5F99F91C4}"/>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20" name="Oval 519">
                  <a:extLst>
                    <a:ext uri="{FF2B5EF4-FFF2-40B4-BE49-F238E27FC236}">
                      <a16:creationId xmlns:a16="http://schemas.microsoft.com/office/drawing/2014/main" id="{CC8504FA-8249-A843-A5F8-94707204322D}"/>
                    </a:ext>
                  </a:extLst>
                </p:cNvPr>
                <p:cNvSpPr/>
                <p:nvPr/>
              </p:nvSpPr>
              <p:spPr>
                <a:xfrm>
                  <a:off x="7494729" y="2774731"/>
                  <a:ext cx="1480163" cy="579140"/>
                </a:xfrm>
                <a:prstGeom prst="ellipse">
                  <a:avLst/>
                </a:prstGeom>
                <a:solidFill>
                  <a:srgbClr val="B8C2C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521" name="Group 520">
                  <a:extLst>
                    <a:ext uri="{FF2B5EF4-FFF2-40B4-BE49-F238E27FC236}">
                      <a16:creationId xmlns:a16="http://schemas.microsoft.com/office/drawing/2014/main" id="{7F1DD6B5-4B40-1942-8B99-A270BE82C9A5}"/>
                    </a:ext>
                  </a:extLst>
                </p:cNvPr>
                <p:cNvGrpSpPr/>
                <p:nvPr/>
              </p:nvGrpSpPr>
              <p:grpSpPr>
                <a:xfrm>
                  <a:off x="7713663" y="2848339"/>
                  <a:ext cx="1042107" cy="425543"/>
                  <a:chOff x="7786941" y="2884917"/>
                  <a:chExt cx="897649" cy="353919"/>
                </a:xfrm>
              </p:grpSpPr>
              <p:sp>
                <p:nvSpPr>
                  <p:cNvPr id="522" name="Freeform 521">
                    <a:extLst>
                      <a:ext uri="{FF2B5EF4-FFF2-40B4-BE49-F238E27FC236}">
                        <a16:creationId xmlns:a16="http://schemas.microsoft.com/office/drawing/2014/main" id="{66C49379-2D5A-BE40-A2E0-407414072B46}"/>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3" name="Freeform 522">
                    <a:extLst>
                      <a:ext uri="{FF2B5EF4-FFF2-40B4-BE49-F238E27FC236}">
                        <a16:creationId xmlns:a16="http://schemas.microsoft.com/office/drawing/2014/main" id="{75F36A4B-73B2-EC49-B23D-4FD4564A28D9}"/>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4" name="Freeform 523">
                    <a:extLst>
                      <a:ext uri="{FF2B5EF4-FFF2-40B4-BE49-F238E27FC236}">
                        <a16:creationId xmlns:a16="http://schemas.microsoft.com/office/drawing/2014/main" id="{B5BB135B-EDE9-3A4B-AD79-A490C59A6D75}"/>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5" name="Freeform 524">
                    <a:extLst>
                      <a:ext uri="{FF2B5EF4-FFF2-40B4-BE49-F238E27FC236}">
                        <a16:creationId xmlns:a16="http://schemas.microsoft.com/office/drawing/2014/main" id="{0D1BB5B1-4F91-4F44-A965-E94253042286}"/>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585" name="Straight Connector 584">
                <a:extLst>
                  <a:ext uri="{FF2B5EF4-FFF2-40B4-BE49-F238E27FC236}">
                    <a16:creationId xmlns:a16="http://schemas.microsoft.com/office/drawing/2014/main" id="{90A4C26F-2D45-B14D-AC6A-34A75BCEBCA0}"/>
                  </a:ext>
                </a:extLst>
              </p:cNvPr>
              <p:cNvCxnSpPr>
                <a:cxnSpLocks/>
              </p:cNvCxnSpPr>
              <p:nvPr/>
            </p:nvCxnSpPr>
            <p:spPr>
              <a:xfrm flipH="1">
                <a:off x="10058402" y="4161968"/>
                <a:ext cx="414881" cy="3950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9" name="Group 578">
              <a:extLst>
                <a:ext uri="{FF2B5EF4-FFF2-40B4-BE49-F238E27FC236}">
                  <a16:creationId xmlns:a16="http://schemas.microsoft.com/office/drawing/2014/main" id="{841E212F-31C5-8246-84B5-A91C4ACEB3CD}"/>
                </a:ext>
              </a:extLst>
            </p:cNvPr>
            <p:cNvGrpSpPr/>
            <p:nvPr/>
          </p:nvGrpSpPr>
          <p:grpSpPr>
            <a:xfrm>
              <a:off x="8187127" y="3642832"/>
              <a:ext cx="3190407" cy="584775"/>
              <a:chOff x="9039068" y="5574065"/>
              <a:chExt cx="3190407" cy="584775"/>
            </a:xfrm>
          </p:grpSpPr>
          <p:sp>
            <p:nvSpPr>
              <p:cNvPr id="580" name="TextBox 579">
                <a:extLst>
                  <a:ext uri="{FF2B5EF4-FFF2-40B4-BE49-F238E27FC236}">
                    <a16:creationId xmlns:a16="http://schemas.microsoft.com/office/drawing/2014/main" id="{3A802638-B89F-954A-977B-E50BADF1E51D}"/>
                  </a:ext>
                </a:extLst>
              </p:cNvPr>
              <p:cNvSpPr txBox="1"/>
              <p:nvPr/>
            </p:nvSpPr>
            <p:spPr>
              <a:xfrm>
                <a:off x="10207543" y="5574065"/>
                <a:ext cx="20219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6010D"/>
                    </a:solidFill>
                    <a:effectLst/>
                    <a:uLnTx/>
                    <a:uFillTx/>
                    <a:latin typeface="Calibri" panose="020F0502020204030204"/>
                    <a:ea typeface="+mn-ea"/>
                    <a:cs typeface="+mn-cs"/>
                  </a:rPr>
                  <a:t>replicated content at different IP address</a:t>
                </a:r>
              </a:p>
            </p:txBody>
          </p:sp>
          <p:cxnSp>
            <p:nvCxnSpPr>
              <p:cNvPr id="581" name="Straight Connector 580">
                <a:extLst>
                  <a:ext uri="{FF2B5EF4-FFF2-40B4-BE49-F238E27FC236}">
                    <a16:creationId xmlns:a16="http://schemas.microsoft.com/office/drawing/2014/main" id="{95F88FE4-9A6D-534B-9F2D-C321F5F293E4}"/>
                  </a:ext>
                </a:extLst>
              </p:cNvPr>
              <p:cNvCxnSpPr>
                <a:cxnSpLocks/>
              </p:cNvCxnSpPr>
              <p:nvPr/>
            </p:nvCxnSpPr>
            <p:spPr>
              <a:xfrm>
                <a:off x="9397563" y="6000155"/>
                <a:ext cx="85321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82" name="Can 581">
                <a:extLst>
                  <a:ext uri="{FF2B5EF4-FFF2-40B4-BE49-F238E27FC236}">
                    <a16:creationId xmlns:a16="http://schemas.microsoft.com/office/drawing/2014/main" id="{14B092C3-AD74-AF46-A559-E8DC34BD6F38}"/>
                  </a:ext>
                </a:extLst>
              </p:cNvPr>
              <p:cNvSpPr/>
              <p:nvPr/>
            </p:nvSpPr>
            <p:spPr>
              <a:xfrm>
                <a:off x="9039068" y="5831174"/>
                <a:ext cx="254833" cy="314793"/>
              </a:xfrm>
              <a:prstGeom prst="can">
                <a:avLst/>
              </a:prstGeom>
              <a:solidFill>
                <a:srgbClr val="96010D"/>
              </a:solidFill>
              <a:ln>
                <a:solidFill>
                  <a:srgbClr val="960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587" name="TextBox 586">
            <a:extLst>
              <a:ext uri="{FF2B5EF4-FFF2-40B4-BE49-F238E27FC236}">
                <a16:creationId xmlns:a16="http://schemas.microsoft.com/office/drawing/2014/main" id="{BBD5CCB3-7BD7-204A-9497-FD7C9FDEB0AF}"/>
              </a:ext>
            </a:extLst>
          </p:cNvPr>
          <p:cNvSpPr txBox="1"/>
          <p:nvPr/>
        </p:nvSpPr>
        <p:spPr>
          <a:xfrm>
            <a:off x="3632973" y="3500847"/>
            <a:ext cx="13619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1C2D"/>
                </a:solidFill>
                <a:effectLst/>
                <a:uLnTx/>
                <a:uFillTx/>
                <a:latin typeface="Calibri" panose="020F0502020204030204"/>
                <a:ea typeface="+mn-ea"/>
                <a:cs typeface="+mn-cs"/>
              </a:rPr>
              <a:t>“firewall”</a:t>
            </a:r>
            <a:endParaRPr kumimoji="0" lang="en-US" sz="1800" b="0" i="0" u="none" strike="noStrike" kern="1200" cap="none" spc="0" normalizeH="0" baseline="0" noProof="0" dirty="0">
              <a:ln>
                <a:noFill/>
              </a:ln>
              <a:solidFill>
                <a:srgbClr val="EE1C2D"/>
              </a:solidFill>
              <a:effectLst/>
              <a:uLnTx/>
              <a:uFillTx/>
              <a:latin typeface="Calibri" panose="020F0502020204030204"/>
              <a:ea typeface="+mn-ea"/>
              <a:cs typeface="+mn-cs"/>
            </a:endParaRPr>
          </a:p>
        </p:txBody>
      </p:sp>
      <p:sp>
        <p:nvSpPr>
          <p:cNvPr id="588" name="TextBox 587">
            <a:extLst>
              <a:ext uri="{FF2B5EF4-FFF2-40B4-BE49-F238E27FC236}">
                <a16:creationId xmlns:a16="http://schemas.microsoft.com/office/drawing/2014/main" id="{8D900755-5DD6-9243-8D07-3D9046097DCF}"/>
              </a:ext>
            </a:extLst>
          </p:cNvPr>
          <p:cNvSpPr txBox="1"/>
          <p:nvPr/>
        </p:nvSpPr>
        <p:spPr>
          <a:xfrm>
            <a:off x="9645187" y="2982906"/>
            <a:ext cx="17907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libri" panose="020F0502020204030204"/>
                <a:ea typeface="+mn-ea"/>
                <a:cs typeface="+mn-cs"/>
              </a:rPr>
              <a:t>... more later</a:t>
            </a:r>
          </a:p>
        </p:txBody>
      </p:sp>
      <p:sp>
        <p:nvSpPr>
          <p:cNvPr id="3" name="Oval 2">
            <a:extLst>
              <a:ext uri="{FF2B5EF4-FFF2-40B4-BE49-F238E27FC236}">
                <a16:creationId xmlns:a16="http://schemas.microsoft.com/office/drawing/2014/main" id="{70F2AF11-1FB8-BE49-8900-1C439C1187F4}"/>
              </a:ext>
            </a:extLst>
          </p:cNvPr>
          <p:cNvSpPr/>
          <p:nvPr/>
        </p:nvSpPr>
        <p:spPr>
          <a:xfrm>
            <a:off x="551542" y="2917372"/>
            <a:ext cx="1204686" cy="1088571"/>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1" name="Oval 480">
            <a:extLst>
              <a:ext uri="{FF2B5EF4-FFF2-40B4-BE49-F238E27FC236}">
                <a16:creationId xmlns:a16="http://schemas.microsoft.com/office/drawing/2014/main" id="{C6A05817-A784-6941-A2D8-7876FA4BA053}"/>
              </a:ext>
            </a:extLst>
          </p:cNvPr>
          <p:cNvSpPr/>
          <p:nvPr/>
        </p:nvSpPr>
        <p:spPr>
          <a:xfrm>
            <a:off x="9804399" y="5363029"/>
            <a:ext cx="1204686" cy="1088571"/>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78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0"/>
                                        </p:tgtEl>
                                        <p:attrNameLst>
                                          <p:attrName>style.visibility</p:attrName>
                                        </p:attrNameLst>
                                      </p:cBhvr>
                                      <p:to>
                                        <p:strVal val="visible"/>
                                      </p:to>
                                    </p:set>
                                    <p:animEffect transition="in" filter="dissolve">
                                      <p:cBhvr>
                                        <p:cTn id="7" dur="500"/>
                                        <p:tgtEl>
                                          <p:spTgt spid="48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83"/>
                                        </p:tgtEl>
                                        <p:attrNameLst>
                                          <p:attrName>style.visibility</p:attrName>
                                        </p:attrNameLst>
                                      </p:cBhvr>
                                      <p:to>
                                        <p:strVal val="visible"/>
                                      </p:to>
                                    </p:set>
                                    <p:animEffect transition="in" filter="dissolve">
                                      <p:cBhvr>
                                        <p:cTn id="12" dur="500"/>
                                        <p:tgtEl>
                                          <p:spTgt spid="48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78"/>
                                        </p:tgtEl>
                                        <p:attrNameLst>
                                          <p:attrName>style.visibility</p:attrName>
                                        </p:attrNameLst>
                                      </p:cBhvr>
                                      <p:to>
                                        <p:strVal val="visible"/>
                                      </p:to>
                                    </p:set>
                                    <p:animEffect transition="in" filter="dissolve">
                                      <p:cBhvr>
                                        <p:cTn id="17" dur="500"/>
                                        <p:tgtEl>
                                          <p:spTgt spid="57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91"/>
                                        </p:tgtEl>
                                        <p:attrNameLst>
                                          <p:attrName>style.visibility</p:attrName>
                                        </p:attrNameLst>
                                      </p:cBhvr>
                                      <p:to>
                                        <p:strVal val="visible"/>
                                      </p:to>
                                    </p:set>
                                    <p:animEffect transition="in" filter="dissolve">
                                      <p:cBhvr>
                                        <p:cTn id="22" dur="500"/>
                                        <p:tgtEl>
                                          <p:spTgt spid="49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81"/>
                                        </p:tgtEl>
                                        <p:attrNameLst>
                                          <p:attrName>style.visibility</p:attrName>
                                        </p:attrNameLst>
                                      </p:cBhvr>
                                      <p:to>
                                        <p:strVal val="visible"/>
                                      </p:to>
                                    </p:set>
                                    <p:animEffect transition="in" filter="dissolve">
                                      <p:cBhvr>
                                        <p:cTn id="32" dur="500"/>
                                        <p:tgtEl>
                                          <p:spTgt spid="48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93"/>
                                        </p:tgtEl>
                                        <p:attrNameLst>
                                          <p:attrName>style.visibility</p:attrName>
                                        </p:attrNameLst>
                                      </p:cBhvr>
                                      <p:to>
                                        <p:strVal val="visible"/>
                                      </p:to>
                                    </p:set>
                                    <p:animEffect transition="in" filter="dissolve">
                                      <p:cBhvr>
                                        <p:cTn id="37" dur="500"/>
                                        <p:tgtEl>
                                          <p:spTgt spid="49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87"/>
                                        </p:tgtEl>
                                        <p:attrNameLst>
                                          <p:attrName>style.visibility</p:attrName>
                                        </p:attrNameLst>
                                      </p:cBhvr>
                                      <p:to>
                                        <p:strVal val="visible"/>
                                      </p:to>
                                    </p:set>
                                    <p:animEffect transition="in" filter="dissolve">
                                      <p:cBhvr>
                                        <p:cTn id="40" dur="500"/>
                                        <p:tgtEl>
                                          <p:spTgt spid="587"/>
                                        </p:tgtEl>
                                      </p:cBhvr>
                                    </p:animEffect>
                                  </p:childTnLst>
                                </p:cTn>
                              </p:par>
                            </p:childTnLst>
                          </p:cTn>
                        </p:par>
                        <p:par>
                          <p:cTn id="41" fill="hold">
                            <p:stCondLst>
                              <p:cond delay="500"/>
                            </p:stCondLst>
                            <p:childTnLst>
                              <p:par>
                                <p:cTn id="42" presetID="9" presetClass="exit" presetSubtype="0" fill="hold" grpId="1" nodeType="afterEffect">
                                  <p:stCondLst>
                                    <p:cond delay="0"/>
                                  </p:stCondLst>
                                  <p:childTnLst>
                                    <p:animEffect transition="out" filter="dissolve">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childTnLst>
                          </p:cTn>
                        </p:par>
                        <p:par>
                          <p:cTn id="45" fill="hold">
                            <p:stCondLst>
                              <p:cond delay="1000"/>
                            </p:stCondLst>
                            <p:childTnLst>
                              <p:par>
                                <p:cTn id="46" presetID="9" presetClass="exit" presetSubtype="0" fill="hold" grpId="1" nodeType="afterEffect">
                                  <p:stCondLst>
                                    <p:cond delay="0"/>
                                  </p:stCondLst>
                                  <p:childTnLst>
                                    <p:animEffect transition="out" filter="dissolve">
                                      <p:cBhvr>
                                        <p:cTn id="47" dur="500"/>
                                        <p:tgtEl>
                                          <p:spTgt spid="481"/>
                                        </p:tgtEl>
                                      </p:cBhvr>
                                    </p:animEffect>
                                    <p:set>
                                      <p:cBhvr>
                                        <p:cTn id="48" dur="1" fill="hold">
                                          <p:stCondLst>
                                            <p:cond delay="499"/>
                                          </p:stCondLst>
                                        </p:cTn>
                                        <p:tgtEl>
                                          <p:spTgt spid="481"/>
                                        </p:tgtEl>
                                        <p:attrNameLst>
                                          <p:attrName>style.visibility</p:attrName>
                                        </p:attrNameLst>
                                      </p:cBhvr>
                                      <p:to>
                                        <p:strVal val="hidden"/>
                                      </p:to>
                                    </p:set>
                                  </p:childTnLst>
                                </p:cTn>
                              </p:par>
                            </p:childTnLst>
                          </p:cTn>
                        </p:par>
                        <p:par>
                          <p:cTn id="49" fill="hold">
                            <p:stCondLst>
                              <p:cond delay="1500"/>
                            </p:stCondLst>
                            <p:childTnLst>
                              <p:par>
                                <p:cTn id="50" presetID="9" presetClass="entr" presetSubtype="0" fill="hold" grpId="0" nodeType="afterEffect">
                                  <p:stCondLst>
                                    <p:cond delay="0"/>
                                  </p:stCondLst>
                                  <p:childTnLst>
                                    <p:set>
                                      <p:cBhvr>
                                        <p:cTn id="51" dur="1" fill="hold">
                                          <p:stCondLst>
                                            <p:cond delay="0"/>
                                          </p:stCondLst>
                                        </p:cTn>
                                        <p:tgtEl>
                                          <p:spTgt spid="495"/>
                                        </p:tgtEl>
                                        <p:attrNameLst>
                                          <p:attrName>style.visibility</p:attrName>
                                        </p:attrNameLst>
                                      </p:cBhvr>
                                      <p:to>
                                        <p:strVal val="visible"/>
                                      </p:to>
                                    </p:set>
                                    <p:animEffect transition="in" filter="dissolve">
                                      <p:cBhvr>
                                        <p:cTn id="52" dur="500"/>
                                        <p:tgtEl>
                                          <p:spTgt spid="495"/>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584"/>
                                        </p:tgtEl>
                                        <p:attrNameLst>
                                          <p:attrName>style.visibility</p:attrName>
                                        </p:attrNameLst>
                                      </p:cBhvr>
                                      <p:to>
                                        <p:strVal val="visible"/>
                                      </p:to>
                                    </p:set>
                                    <p:animEffect transition="in" filter="dissolve">
                                      <p:cBhvr>
                                        <p:cTn id="57" dur="500"/>
                                        <p:tgtEl>
                                          <p:spTgt spid="584"/>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496"/>
                                        </p:tgtEl>
                                        <p:attrNameLst>
                                          <p:attrName>style.visibility</p:attrName>
                                        </p:attrNameLst>
                                      </p:cBhvr>
                                      <p:to>
                                        <p:strVal val="visible"/>
                                      </p:to>
                                    </p:set>
                                    <p:animEffect transition="in" filter="dissolve">
                                      <p:cBhvr>
                                        <p:cTn id="62" dur="500"/>
                                        <p:tgtEl>
                                          <p:spTgt spid="496"/>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588"/>
                                        </p:tgtEl>
                                        <p:attrNameLst>
                                          <p:attrName>style.visibility</p:attrName>
                                        </p:attrNameLst>
                                      </p:cBhvr>
                                      <p:to>
                                        <p:strVal val="visible"/>
                                      </p:to>
                                    </p:set>
                                    <p:animEffect transition="in" filter="dissolve">
                                      <p:cBhvr>
                                        <p:cTn id="67" dur="500"/>
                                        <p:tgtEl>
                                          <p:spTgt spid="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0"/>
      <p:bldP spid="496" grpId="0"/>
      <p:bldP spid="587" grpId="0"/>
      <p:bldP spid="588" grpId="0"/>
      <p:bldP spid="3" grpId="0" animBg="1"/>
      <p:bldP spid="3" grpId="1" animBg="1"/>
      <p:bldP spid="481" grpId="0" animBg="1"/>
      <p:bldP spid="48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672320" y="911343"/>
            <a:ext cx="6410405" cy="894622"/>
          </a:xfrm>
        </p:spPr>
        <p:txBody>
          <a:bodyPr>
            <a:noAutofit/>
          </a:bodyPr>
          <a:lstStyle/>
          <a:p>
            <a:pPr algn="ctr"/>
            <a:r>
              <a:rPr lang="en-US" dirty="0">
                <a:latin typeface="+mj-lt"/>
                <a:cs typeface="Calibri" panose="020F0502020204030204" pitchFamily="34" charset="0"/>
              </a:rPr>
              <a:t>“Who </a:t>
            </a:r>
            <a:r>
              <a:rPr lang="en-US" i="1" dirty="0">
                <a:latin typeface="+mj-lt"/>
                <a:cs typeface="Calibri" panose="020F0502020204030204" pitchFamily="34" charset="0"/>
              </a:rPr>
              <a:t>does</a:t>
            </a:r>
            <a:r>
              <a:rPr lang="en-US" dirty="0">
                <a:latin typeface="+mj-lt"/>
                <a:cs typeface="Calibri" panose="020F0502020204030204" pitchFamily="34" charset="0"/>
              </a:rPr>
              <a:t> control the Internet?”</a:t>
            </a:r>
            <a:endParaRPr lang="en-US" dirty="0">
              <a:latin typeface="+mj-lt"/>
            </a:endParaRPr>
          </a:p>
        </p:txBody>
      </p:sp>
      <p:grpSp>
        <p:nvGrpSpPr>
          <p:cNvPr id="15" name="Group 14">
            <a:extLst>
              <a:ext uri="{FF2B5EF4-FFF2-40B4-BE49-F238E27FC236}">
                <a16:creationId xmlns:a16="http://schemas.microsoft.com/office/drawing/2014/main" id="{38451A89-9A47-D046-A0D6-7B92A60F9106}"/>
              </a:ext>
            </a:extLst>
          </p:cNvPr>
          <p:cNvGrpSpPr/>
          <p:nvPr/>
        </p:nvGrpSpPr>
        <p:grpSpPr>
          <a:xfrm>
            <a:off x="7877910" y="685797"/>
            <a:ext cx="3886199" cy="5451233"/>
            <a:chOff x="8229602" y="1107828"/>
            <a:chExt cx="3886199" cy="5451233"/>
          </a:xfrm>
        </p:grpSpPr>
        <p:sp>
          <p:nvSpPr>
            <p:cNvPr id="7" name="Rectangle 6">
              <a:extLst>
                <a:ext uri="{FF2B5EF4-FFF2-40B4-BE49-F238E27FC236}">
                  <a16:creationId xmlns:a16="http://schemas.microsoft.com/office/drawing/2014/main" id="{3876AE3D-9CB6-7140-AF54-43BED79EFAEA}"/>
                </a:ext>
              </a:extLst>
            </p:cNvPr>
            <p:cNvSpPr/>
            <p:nvPr/>
          </p:nvSpPr>
          <p:spPr>
            <a:xfrm>
              <a:off x="8229602" y="1107828"/>
              <a:ext cx="3886199" cy="545123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F1E6C7C-417D-D544-BBFB-E87E3BF1FD8B}"/>
                </a:ext>
              </a:extLst>
            </p:cNvPr>
            <p:cNvSpPr/>
            <p:nvPr/>
          </p:nvSpPr>
          <p:spPr>
            <a:xfrm>
              <a:off x="8458201" y="1389184"/>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D6BEB56-8676-D047-8866-AD7887CCC692}"/>
                </a:ext>
              </a:extLst>
            </p:cNvPr>
            <p:cNvSpPr/>
            <p:nvPr/>
          </p:nvSpPr>
          <p:spPr>
            <a:xfrm>
              <a:off x="8464574" y="1898630"/>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3FD9CAD-1C01-474B-B4AF-ECF46970D34F}"/>
                </a:ext>
              </a:extLst>
            </p:cNvPr>
            <p:cNvSpPr/>
            <p:nvPr/>
          </p:nvSpPr>
          <p:spPr>
            <a:xfrm>
              <a:off x="8451612" y="2397375"/>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9295801-7CA3-0243-82DA-33B1A1D7C659}"/>
                </a:ext>
              </a:extLst>
            </p:cNvPr>
            <p:cNvSpPr/>
            <p:nvPr/>
          </p:nvSpPr>
          <p:spPr>
            <a:xfrm>
              <a:off x="8460460" y="2850255"/>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A8EECA-DA64-C44B-B875-C193D96EF39D}"/>
                </a:ext>
              </a:extLst>
            </p:cNvPr>
            <p:cNvSpPr txBox="1"/>
            <p:nvPr/>
          </p:nvSpPr>
          <p:spPr>
            <a:xfrm>
              <a:off x="8861670" y="2354330"/>
              <a:ext cx="2374900" cy="369332"/>
            </a:xfrm>
            <a:prstGeom prst="rect">
              <a:avLst/>
            </a:prstGeom>
            <a:noFill/>
          </p:spPr>
          <p:txBody>
            <a:bodyPr wrap="square" rtlCol="0">
              <a:spAutoFit/>
            </a:bodyPr>
            <a:lstStyle/>
            <a:p>
              <a:r>
                <a:rPr lang="en-US" dirty="0"/>
                <a:t>IT’S COMPLICATED</a:t>
              </a:r>
            </a:p>
          </p:txBody>
        </p:sp>
        <p:sp>
          <p:nvSpPr>
            <p:cNvPr id="40" name="TextBox 39">
              <a:extLst>
                <a:ext uri="{FF2B5EF4-FFF2-40B4-BE49-F238E27FC236}">
                  <a16:creationId xmlns:a16="http://schemas.microsoft.com/office/drawing/2014/main" id="{57FFEA9C-8D75-484D-A750-29EDD660C864}"/>
                </a:ext>
              </a:extLst>
            </p:cNvPr>
            <p:cNvSpPr txBox="1"/>
            <p:nvPr/>
          </p:nvSpPr>
          <p:spPr>
            <a:xfrm>
              <a:off x="8798170" y="1349075"/>
              <a:ext cx="2374900" cy="369332"/>
            </a:xfrm>
            <a:prstGeom prst="rect">
              <a:avLst/>
            </a:prstGeom>
            <a:noFill/>
          </p:spPr>
          <p:txBody>
            <a:bodyPr wrap="square" rtlCol="0">
              <a:spAutoFit/>
            </a:bodyPr>
            <a:lstStyle/>
            <a:p>
              <a:r>
                <a:rPr lang="en-US" dirty="0"/>
                <a:t>INTERNET USERS</a:t>
              </a:r>
            </a:p>
          </p:txBody>
        </p:sp>
        <p:sp>
          <p:nvSpPr>
            <p:cNvPr id="41" name="TextBox 40">
              <a:extLst>
                <a:ext uri="{FF2B5EF4-FFF2-40B4-BE49-F238E27FC236}">
                  <a16:creationId xmlns:a16="http://schemas.microsoft.com/office/drawing/2014/main" id="{A28759A1-BD5C-7F4B-BDF9-FD5966C45D92}"/>
                </a:ext>
              </a:extLst>
            </p:cNvPr>
            <p:cNvSpPr txBox="1"/>
            <p:nvPr/>
          </p:nvSpPr>
          <p:spPr>
            <a:xfrm>
              <a:off x="8810870" y="1874660"/>
              <a:ext cx="3098800" cy="369332"/>
            </a:xfrm>
            <a:prstGeom prst="rect">
              <a:avLst/>
            </a:prstGeom>
            <a:noFill/>
          </p:spPr>
          <p:txBody>
            <a:bodyPr wrap="square" rtlCol="0">
              <a:spAutoFit/>
            </a:bodyPr>
            <a:lstStyle/>
            <a:p>
              <a:r>
                <a:rPr lang="en-US" dirty="0"/>
                <a:t>INTERNET SERVICE PROVIDERS</a:t>
              </a:r>
            </a:p>
          </p:txBody>
        </p:sp>
        <p:sp>
          <p:nvSpPr>
            <p:cNvPr id="42" name="TextBox 41">
              <a:extLst>
                <a:ext uri="{FF2B5EF4-FFF2-40B4-BE49-F238E27FC236}">
                  <a16:creationId xmlns:a16="http://schemas.microsoft.com/office/drawing/2014/main" id="{E5A2A73A-F730-0E42-AEB0-95A31A385A83}"/>
                </a:ext>
              </a:extLst>
            </p:cNvPr>
            <p:cNvSpPr txBox="1"/>
            <p:nvPr/>
          </p:nvSpPr>
          <p:spPr>
            <a:xfrm>
              <a:off x="8893909" y="3314644"/>
              <a:ext cx="3098800" cy="369332"/>
            </a:xfrm>
            <a:prstGeom prst="rect">
              <a:avLst/>
            </a:prstGeom>
            <a:noFill/>
          </p:spPr>
          <p:txBody>
            <a:bodyPr wrap="square" rtlCol="0">
              <a:spAutoFit/>
            </a:bodyPr>
            <a:lstStyle/>
            <a:p>
              <a:r>
                <a:rPr lang="en-US" dirty="0"/>
                <a:t>NATION STATES (COUNTRIES)</a:t>
              </a:r>
            </a:p>
          </p:txBody>
        </p:sp>
        <p:sp>
          <p:nvSpPr>
            <p:cNvPr id="39" name="Rectangle 38">
              <a:extLst>
                <a:ext uri="{FF2B5EF4-FFF2-40B4-BE49-F238E27FC236}">
                  <a16:creationId xmlns:a16="http://schemas.microsoft.com/office/drawing/2014/main" id="{EF755372-AA2A-EE4E-82F6-92E36F54D430}"/>
                </a:ext>
              </a:extLst>
            </p:cNvPr>
            <p:cNvSpPr/>
            <p:nvPr/>
          </p:nvSpPr>
          <p:spPr>
            <a:xfrm>
              <a:off x="8453688" y="3361956"/>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8426C9C-0DA9-0441-979A-4853196606DB}"/>
                </a:ext>
              </a:extLst>
            </p:cNvPr>
            <p:cNvSpPr txBox="1"/>
            <p:nvPr/>
          </p:nvSpPr>
          <p:spPr>
            <a:xfrm>
              <a:off x="8876324" y="2823251"/>
              <a:ext cx="3098800" cy="369332"/>
            </a:xfrm>
            <a:prstGeom prst="rect">
              <a:avLst/>
            </a:prstGeom>
            <a:noFill/>
          </p:spPr>
          <p:txBody>
            <a:bodyPr wrap="square" rtlCol="0">
              <a:spAutoFit/>
            </a:bodyPr>
            <a:lstStyle/>
            <a:p>
              <a:r>
                <a:rPr lang="en-US" dirty="0"/>
                <a:t>IT’S </a:t>
              </a:r>
              <a:r>
                <a:rPr lang="en-US" i="1" dirty="0"/>
                <a:t>REALLY</a:t>
              </a:r>
              <a:r>
                <a:rPr lang="en-US" dirty="0"/>
                <a:t> COMPLICATED</a:t>
              </a:r>
            </a:p>
          </p:txBody>
        </p:sp>
        <p:sp>
          <p:nvSpPr>
            <p:cNvPr id="46" name="Rectangle 45">
              <a:extLst>
                <a:ext uri="{FF2B5EF4-FFF2-40B4-BE49-F238E27FC236}">
                  <a16:creationId xmlns:a16="http://schemas.microsoft.com/office/drawing/2014/main" id="{24005D62-7D4D-9C40-84E9-382F4D7D4DD7}"/>
                </a:ext>
              </a:extLst>
            </p:cNvPr>
            <p:cNvSpPr/>
            <p:nvPr/>
          </p:nvSpPr>
          <p:spPr>
            <a:xfrm>
              <a:off x="8458101" y="3866048"/>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51FE4F1-4D18-BD4C-8F52-D511B4DB6358}"/>
                </a:ext>
              </a:extLst>
            </p:cNvPr>
            <p:cNvSpPr/>
            <p:nvPr/>
          </p:nvSpPr>
          <p:spPr>
            <a:xfrm>
              <a:off x="8457377" y="4370140"/>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1C3CA73-981B-AE4D-9F72-59ED75686606}"/>
                </a:ext>
              </a:extLst>
            </p:cNvPr>
            <p:cNvSpPr/>
            <p:nvPr/>
          </p:nvSpPr>
          <p:spPr>
            <a:xfrm>
              <a:off x="8451516" y="4874232"/>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C48935B-37E9-1845-AD59-1303BCD2EEBC}"/>
                </a:ext>
              </a:extLst>
            </p:cNvPr>
            <p:cNvSpPr txBox="1"/>
            <p:nvPr/>
          </p:nvSpPr>
          <p:spPr>
            <a:xfrm>
              <a:off x="8888047" y="3837297"/>
              <a:ext cx="3098800" cy="369332"/>
            </a:xfrm>
            <a:prstGeom prst="rect">
              <a:avLst/>
            </a:prstGeom>
            <a:noFill/>
          </p:spPr>
          <p:txBody>
            <a:bodyPr wrap="square" rtlCol="0">
              <a:spAutoFit/>
            </a:bodyPr>
            <a:lstStyle/>
            <a:p>
              <a:r>
                <a:rPr lang="en-US" dirty="0"/>
                <a:t>UNITED NATIONS</a:t>
              </a:r>
            </a:p>
          </p:txBody>
        </p:sp>
        <p:sp>
          <p:nvSpPr>
            <p:cNvPr id="50" name="TextBox 49">
              <a:extLst>
                <a:ext uri="{FF2B5EF4-FFF2-40B4-BE49-F238E27FC236}">
                  <a16:creationId xmlns:a16="http://schemas.microsoft.com/office/drawing/2014/main" id="{975D6000-0FD0-B445-9873-F683DE0BDB32}"/>
                </a:ext>
              </a:extLst>
            </p:cNvPr>
            <p:cNvSpPr txBox="1"/>
            <p:nvPr/>
          </p:nvSpPr>
          <p:spPr>
            <a:xfrm>
              <a:off x="8847016" y="4358975"/>
              <a:ext cx="3098800" cy="369332"/>
            </a:xfrm>
            <a:prstGeom prst="rect">
              <a:avLst/>
            </a:prstGeom>
            <a:noFill/>
          </p:spPr>
          <p:txBody>
            <a:bodyPr wrap="square" rtlCol="0">
              <a:spAutoFit/>
            </a:bodyPr>
            <a:lstStyle/>
            <a:p>
              <a:r>
                <a:rPr lang="en-US" dirty="0"/>
                <a:t>STANDARDS BODIES (e.g., IETF)</a:t>
              </a:r>
            </a:p>
          </p:txBody>
        </p:sp>
        <p:sp>
          <p:nvSpPr>
            <p:cNvPr id="51" name="TextBox 50">
              <a:extLst>
                <a:ext uri="{FF2B5EF4-FFF2-40B4-BE49-F238E27FC236}">
                  <a16:creationId xmlns:a16="http://schemas.microsoft.com/office/drawing/2014/main" id="{AC5D85E2-9063-B547-A5F2-03931D0D227D}"/>
                </a:ext>
              </a:extLst>
            </p:cNvPr>
            <p:cNvSpPr txBox="1"/>
            <p:nvPr/>
          </p:nvSpPr>
          <p:spPr>
            <a:xfrm>
              <a:off x="8858739" y="4863067"/>
              <a:ext cx="3098800" cy="646331"/>
            </a:xfrm>
            <a:prstGeom prst="rect">
              <a:avLst/>
            </a:prstGeom>
            <a:noFill/>
          </p:spPr>
          <p:txBody>
            <a:bodyPr wrap="square" rtlCol="0">
              <a:spAutoFit/>
            </a:bodyPr>
            <a:lstStyle/>
            <a:p>
              <a:r>
                <a:rPr lang="en-US" dirty="0"/>
                <a:t>INTERNET EQUIPMENT MANUFACTURES</a:t>
              </a:r>
            </a:p>
          </p:txBody>
        </p:sp>
        <p:sp>
          <p:nvSpPr>
            <p:cNvPr id="52" name="Rectangle 51">
              <a:extLst>
                <a:ext uri="{FF2B5EF4-FFF2-40B4-BE49-F238E27FC236}">
                  <a16:creationId xmlns:a16="http://schemas.microsoft.com/office/drawing/2014/main" id="{ED1633D7-B82D-EC47-A630-02D83B6A851C}"/>
                </a:ext>
              </a:extLst>
            </p:cNvPr>
            <p:cNvSpPr/>
            <p:nvPr/>
          </p:nvSpPr>
          <p:spPr>
            <a:xfrm>
              <a:off x="8458101" y="5589340"/>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E10ED773-88D3-0141-A7AE-6B64220FF837}"/>
                </a:ext>
              </a:extLst>
            </p:cNvPr>
            <p:cNvSpPr txBox="1"/>
            <p:nvPr/>
          </p:nvSpPr>
          <p:spPr>
            <a:xfrm>
              <a:off x="8817709" y="5560589"/>
              <a:ext cx="3098800" cy="369332"/>
            </a:xfrm>
            <a:prstGeom prst="rect">
              <a:avLst/>
            </a:prstGeom>
            <a:noFill/>
          </p:spPr>
          <p:txBody>
            <a:bodyPr wrap="square" rtlCol="0">
              <a:spAutoFit/>
            </a:bodyPr>
            <a:lstStyle/>
            <a:p>
              <a:r>
                <a:rPr lang="en-US" dirty="0"/>
                <a:t>SKYNET INC.</a:t>
              </a:r>
            </a:p>
          </p:txBody>
        </p:sp>
        <p:sp>
          <p:nvSpPr>
            <p:cNvPr id="54" name="Rectangle 53">
              <a:extLst>
                <a:ext uri="{FF2B5EF4-FFF2-40B4-BE49-F238E27FC236}">
                  <a16:creationId xmlns:a16="http://schemas.microsoft.com/office/drawing/2014/main" id="{216C7828-151F-8C47-9AFC-634AC599266D}"/>
                </a:ext>
              </a:extLst>
            </p:cNvPr>
            <p:cNvSpPr/>
            <p:nvPr/>
          </p:nvSpPr>
          <p:spPr>
            <a:xfrm>
              <a:off x="8454413" y="6075848"/>
              <a:ext cx="334107" cy="263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A952B6AD-138D-884B-99A7-9EE15DC5010D}"/>
                </a:ext>
              </a:extLst>
            </p:cNvPr>
            <p:cNvSpPr txBox="1"/>
            <p:nvPr/>
          </p:nvSpPr>
          <p:spPr>
            <a:xfrm>
              <a:off x="8829432" y="6047097"/>
              <a:ext cx="3216030" cy="369332"/>
            </a:xfrm>
            <a:prstGeom prst="rect">
              <a:avLst/>
            </a:prstGeom>
            <a:noFill/>
          </p:spPr>
          <p:txBody>
            <a:bodyPr wrap="square" rtlCol="0">
              <a:spAutoFit/>
            </a:bodyPr>
            <a:lstStyle/>
            <a:p>
              <a:r>
                <a:rPr lang="en-US" dirty="0"/>
                <a:t>NON-PROFIT ORGANIZATION(S)</a:t>
              </a:r>
            </a:p>
          </p:txBody>
        </p:sp>
      </p:grpSp>
      <p:sp>
        <p:nvSpPr>
          <p:cNvPr id="59" name="Rectangle 4">
            <a:extLst>
              <a:ext uri="{FF2B5EF4-FFF2-40B4-BE49-F238E27FC236}">
                <a16:creationId xmlns:a16="http://schemas.microsoft.com/office/drawing/2014/main" id="{9B852DEF-5D82-9D40-9476-FAF7AB6D5E16}"/>
              </a:ext>
            </a:extLst>
          </p:cNvPr>
          <p:cNvSpPr txBox="1">
            <a:spLocks noChangeArrowheads="1"/>
          </p:cNvSpPr>
          <p:nvPr/>
        </p:nvSpPr>
        <p:spPr>
          <a:xfrm>
            <a:off x="715107" y="-1589942"/>
            <a:ext cx="9465801" cy="602274"/>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2888" indent="-227013">
              <a:spcBef>
                <a:spcPts val="800"/>
              </a:spcBef>
            </a:pPr>
            <a:r>
              <a:rPr lang="en-US" altLang="en-US" dirty="0">
                <a:cs typeface="Calibri" panose="020F0502020204030204" pitchFamily="34" charset="0"/>
              </a:rPr>
              <a:t>a great question, but ...</a:t>
            </a:r>
            <a:endParaRPr lang="en-US" altLang="en-US" sz="2400" dirty="0"/>
          </a:p>
        </p:txBody>
      </p:sp>
      <p:grpSp>
        <p:nvGrpSpPr>
          <p:cNvPr id="11267" name="Group 11266">
            <a:extLst>
              <a:ext uri="{FF2B5EF4-FFF2-40B4-BE49-F238E27FC236}">
                <a16:creationId xmlns:a16="http://schemas.microsoft.com/office/drawing/2014/main" id="{45CFD625-BC80-E64B-B681-93E7DE81A397}"/>
              </a:ext>
            </a:extLst>
          </p:cNvPr>
          <p:cNvGrpSpPr/>
          <p:nvPr/>
        </p:nvGrpSpPr>
        <p:grpSpPr>
          <a:xfrm>
            <a:off x="8068715" y="830166"/>
            <a:ext cx="536878" cy="5094500"/>
            <a:chOff x="8068715" y="830166"/>
            <a:chExt cx="536878" cy="5094500"/>
          </a:xfrm>
        </p:grpSpPr>
        <p:pic>
          <p:nvPicPr>
            <p:cNvPr id="63" name="Picture 62" descr="Icon&#10;&#10;Description automatically generated">
              <a:extLst>
                <a:ext uri="{FF2B5EF4-FFF2-40B4-BE49-F238E27FC236}">
                  <a16:creationId xmlns:a16="http://schemas.microsoft.com/office/drawing/2014/main" id="{91DF4F9B-B81C-8147-BC78-A700EA951E81}"/>
                </a:ext>
              </a:extLst>
            </p:cNvPr>
            <p:cNvPicPr>
              <a:picLocks noChangeAspect="1"/>
            </p:cNvPicPr>
            <p:nvPr/>
          </p:nvPicPr>
          <p:blipFill>
            <a:blip r:embed="rId3"/>
            <a:stretch>
              <a:fillRect/>
            </a:stretch>
          </p:blipFill>
          <p:spPr>
            <a:xfrm>
              <a:off x="8104734" y="830166"/>
              <a:ext cx="500859" cy="403470"/>
            </a:xfrm>
            <a:prstGeom prst="rect">
              <a:avLst/>
            </a:prstGeom>
          </p:spPr>
        </p:pic>
        <p:pic>
          <p:nvPicPr>
            <p:cNvPr id="71" name="Picture 70" descr="Icon&#10;&#10;Description automatically generated">
              <a:extLst>
                <a:ext uri="{FF2B5EF4-FFF2-40B4-BE49-F238E27FC236}">
                  <a16:creationId xmlns:a16="http://schemas.microsoft.com/office/drawing/2014/main" id="{FC5E321F-A1B6-CB47-BF9C-8CEEC260D143}"/>
                </a:ext>
              </a:extLst>
            </p:cNvPr>
            <p:cNvPicPr>
              <a:picLocks noChangeAspect="1"/>
            </p:cNvPicPr>
            <p:nvPr/>
          </p:nvPicPr>
          <p:blipFill>
            <a:blip r:embed="rId3"/>
            <a:stretch>
              <a:fillRect/>
            </a:stretch>
          </p:blipFill>
          <p:spPr>
            <a:xfrm>
              <a:off x="8104124" y="1339405"/>
              <a:ext cx="500859" cy="403470"/>
            </a:xfrm>
            <a:prstGeom prst="rect">
              <a:avLst/>
            </a:prstGeom>
          </p:spPr>
        </p:pic>
        <p:pic>
          <p:nvPicPr>
            <p:cNvPr id="74" name="Picture 73" descr="Icon&#10;&#10;Description automatically generated">
              <a:extLst>
                <a:ext uri="{FF2B5EF4-FFF2-40B4-BE49-F238E27FC236}">
                  <a16:creationId xmlns:a16="http://schemas.microsoft.com/office/drawing/2014/main" id="{F82166E8-30CD-FF40-B5AE-E85BAD4342B2}"/>
                </a:ext>
              </a:extLst>
            </p:cNvPr>
            <p:cNvPicPr>
              <a:picLocks noChangeAspect="1"/>
            </p:cNvPicPr>
            <p:nvPr/>
          </p:nvPicPr>
          <p:blipFill>
            <a:blip r:embed="rId3"/>
            <a:stretch>
              <a:fillRect/>
            </a:stretch>
          </p:blipFill>
          <p:spPr>
            <a:xfrm>
              <a:off x="8102294" y="2805477"/>
              <a:ext cx="500859" cy="403470"/>
            </a:xfrm>
            <a:prstGeom prst="rect">
              <a:avLst/>
            </a:prstGeom>
          </p:spPr>
        </p:pic>
        <p:pic>
          <p:nvPicPr>
            <p:cNvPr id="75" name="Picture 74" descr="Icon&#10;&#10;Description automatically generated">
              <a:extLst>
                <a:ext uri="{FF2B5EF4-FFF2-40B4-BE49-F238E27FC236}">
                  <a16:creationId xmlns:a16="http://schemas.microsoft.com/office/drawing/2014/main" id="{C584CA04-E801-984A-AB1F-A7B4AA9C28BB}"/>
                </a:ext>
              </a:extLst>
            </p:cNvPr>
            <p:cNvPicPr>
              <a:picLocks noChangeAspect="1"/>
            </p:cNvPicPr>
            <p:nvPr/>
          </p:nvPicPr>
          <p:blipFill>
            <a:blip r:embed="rId3"/>
            <a:stretch>
              <a:fillRect/>
            </a:stretch>
          </p:blipFill>
          <p:spPr>
            <a:xfrm>
              <a:off x="8101683" y="3304441"/>
              <a:ext cx="500859" cy="403470"/>
            </a:xfrm>
            <a:prstGeom prst="rect">
              <a:avLst/>
            </a:prstGeom>
          </p:spPr>
        </p:pic>
        <p:pic>
          <p:nvPicPr>
            <p:cNvPr id="76" name="Picture 75" descr="Icon&#10;&#10;Description automatically generated">
              <a:extLst>
                <a:ext uri="{FF2B5EF4-FFF2-40B4-BE49-F238E27FC236}">
                  <a16:creationId xmlns:a16="http://schemas.microsoft.com/office/drawing/2014/main" id="{3058A3F3-B021-474F-BC04-74D0B8C17EFA}"/>
                </a:ext>
              </a:extLst>
            </p:cNvPr>
            <p:cNvPicPr>
              <a:picLocks noChangeAspect="1"/>
            </p:cNvPicPr>
            <p:nvPr/>
          </p:nvPicPr>
          <p:blipFill>
            <a:blip r:embed="rId3"/>
            <a:stretch>
              <a:fillRect/>
            </a:stretch>
          </p:blipFill>
          <p:spPr>
            <a:xfrm>
              <a:off x="8101073" y="3813680"/>
              <a:ext cx="500859" cy="403470"/>
            </a:xfrm>
            <a:prstGeom prst="rect">
              <a:avLst/>
            </a:prstGeom>
          </p:spPr>
        </p:pic>
        <p:pic>
          <p:nvPicPr>
            <p:cNvPr id="77" name="Picture 76" descr="Icon&#10;&#10;Description automatically generated">
              <a:extLst>
                <a:ext uri="{FF2B5EF4-FFF2-40B4-BE49-F238E27FC236}">
                  <a16:creationId xmlns:a16="http://schemas.microsoft.com/office/drawing/2014/main" id="{F77ABC67-FD66-ED46-A121-E7ED5ABEC7B8}"/>
                </a:ext>
              </a:extLst>
            </p:cNvPr>
            <p:cNvPicPr>
              <a:picLocks noChangeAspect="1"/>
            </p:cNvPicPr>
            <p:nvPr/>
          </p:nvPicPr>
          <p:blipFill>
            <a:blip r:embed="rId3"/>
            <a:stretch>
              <a:fillRect/>
            </a:stretch>
          </p:blipFill>
          <p:spPr>
            <a:xfrm>
              <a:off x="8095326" y="4322920"/>
              <a:ext cx="500859" cy="403470"/>
            </a:xfrm>
            <a:prstGeom prst="rect">
              <a:avLst/>
            </a:prstGeom>
          </p:spPr>
        </p:pic>
        <p:pic>
          <p:nvPicPr>
            <p:cNvPr id="79" name="Picture 78" descr="Icon&#10;&#10;Description automatically generated">
              <a:extLst>
                <a:ext uri="{FF2B5EF4-FFF2-40B4-BE49-F238E27FC236}">
                  <a16:creationId xmlns:a16="http://schemas.microsoft.com/office/drawing/2014/main" id="{0070F272-E15A-914D-BC1F-B24E4DD1E2DB}"/>
                </a:ext>
              </a:extLst>
            </p:cNvPr>
            <p:cNvPicPr>
              <a:picLocks noChangeAspect="1"/>
            </p:cNvPicPr>
            <p:nvPr/>
          </p:nvPicPr>
          <p:blipFill>
            <a:blip r:embed="rId3"/>
            <a:stretch>
              <a:fillRect/>
            </a:stretch>
          </p:blipFill>
          <p:spPr>
            <a:xfrm>
              <a:off x="8099243" y="5521196"/>
              <a:ext cx="500859" cy="403470"/>
            </a:xfrm>
            <a:prstGeom prst="rect">
              <a:avLst/>
            </a:prstGeom>
          </p:spPr>
        </p:pic>
        <p:pic>
          <p:nvPicPr>
            <p:cNvPr id="45" name="Picture 44" descr="Icon&#10;&#10;Description automatically generated">
              <a:extLst>
                <a:ext uri="{FF2B5EF4-FFF2-40B4-BE49-F238E27FC236}">
                  <a16:creationId xmlns:a16="http://schemas.microsoft.com/office/drawing/2014/main" id="{897CDD06-42C2-B94D-B338-18496F82500C}"/>
                </a:ext>
              </a:extLst>
            </p:cNvPr>
            <p:cNvPicPr>
              <a:picLocks noChangeAspect="1"/>
            </p:cNvPicPr>
            <p:nvPr/>
          </p:nvPicPr>
          <p:blipFill>
            <a:blip r:embed="rId3"/>
            <a:stretch>
              <a:fillRect/>
            </a:stretch>
          </p:blipFill>
          <p:spPr>
            <a:xfrm>
              <a:off x="8068715" y="1841999"/>
              <a:ext cx="500859" cy="403470"/>
            </a:xfrm>
            <a:prstGeom prst="rect">
              <a:avLst/>
            </a:prstGeom>
          </p:spPr>
        </p:pic>
        <p:pic>
          <p:nvPicPr>
            <p:cNvPr id="56" name="Picture 55" descr="Icon&#10;&#10;Description automatically generated">
              <a:extLst>
                <a:ext uri="{FF2B5EF4-FFF2-40B4-BE49-F238E27FC236}">
                  <a16:creationId xmlns:a16="http://schemas.microsoft.com/office/drawing/2014/main" id="{7A513604-F668-1D4F-B01F-40B3D81CD18B}"/>
                </a:ext>
              </a:extLst>
            </p:cNvPr>
            <p:cNvPicPr>
              <a:picLocks noChangeAspect="1"/>
            </p:cNvPicPr>
            <p:nvPr/>
          </p:nvPicPr>
          <p:blipFill>
            <a:blip r:embed="rId3"/>
            <a:stretch>
              <a:fillRect/>
            </a:stretch>
          </p:blipFill>
          <p:spPr>
            <a:xfrm>
              <a:off x="8097129" y="2304366"/>
              <a:ext cx="500859" cy="403470"/>
            </a:xfrm>
            <a:prstGeom prst="rect">
              <a:avLst/>
            </a:prstGeom>
          </p:spPr>
        </p:pic>
      </p:grpSp>
      <p:sp>
        <p:nvSpPr>
          <p:cNvPr id="3" name="TextBox 2">
            <a:extLst>
              <a:ext uri="{FF2B5EF4-FFF2-40B4-BE49-F238E27FC236}">
                <a16:creationId xmlns:a16="http://schemas.microsoft.com/office/drawing/2014/main" id="{A579E797-AAB1-5546-A594-F6FB08C479E0}"/>
              </a:ext>
            </a:extLst>
          </p:cNvPr>
          <p:cNvSpPr txBox="1"/>
          <p:nvPr/>
        </p:nvSpPr>
        <p:spPr>
          <a:xfrm>
            <a:off x="1208868" y="2216258"/>
            <a:ext cx="5517396" cy="4216539"/>
          </a:xfrm>
          <a:prstGeom prst="rect">
            <a:avLst/>
          </a:prstGeom>
          <a:noFill/>
        </p:spPr>
        <p:txBody>
          <a:bodyPr wrap="square" rtlCol="0">
            <a:spAutoFit/>
          </a:bodyPr>
          <a:lstStyle/>
          <a:p>
            <a:r>
              <a:rPr lang="en-US" sz="2800" dirty="0">
                <a:solidFill>
                  <a:srgbClr val="C00000"/>
                </a:solidFill>
              </a:rPr>
              <a:t>Questions to consider:</a:t>
            </a:r>
          </a:p>
          <a:p>
            <a:pPr marL="412750" indent="-276225">
              <a:buClr>
                <a:srgbClr val="010080"/>
              </a:buClr>
              <a:buFont typeface="Wingdings" pitchFamily="2" charset="2"/>
              <a:buChar char="§"/>
            </a:pPr>
            <a:r>
              <a:rPr lang="en-US" sz="2400" dirty="0"/>
              <a:t>Which governance roles are global, which are more local?</a:t>
            </a:r>
          </a:p>
          <a:p>
            <a:pPr marL="412750" indent="-276225">
              <a:buClr>
                <a:srgbClr val="010080"/>
              </a:buClr>
              <a:buFont typeface="Wingdings" pitchFamily="2" charset="2"/>
              <a:buChar char="§"/>
            </a:pPr>
            <a:r>
              <a:rPr lang="en-US" sz="2400" dirty="0"/>
              <a:t>Which stakeholders are becoming more or less influential over time?</a:t>
            </a:r>
          </a:p>
          <a:p>
            <a:pPr marL="412750" indent="-276225">
              <a:buClr>
                <a:srgbClr val="010080"/>
              </a:buClr>
              <a:buFont typeface="Wingdings" pitchFamily="2" charset="2"/>
              <a:buChar char="§"/>
            </a:pPr>
            <a:r>
              <a:rPr lang="en-US" sz="2400" dirty="0"/>
              <a:t>How is Internet governance different from railroad, or phone (landline) network governance?</a:t>
            </a:r>
          </a:p>
          <a:p>
            <a:pPr marL="412750" indent="-276225">
              <a:buClr>
                <a:srgbClr val="010080"/>
              </a:buClr>
              <a:buFont typeface="Wingdings" pitchFamily="2" charset="2"/>
              <a:buChar char="§"/>
            </a:pPr>
            <a:r>
              <a:rPr lang="en-US" sz="2400" dirty="0"/>
              <a:t>How is Internet governance different from, or similar to, press/media control/governance?</a:t>
            </a:r>
          </a:p>
        </p:txBody>
      </p:sp>
      <p:sp>
        <p:nvSpPr>
          <p:cNvPr id="57" name="Slide Number Placeholder 2">
            <a:extLst>
              <a:ext uri="{FF2B5EF4-FFF2-40B4-BE49-F238E27FC236}">
                <a16:creationId xmlns:a16="http://schemas.microsoft.com/office/drawing/2014/main" id="{A2DCBAE6-169A-4F40-8AE2-65916E282018}"/>
              </a:ext>
            </a:extLst>
          </p:cNvPr>
          <p:cNvSpPr>
            <a:spLocks noGrp="1"/>
          </p:cNvSpPr>
          <p:nvPr>
            <p:ph type="sldNum" sz="quarter" idx="4"/>
          </p:nvPr>
        </p:nvSpPr>
        <p:spPr>
          <a:xfrm>
            <a:off x="9219616" y="6443089"/>
            <a:ext cx="2743200" cy="365125"/>
          </a:xfrm>
        </p:spPr>
        <p:txBody>
          <a:bodyPr/>
          <a:lstStyle/>
          <a:p>
            <a:r>
              <a:rPr lang="en-US" dirty="0"/>
              <a:t>Supplemental: 1-</a:t>
            </a:r>
            <a:fld id="{C4204591-24BD-A542-B9D5-F8D8A88D2FEE}" type="slidenum">
              <a:rPr lang="en-US" smtClean="0"/>
              <a:pPr/>
              <a:t>38</a:t>
            </a:fld>
            <a:endParaRPr lang="en-US" dirty="0"/>
          </a:p>
        </p:txBody>
      </p:sp>
    </p:spTree>
    <p:extLst>
      <p:ext uri="{BB962C8B-B14F-4D97-AF65-F5344CB8AC3E}">
        <p14:creationId xmlns:p14="http://schemas.microsoft.com/office/powerpoint/2010/main" val="2145090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A76614-7835-F642-B886-C0F3519BFFB1}"/>
              </a:ext>
            </a:extLst>
          </p:cNvPr>
          <p:cNvSpPr>
            <a:spLocks noGrp="1"/>
          </p:cNvSpPr>
          <p:nvPr>
            <p:ph type="title"/>
          </p:nvPr>
        </p:nvSpPr>
        <p:spPr>
          <a:xfrm>
            <a:off x="838200" y="292795"/>
            <a:ext cx="10515600" cy="894622"/>
          </a:xfrm>
        </p:spPr>
        <p:txBody>
          <a:bodyPr>
            <a:normAutofit/>
          </a:bodyPr>
          <a:lstStyle/>
          <a:p>
            <a:r>
              <a:rPr lang="en-US" dirty="0"/>
              <a:t>Internet/mobile adoption, by region</a:t>
            </a:r>
          </a:p>
        </p:txBody>
      </p:sp>
      <p:sp>
        <p:nvSpPr>
          <p:cNvPr id="4" name="TextBox 3">
            <a:extLst>
              <a:ext uri="{FF2B5EF4-FFF2-40B4-BE49-F238E27FC236}">
                <a16:creationId xmlns:a16="http://schemas.microsoft.com/office/drawing/2014/main" id="{916AD176-5182-E647-980F-2305F2DD5059}"/>
              </a:ext>
            </a:extLst>
          </p:cNvPr>
          <p:cNvSpPr txBox="1"/>
          <p:nvPr/>
        </p:nvSpPr>
        <p:spPr>
          <a:xfrm>
            <a:off x="426069" y="6418428"/>
            <a:ext cx="8199745" cy="307777"/>
          </a:xfrm>
          <a:prstGeom prst="rect">
            <a:avLst/>
          </a:prstGeom>
          <a:noFill/>
        </p:spPr>
        <p:txBody>
          <a:bodyPr wrap="none" rtlCol="0">
            <a:spAutoFit/>
          </a:bodyPr>
          <a:lstStyle/>
          <a:p>
            <a:r>
              <a:rPr lang="en-US" sz="1400" dirty="0"/>
              <a:t>April 2021,  Source: https://</a:t>
            </a:r>
            <a:r>
              <a:rPr lang="en-US" sz="1400" dirty="0" err="1"/>
              <a:t>datareportal.com</a:t>
            </a:r>
            <a:r>
              <a:rPr lang="en-US" sz="1400" dirty="0"/>
              <a:t>/reports/6-in-10-people-around-the-world-now-use-the-internet</a:t>
            </a:r>
          </a:p>
        </p:txBody>
      </p:sp>
      <p:pic>
        <p:nvPicPr>
          <p:cNvPr id="2" name="Picture 1">
            <a:extLst>
              <a:ext uri="{FF2B5EF4-FFF2-40B4-BE49-F238E27FC236}">
                <a16:creationId xmlns:a16="http://schemas.microsoft.com/office/drawing/2014/main" id="{CF738E9E-9358-8447-8F76-9D38A326BA9A}"/>
              </a:ext>
            </a:extLst>
          </p:cNvPr>
          <p:cNvPicPr>
            <a:picLocks noChangeAspect="1"/>
          </p:cNvPicPr>
          <p:nvPr/>
        </p:nvPicPr>
        <p:blipFill>
          <a:blip r:embed="rId3"/>
          <a:stretch>
            <a:fillRect/>
          </a:stretch>
        </p:blipFill>
        <p:spPr>
          <a:xfrm>
            <a:off x="1018209" y="1281319"/>
            <a:ext cx="9042400" cy="4533900"/>
          </a:xfrm>
          <a:prstGeom prst="rect">
            <a:avLst/>
          </a:prstGeom>
        </p:spPr>
      </p:pic>
      <p:sp>
        <p:nvSpPr>
          <p:cNvPr id="7" name="TextBox 6">
            <a:extLst>
              <a:ext uri="{FF2B5EF4-FFF2-40B4-BE49-F238E27FC236}">
                <a16:creationId xmlns:a16="http://schemas.microsoft.com/office/drawing/2014/main" id="{F2DACAE9-611B-0749-BEC7-99E973FA6E7C}"/>
              </a:ext>
            </a:extLst>
          </p:cNvPr>
          <p:cNvSpPr txBox="1"/>
          <p:nvPr/>
        </p:nvSpPr>
        <p:spPr>
          <a:xfrm>
            <a:off x="1113182" y="5227983"/>
            <a:ext cx="7218066" cy="461665"/>
          </a:xfrm>
          <a:prstGeom prst="rect">
            <a:avLst/>
          </a:prstGeom>
          <a:noFill/>
        </p:spPr>
        <p:txBody>
          <a:bodyPr wrap="none" rtlCol="0">
            <a:spAutoFit/>
          </a:bodyPr>
          <a:lstStyle/>
          <a:p>
            <a:r>
              <a:rPr lang="en-US" sz="2400" dirty="0">
                <a:solidFill>
                  <a:schemeClr val="bg1"/>
                </a:solidFill>
              </a:rPr>
              <a:t>Internet adoption as a percentage of region’s population</a:t>
            </a:r>
          </a:p>
        </p:txBody>
      </p:sp>
    </p:spTree>
    <p:extLst>
      <p:ext uri="{BB962C8B-B14F-4D97-AF65-F5344CB8AC3E}">
        <p14:creationId xmlns:p14="http://schemas.microsoft.com/office/powerpoint/2010/main" val="108635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A76614-7835-F642-B886-C0F3519BFFB1}"/>
              </a:ext>
            </a:extLst>
          </p:cNvPr>
          <p:cNvSpPr>
            <a:spLocks noGrp="1"/>
          </p:cNvSpPr>
          <p:nvPr>
            <p:ph type="title"/>
          </p:nvPr>
        </p:nvSpPr>
        <p:spPr>
          <a:xfrm>
            <a:off x="838200" y="292795"/>
            <a:ext cx="10515600" cy="894622"/>
          </a:xfrm>
        </p:spPr>
        <p:txBody>
          <a:bodyPr>
            <a:normAutofit/>
          </a:bodyPr>
          <a:lstStyle/>
          <a:p>
            <a:r>
              <a:rPr lang="en-US" dirty="0"/>
              <a:t>Internet/mobile adoption: the missing 3B</a:t>
            </a:r>
          </a:p>
        </p:txBody>
      </p:sp>
      <p:sp>
        <p:nvSpPr>
          <p:cNvPr id="4" name="TextBox 3">
            <a:extLst>
              <a:ext uri="{FF2B5EF4-FFF2-40B4-BE49-F238E27FC236}">
                <a16:creationId xmlns:a16="http://schemas.microsoft.com/office/drawing/2014/main" id="{916AD176-5182-E647-980F-2305F2DD5059}"/>
              </a:ext>
            </a:extLst>
          </p:cNvPr>
          <p:cNvSpPr txBox="1"/>
          <p:nvPr/>
        </p:nvSpPr>
        <p:spPr>
          <a:xfrm>
            <a:off x="650356" y="6341541"/>
            <a:ext cx="5415393" cy="307777"/>
          </a:xfrm>
          <a:prstGeom prst="rect">
            <a:avLst/>
          </a:prstGeom>
          <a:noFill/>
        </p:spPr>
        <p:txBody>
          <a:bodyPr wrap="none" rtlCol="0">
            <a:spAutoFit/>
          </a:bodyPr>
          <a:lstStyle/>
          <a:p>
            <a:r>
              <a:rPr lang="en-US" sz="1400" dirty="0"/>
              <a:t>Nov. 2021,  Source: http://</a:t>
            </a:r>
            <a:r>
              <a:rPr lang="en-US" sz="1400" dirty="0" err="1"/>
              <a:t>datareportal.com</a:t>
            </a:r>
            <a:r>
              <a:rPr lang="en-US" sz="1400" dirty="0"/>
              <a:t>/reports/a-decade-in-digital</a:t>
            </a:r>
          </a:p>
        </p:txBody>
      </p:sp>
      <p:pic>
        <p:nvPicPr>
          <p:cNvPr id="2" name="Picture 1">
            <a:extLst>
              <a:ext uri="{FF2B5EF4-FFF2-40B4-BE49-F238E27FC236}">
                <a16:creationId xmlns:a16="http://schemas.microsoft.com/office/drawing/2014/main" id="{C39486C1-E58A-CC40-B447-8052653AA681}"/>
              </a:ext>
            </a:extLst>
          </p:cNvPr>
          <p:cNvPicPr>
            <a:picLocks noChangeAspect="1"/>
          </p:cNvPicPr>
          <p:nvPr/>
        </p:nvPicPr>
        <p:blipFill>
          <a:blip r:embed="rId3"/>
          <a:stretch>
            <a:fillRect/>
          </a:stretch>
        </p:blipFill>
        <p:spPr>
          <a:xfrm>
            <a:off x="963819" y="1292086"/>
            <a:ext cx="8875919" cy="4526997"/>
          </a:xfrm>
          <a:prstGeom prst="rect">
            <a:avLst/>
          </a:prstGeom>
        </p:spPr>
      </p:pic>
      <p:sp>
        <p:nvSpPr>
          <p:cNvPr id="7" name="TextBox 6">
            <a:extLst>
              <a:ext uri="{FF2B5EF4-FFF2-40B4-BE49-F238E27FC236}">
                <a16:creationId xmlns:a16="http://schemas.microsoft.com/office/drawing/2014/main" id="{72B4BBEB-A73C-284C-9E9B-15D9FED5B7EA}"/>
              </a:ext>
            </a:extLst>
          </p:cNvPr>
          <p:cNvSpPr txBox="1"/>
          <p:nvPr/>
        </p:nvSpPr>
        <p:spPr>
          <a:xfrm>
            <a:off x="1113182" y="5296995"/>
            <a:ext cx="7450373" cy="461665"/>
          </a:xfrm>
          <a:prstGeom prst="rect">
            <a:avLst/>
          </a:prstGeom>
          <a:noFill/>
        </p:spPr>
        <p:txBody>
          <a:bodyPr wrap="none" rtlCol="0">
            <a:spAutoFit/>
          </a:bodyPr>
          <a:lstStyle/>
          <a:p>
            <a:r>
              <a:rPr lang="en-US" sz="2400" dirty="0">
                <a:solidFill>
                  <a:schemeClr val="bg1"/>
                </a:solidFill>
              </a:rPr>
              <a:t>Number of people (in M) in region </a:t>
            </a:r>
            <a:r>
              <a:rPr lang="en-US" sz="2400" i="1" dirty="0">
                <a:solidFill>
                  <a:schemeClr val="bg1"/>
                </a:solidFill>
              </a:rPr>
              <a:t>without </a:t>
            </a:r>
            <a:r>
              <a:rPr lang="en-US" sz="2400" dirty="0">
                <a:solidFill>
                  <a:schemeClr val="bg1"/>
                </a:solidFill>
              </a:rPr>
              <a:t>Internet access</a:t>
            </a:r>
          </a:p>
        </p:txBody>
      </p:sp>
    </p:spTree>
    <p:extLst>
      <p:ext uri="{BB962C8B-B14F-4D97-AF65-F5344CB8AC3E}">
        <p14:creationId xmlns:p14="http://schemas.microsoft.com/office/powerpoint/2010/main" val="563729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EF33-332D-5943-8A20-4D880669C38E}"/>
              </a:ext>
            </a:extLst>
          </p:cNvPr>
          <p:cNvSpPr>
            <a:spLocks noGrp="1"/>
          </p:cNvSpPr>
          <p:nvPr>
            <p:ph type="title"/>
          </p:nvPr>
        </p:nvSpPr>
        <p:spPr>
          <a:xfrm>
            <a:off x="631166" y="348304"/>
            <a:ext cx="10515600" cy="894622"/>
          </a:xfrm>
        </p:spPr>
        <p:txBody>
          <a:bodyPr/>
          <a:lstStyle/>
          <a:p>
            <a:r>
              <a:rPr lang="en-US" dirty="0"/>
              <a:t>Beyond “Connectivity”</a:t>
            </a:r>
          </a:p>
        </p:txBody>
      </p:sp>
      <p:pic>
        <p:nvPicPr>
          <p:cNvPr id="4" name="Picture 3">
            <a:extLst>
              <a:ext uri="{FF2B5EF4-FFF2-40B4-BE49-F238E27FC236}">
                <a16:creationId xmlns:a16="http://schemas.microsoft.com/office/drawing/2014/main" id="{9DE01A00-FD43-C846-9595-DCB991C44B34}"/>
              </a:ext>
            </a:extLst>
          </p:cNvPr>
          <p:cNvPicPr>
            <a:picLocks noChangeAspect="1"/>
          </p:cNvPicPr>
          <p:nvPr/>
        </p:nvPicPr>
        <p:blipFill>
          <a:blip r:embed="rId3"/>
          <a:stretch>
            <a:fillRect/>
          </a:stretch>
        </p:blipFill>
        <p:spPr>
          <a:xfrm>
            <a:off x="755343" y="2760450"/>
            <a:ext cx="4943003" cy="2370891"/>
          </a:xfrm>
          <a:prstGeom prst="rect">
            <a:avLst/>
          </a:prstGeom>
        </p:spPr>
      </p:pic>
      <p:grpSp>
        <p:nvGrpSpPr>
          <p:cNvPr id="3" name="Group 2">
            <a:extLst>
              <a:ext uri="{FF2B5EF4-FFF2-40B4-BE49-F238E27FC236}">
                <a16:creationId xmlns:a16="http://schemas.microsoft.com/office/drawing/2014/main" id="{A2990F5F-B536-764E-9CDC-828703CF8C60}"/>
              </a:ext>
            </a:extLst>
          </p:cNvPr>
          <p:cNvGrpSpPr/>
          <p:nvPr/>
        </p:nvGrpSpPr>
        <p:grpSpPr>
          <a:xfrm>
            <a:off x="7177177" y="1052421"/>
            <a:ext cx="4554748" cy="5020574"/>
            <a:chOff x="7177177" y="1052421"/>
            <a:chExt cx="4554748" cy="5020574"/>
          </a:xfrm>
        </p:grpSpPr>
        <p:sp>
          <p:nvSpPr>
            <p:cNvPr id="8" name="Rectangle 7">
              <a:extLst>
                <a:ext uri="{FF2B5EF4-FFF2-40B4-BE49-F238E27FC236}">
                  <a16:creationId xmlns:a16="http://schemas.microsoft.com/office/drawing/2014/main" id="{7F45DB54-2AB4-5B49-81D3-015C0DCE4DDA}"/>
                </a:ext>
              </a:extLst>
            </p:cNvPr>
            <p:cNvSpPr/>
            <p:nvPr/>
          </p:nvSpPr>
          <p:spPr>
            <a:xfrm>
              <a:off x="7177177" y="1052421"/>
              <a:ext cx="4554748" cy="50205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03034D-AEA1-5E42-893B-D97EC0F9B392}"/>
                </a:ext>
              </a:extLst>
            </p:cNvPr>
            <p:cNvPicPr>
              <a:picLocks noChangeAspect="1"/>
            </p:cNvPicPr>
            <p:nvPr/>
          </p:nvPicPr>
          <p:blipFill>
            <a:blip r:embed="rId4"/>
            <a:stretch>
              <a:fillRect/>
            </a:stretch>
          </p:blipFill>
          <p:spPr>
            <a:xfrm>
              <a:off x="7236094" y="1104179"/>
              <a:ext cx="1847042" cy="4853197"/>
            </a:xfrm>
            <a:prstGeom prst="rect">
              <a:avLst/>
            </a:prstGeom>
          </p:spPr>
        </p:pic>
        <p:sp>
          <p:nvSpPr>
            <p:cNvPr id="6" name="Rectangle 5">
              <a:extLst>
                <a:ext uri="{FF2B5EF4-FFF2-40B4-BE49-F238E27FC236}">
                  <a16:creationId xmlns:a16="http://schemas.microsoft.com/office/drawing/2014/main" id="{C98266DB-B84B-C44C-8815-1915ECF4BF93}"/>
                </a:ext>
              </a:extLst>
            </p:cNvPr>
            <p:cNvSpPr/>
            <p:nvPr/>
          </p:nvSpPr>
          <p:spPr>
            <a:xfrm>
              <a:off x="9287772" y="1154357"/>
              <a:ext cx="2392393" cy="2554545"/>
            </a:xfrm>
            <a:prstGeom prst="rect">
              <a:avLst/>
            </a:prstGeom>
          </p:spPr>
          <p:txBody>
            <a:bodyPr wrap="square">
              <a:spAutoFit/>
            </a:bodyPr>
            <a:lstStyle/>
            <a:p>
              <a:r>
                <a:rPr lang="en-US" sz="2000" i="1" dirty="0">
                  <a:solidFill>
                    <a:srgbClr val="C00000"/>
                  </a:solidFill>
                </a:rPr>
                <a:t>Meaningful Connectivity</a:t>
              </a:r>
              <a:r>
                <a:rPr lang="en-US" sz="2000" dirty="0"/>
                <a:t>: the ability to use the internet every day using an appropriate device with enough data and a fast connection</a:t>
              </a:r>
              <a:r>
                <a:rPr lang="en-US" dirty="0"/>
                <a:t>.</a:t>
              </a:r>
            </a:p>
          </p:txBody>
        </p:sp>
      </p:grpSp>
      <p:sp>
        <p:nvSpPr>
          <p:cNvPr id="9" name="TextBox 8">
            <a:extLst>
              <a:ext uri="{FF2B5EF4-FFF2-40B4-BE49-F238E27FC236}">
                <a16:creationId xmlns:a16="http://schemas.microsoft.com/office/drawing/2014/main" id="{4E3FE81B-AC8A-FA48-AFAD-DA3364D3295D}"/>
              </a:ext>
            </a:extLst>
          </p:cNvPr>
          <p:cNvSpPr txBox="1"/>
          <p:nvPr/>
        </p:nvSpPr>
        <p:spPr>
          <a:xfrm flipH="1">
            <a:off x="586595" y="1328467"/>
            <a:ext cx="5451895" cy="1200329"/>
          </a:xfrm>
          <a:prstGeom prst="rect">
            <a:avLst/>
          </a:prstGeom>
          <a:noFill/>
        </p:spPr>
        <p:txBody>
          <a:bodyPr wrap="square" rtlCol="0">
            <a:spAutoFit/>
          </a:bodyPr>
          <a:lstStyle/>
          <a:p>
            <a:r>
              <a:rPr lang="en-US" sz="2400" dirty="0"/>
              <a:t>Looking beyond “connectivity” to meaningful connectivity, affordability, gender disparities, and more...</a:t>
            </a:r>
          </a:p>
        </p:txBody>
      </p:sp>
      <p:sp>
        <p:nvSpPr>
          <p:cNvPr id="10" name="TextBox 9">
            <a:extLst>
              <a:ext uri="{FF2B5EF4-FFF2-40B4-BE49-F238E27FC236}">
                <a16:creationId xmlns:a16="http://schemas.microsoft.com/office/drawing/2014/main" id="{A72359F4-944E-E54F-8A53-72CF9689EED3}"/>
              </a:ext>
            </a:extLst>
          </p:cNvPr>
          <p:cNvSpPr txBox="1"/>
          <p:nvPr/>
        </p:nvSpPr>
        <p:spPr>
          <a:xfrm>
            <a:off x="638355" y="5555411"/>
            <a:ext cx="6262777" cy="923330"/>
          </a:xfrm>
          <a:prstGeom prst="rect">
            <a:avLst/>
          </a:prstGeom>
          <a:noFill/>
        </p:spPr>
        <p:txBody>
          <a:bodyPr wrap="square" rtlCol="0">
            <a:spAutoFit/>
          </a:bodyPr>
          <a:lstStyle/>
          <a:p>
            <a:r>
              <a:rPr lang="en-US" dirty="0"/>
              <a:t>43 out of 95 countries met “1 for 2” affordability target:</a:t>
            </a:r>
          </a:p>
          <a:p>
            <a:r>
              <a:rPr lang="en-US" dirty="0"/>
              <a:t>1GB for 2% or less of average monthly income.</a:t>
            </a:r>
          </a:p>
          <a:p>
            <a:endParaRPr lang="en-US" dirty="0"/>
          </a:p>
        </p:txBody>
      </p:sp>
      <p:sp>
        <p:nvSpPr>
          <p:cNvPr id="11" name="TextBox 10">
            <a:extLst>
              <a:ext uri="{FF2B5EF4-FFF2-40B4-BE49-F238E27FC236}">
                <a16:creationId xmlns:a16="http://schemas.microsoft.com/office/drawing/2014/main" id="{C03AE7E2-E480-4149-BDDB-B60F534FA16D}"/>
              </a:ext>
            </a:extLst>
          </p:cNvPr>
          <p:cNvSpPr txBox="1"/>
          <p:nvPr/>
        </p:nvSpPr>
        <p:spPr>
          <a:xfrm>
            <a:off x="672860" y="6366294"/>
            <a:ext cx="1377044" cy="307777"/>
          </a:xfrm>
          <a:prstGeom prst="rect">
            <a:avLst/>
          </a:prstGeom>
          <a:noFill/>
        </p:spPr>
        <p:txBody>
          <a:bodyPr wrap="none" rtlCol="0">
            <a:spAutoFit/>
          </a:bodyPr>
          <a:lstStyle/>
          <a:p>
            <a:r>
              <a:rPr lang="en-US" sz="1400" dirty="0"/>
              <a:t>Source: A4ai.org</a:t>
            </a:r>
          </a:p>
        </p:txBody>
      </p:sp>
    </p:spTree>
    <p:extLst>
      <p:ext uri="{BB962C8B-B14F-4D97-AF65-F5344CB8AC3E}">
        <p14:creationId xmlns:p14="http://schemas.microsoft.com/office/powerpoint/2010/main" val="334969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C9FF177-E00B-1E4B-89A0-CFCF99F73739}"/>
              </a:ext>
            </a:extLst>
          </p:cNvPr>
          <p:cNvGrpSpPr/>
          <p:nvPr/>
        </p:nvGrpSpPr>
        <p:grpSpPr>
          <a:xfrm>
            <a:off x="6021239" y="0"/>
            <a:ext cx="5037825" cy="6858000"/>
            <a:chOff x="6952891" y="0"/>
            <a:chExt cx="5037825" cy="6858000"/>
          </a:xfrm>
        </p:grpSpPr>
        <p:pic>
          <p:nvPicPr>
            <p:cNvPr id="4100" name="Picture 4" descr="Chart showing broadband adoption varies substantially by education, household income; some differences less pronounced for smartphone ownership">
              <a:extLst>
                <a:ext uri="{FF2B5EF4-FFF2-40B4-BE49-F238E27FC236}">
                  <a16:creationId xmlns:a16="http://schemas.microsoft.com/office/drawing/2014/main" id="{106E1FFF-598F-1E42-9A35-CBAA1881D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415" y="0"/>
              <a:ext cx="4840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8DE8FEF-149E-B947-8320-98882F1A4AEE}"/>
                </a:ext>
              </a:extLst>
            </p:cNvPr>
            <p:cNvSpPr/>
            <p:nvPr/>
          </p:nvSpPr>
          <p:spPr>
            <a:xfrm>
              <a:off x="7073660" y="5762445"/>
              <a:ext cx="4917056" cy="1095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2CEED0E-F8BE-194D-AA0E-0E7EF46C547C}"/>
                </a:ext>
              </a:extLst>
            </p:cNvPr>
            <p:cNvSpPr/>
            <p:nvPr/>
          </p:nvSpPr>
          <p:spPr>
            <a:xfrm>
              <a:off x="6952891" y="0"/>
              <a:ext cx="5003320" cy="851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Content Placeholder 6">
            <a:extLst>
              <a:ext uri="{FF2B5EF4-FFF2-40B4-BE49-F238E27FC236}">
                <a16:creationId xmlns:a16="http://schemas.microsoft.com/office/drawing/2014/main" id="{7E071966-96B7-204A-B77F-C95A9616F0C2}"/>
              </a:ext>
            </a:extLst>
          </p:cNvPr>
          <p:cNvSpPr>
            <a:spLocks noGrp="1"/>
          </p:cNvSpPr>
          <p:nvPr>
            <p:ph idx="1"/>
          </p:nvPr>
        </p:nvSpPr>
        <p:spPr>
          <a:xfrm>
            <a:off x="475891" y="3162270"/>
            <a:ext cx="4527430" cy="2617429"/>
          </a:xfrm>
        </p:spPr>
        <p:txBody>
          <a:bodyPr/>
          <a:lstStyle/>
          <a:p>
            <a:r>
              <a:rPr lang="en-US" dirty="0"/>
              <a:t>Age, race, education level, income, urban/rural differences</a:t>
            </a:r>
          </a:p>
          <a:p>
            <a:r>
              <a:rPr lang="en-US" dirty="0"/>
              <a:t>Broadband differences greater than smartphone</a:t>
            </a:r>
          </a:p>
        </p:txBody>
      </p:sp>
      <p:sp>
        <p:nvSpPr>
          <p:cNvPr id="5" name="Title 4">
            <a:extLst>
              <a:ext uri="{FF2B5EF4-FFF2-40B4-BE49-F238E27FC236}">
                <a16:creationId xmlns:a16="http://schemas.microsoft.com/office/drawing/2014/main" id="{ED36024F-BFB5-7C48-B333-FB0F3D615F69}"/>
              </a:ext>
            </a:extLst>
          </p:cNvPr>
          <p:cNvSpPr>
            <a:spLocks noGrp="1"/>
          </p:cNvSpPr>
          <p:nvPr>
            <p:ph type="title"/>
          </p:nvPr>
        </p:nvSpPr>
        <p:spPr>
          <a:xfrm>
            <a:off x="596661" y="1297210"/>
            <a:ext cx="5096774" cy="894622"/>
          </a:xfrm>
        </p:spPr>
        <p:txBody>
          <a:bodyPr>
            <a:normAutofit fontScale="90000"/>
          </a:bodyPr>
          <a:lstStyle/>
          <a:p>
            <a:r>
              <a:rPr lang="en-US" dirty="0"/>
              <a:t>US broadband, smartphone ownership variation and inequities: 2021 snapshot</a:t>
            </a:r>
          </a:p>
        </p:txBody>
      </p:sp>
      <p:sp>
        <p:nvSpPr>
          <p:cNvPr id="8" name="TextBox 7">
            <a:extLst>
              <a:ext uri="{FF2B5EF4-FFF2-40B4-BE49-F238E27FC236}">
                <a16:creationId xmlns:a16="http://schemas.microsoft.com/office/drawing/2014/main" id="{38784F11-C49E-1240-87CD-35FAFE254095}"/>
              </a:ext>
            </a:extLst>
          </p:cNvPr>
          <p:cNvSpPr txBox="1"/>
          <p:nvPr/>
        </p:nvSpPr>
        <p:spPr>
          <a:xfrm>
            <a:off x="293298" y="6400800"/>
            <a:ext cx="8949438" cy="307777"/>
          </a:xfrm>
          <a:prstGeom prst="rect">
            <a:avLst/>
          </a:prstGeom>
          <a:noFill/>
        </p:spPr>
        <p:txBody>
          <a:bodyPr wrap="none" rtlCol="0">
            <a:spAutoFit/>
          </a:bodyPr>
          <a:lstStyle/>
          <a:p>
            <a:r>
              <a:rPr lang="en-US" sz="1400" dirty="0"/>
              <a:t>Feb. 2021, source: https://</a:t>
            </a:r>
            <a:r>
              <a:rPr lang="en-US" sz="1400" dirty="0" err="1"/>
              <a:t>www.pewresearch.org</a:t>
            </a:r>
            <a:r>
              <a:rPr lang="en-US" sz="1400" dirty="0"/>
              <a:t>/internet/2021/06/03/mobile-technology-and-home-broadband-2021/</a:t>
            </a:r>
          </a:p>
        </p:txBody>
      </p:sp>
    </p:spTree>
    <p:extLst>
      <p:ext uri="{BB962C8B-B14F-4D97-AF65-F5344CB8AC3E}">
        <p14:creationId xmlns:p14="http://schemas.microsoft.com/office/powerpoint/2010/main" val="2249372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94FE969-8066-C546-8B38-387202FCABC2}"/>
              </a:ext>
            </a:extLst>
          </p:cNvPr>
          <p:cNvGrpSpPr/>
          <p:nvPr/>
        </p:nvGrpSpPr>
        <p:grpSpPr>
          <a:xfrm>
            <a:off x="1153064" y="379563"/>
            <a:ext cx="9284898" cy="6642340"/>
            <a:chOff x="1774166" y="1579418"/>
            <a:chExt cx="6886755" cy="4665658"/>
          </a:xfrm>
        </p:grpSpPr>
        <p:pic>
          <p:nvPicPr>
            <p:cNvPr id="1026" name="Picture 2">
              <a:extLst>
                <a:ext uri="{FF2B5EF4-FFF2-40B4-BE49-F238E27FC236}">
                  <a16:creationId xmlns:a16="http://schemas.microsoft.com/office/drawing/2014/main" id="{86B7950D-E010-BD41-A2DA-CA542C822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925" y="1579418"/>
              <a:ext cx="6782130" cy="45779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3520986-3A74-F64C-A9AD-B5E4D4A12350}"/>
                </a:ext>
              </a:extLst>
            </p:cNvPr>
            <p:cNvSpPr/>
            <p:nvPr/>
          </p:nvSpPr>
          <p:spPr>
            <a:xfrm>
              <a:off x="1828800" y="1604513"/>
              <a:ext cx="6832121" cy="603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9C8FE9-F6C2-E14B-A56B-1A81E05EF4E0}"/>
                </a:ext>
              </a:extLst>
            </p:cNvPr>
            <p:cNvSpPr/>
            <p:nvPr/>
          </p:nvSpPr>
          <p:spPr>
            <a:xfrm>
              <a:off x="1774166" y="5500777"/>
              <a:ext cx="6872231" cy="744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ED36024F-BFB5-7C48-B333-FB0F3D615F69}"/>
              </a:ext>
            </a:extLst>
          </p:cNvPr>
          <p:cNvSpPr>
            <a:spLocks noGrp="1"/>
          </p:cNvSpPr>
          <p:nvPr>
            <p:ph type="title"/>
          </p:nvPr>
        </p:nvSpPr>
        <p:spPr>
          <a:xfrm>
            <a:off x="613913" y="382810"/>
            <a:ext cx="10515600" cy="894622"/>
          </a:xfrm>
        </p:spPr>
        <p:txBody>
          <a:bodyPr/>
          <a:lstStyle/>
          <a:p>
            <a:r>
              <a:rPr lang="en-US" dirty="0"/>
              <a:t>Changing US rural/urban “digital divide”</a:t>
            </a:r>
          </a:p>
        </p:txBody>
      </p:sp>
      <p:sp>
        <p:nvSpPr>
          <p:cNvPr id="7" name="TextBox 6">
            <a:extLst>
              <a:ext uri="{FF2B5EF4-FFF2-40B4-BE49-F238E27FC236}">
                <a16:creationId xmlns:a16="http://schemas.microsoft.com/office/drawing/2014/main" id="{D1D2D44B-AE14-7443-82AF-4B5F483B5C4B}"/>
              </a:ext>
            </a:extLst>
          </p:cNvPr>
          <p:cNvSpPr txBox="1"/>
          <p:nvPr/>
        </p:nvSpPr>
        <p:spPr>
          <a:xfrm>
            <a:off x="396814" y="6193766"/>
            <a:ext cx="7125419" cy="523220"/>
          </a:xfrm>
          <a:prstGeom prst="rect">
            <a:avLst/>
          </a:prstGeom>
          <a:noFill/>
        </p:spPr>
        <p:txBody>
          <a:bodyPr wrap="square" rtlCol="0">
            <a:spAutoFit/>
          </a:bodyPr>
          <a:lstStyle/>
          <a:p>
            <a:r>
              <a:rPr lang="en-US" sz="1400" dirty="0"/>
              <a:t>Feb. 2021, Source: https://</a:t>
            </a:r>
            <a:r>
              <a:rPr lang="en-US" sz="1400" dirty="0" err="1"/>
              <a:t>www.pewresearch.org</a:t>
            </a:r>
            <a:r>
              <a:rPr lang="en-US" sz="1400" dirty="0"/>
              <a:t>/fact-tank/2021/08/19/some-digital-divides-persist-between-rural-urban-and-suburban-america/</a:t>
            </a:r>
          </a:p>
        </p:txBody>
      </p:sp>
    </p:spTree>
    <p:extLst>
      <p:ext uri="{BB962C8B-B14F-4D97-AF65-F5344CB8AC3E}">
        <p14:creationId xmlns:p14="http://schemas.microsoft.com/office/powerpoint/2010/main" val="3657628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36024F-BFB5-7C48-B333-FB0F3D615F69}"/>
              </a:ext>
            </a:extLst>
          </p:cNvPr>
          <p:cNvSpPr>
            <a:spLocks noGrp="1"/>
          </p:cNvSpPr>
          <p:nvPr>
            <p:ph type="title"/>
          </p:nvPr>
        </p:nvSpPr>
        <p:spPr/>
        <p:txBody>
          <a:bodyPr>
            <a:normAutofit/>
          </a:bodyPr>
          <a:lstStyle/>
          <a:p>
            <a:r>
              <a:rPr lang="en-US" dirty="0"/>
              <a:t>Changing US racial “digital divide” over time</a:t>
            </a:r>
          </a:p>
        </p:txBody>
      </p:sp>
      <p:pic>
        <p:nvPicPr>
          <p:cNvPr id="2" name="Picture 1">
            <a:extLst>
              <a:ext uri="{FF2B5EF4-FFF2-40B4-BE49-F238E27FC236}">
                <a16:creationId xmlns:a16="http://schemas.microsoft.com/office/drawing/2014/main" id="{FA1B5435-F896-B24C-84BA-ADA525BE6A2E}"/>
              </a:ext>
            </a:extLst>
          </p:cNvPr>
          <p:cNvPicPr>
            <a:picLocks noChangeAspect="1"/>
          </p:cNvPicPr>
          <p:nvPr/>
        </p:nvPicPr>
        <p:blipFill>
          <a:blip r:embed="rId3"/>
          <a:stretch>
            <a:fillRect/>
          </a:stretch>
        </p:blipFill>
        <p:spPr>
          <a:xfrm>
            <a:off x="1228305" y="1562579"/>
            <a:ext cx="8295257" cy="4889044"/>
          </a:xfrm>
          <a:prstGeom prst="rect">
            <a:avLst/>
          </a:prstGeom>
        </p:spPr>
      </p:pic>
    </p:spTree>
    <p:extLst>
      <p:ext uri="{BB962C8B-B14F-4D97-AF65-F5344CB8AC3E}">
        <p14:creationId xmlns:p14="http://schemas.microsoft.com/office/powerpoint/2010/main" val="2216817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12356</TotalTime>
  <Words>3248</Words>
  <Application>Microsoft Macintosh PowerPoint</Application>
  <PresentationFormat>Widescreen</PresentationFormat>
  <Paragraphs>496</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Times New Roman</vt:lpstr>
      <vt:lpstr>Wingdings</vt:lpstr>
      <vt:lpstr>Office Theme</vt:lpstr>
      <vt:lpstr>Introduction</vt:lpstr>
      <vt:lpstr>“Who uses the Internet?”</vt:lpstr>
      <vt:lpstr>Number of global Internet users (over time)</vt:lpstr>
      <vt:lpstr>Internet/mobile adoption, by region</vt:lpstr>
      <vt:lpstr>Internet/mobile adoption: the missing 3B</vt:lpstr>
      <vt:lpstr>Beyond “Connectivity”</vt:lpstr>
      <vt:lpstr>US broadband, smartphone ownership variation and inequities: 2021 snapshot</vt:lpstr>
      <vt:lpstr>Changing US rural/urban “digital divide”</vt:lpstr>
      <vt:lpstr>Changing US racial “digital divide” over time</vt:lpstr>
      <vt:lpstr>2021 US Infrastructure Investment and Jobs Act</vt:lpstr>
      <vt:lpstr>Using the Internet</vt:lpstr>
      <vt:lpstr>Average mobile download access rates</vt:lpstr>
      <vt:lpstr>“Who uses the Internet?”</vt:lpstr>
      <vt:lpstr>PowerPoint Presentation</vt:lpstr>
      <vt:lpstr>PowerPoint Presentation</vt:lpstr>
      <vt:lpstr>Who “controls” the Internet?</vt:lpstr>
      <vt:lpstr>“Who controls the Internet?”</vt:lpstr>
      <vt:lpstr>“Who controls the Internet?”</vt:lpstr>
      <vt:lpstr>Who “controls” the Internet: breaking the problem down</vt:lpstr>
      <vt:lpstr>Who “controls” the Internet: breaking the problem down</vt:lpstr>
      <vt:lpstr>Who “controls” the Internet: breaking the problem down</vt:lpstr>
      <vt:lpstr>Who “controls” the Internet: some of the players</vt:lpstr>
      <vt:lpstr>Who “controls” the Internet: some of the players</vt:lpstr>
      <vt:lpstr>Technical Standards: why standards?</vt:lpstr>
      <vt:lpstr>Technical Standards: why standards?</vt:lpstr>
      <vt:lpstr>Technical Standards: why standards?</vt:lpstr>
      <vt:lpstr>Internet Engineering Task Force (IETF, www.ietf.org)</vt:lpstr>
      <vt:lpstr>3rd Generation Partnership Project (3GPP, www.3gpp.org)</vt:lpstr>
      <vt:lpstr>IEEE standards</vt:lpstr>
      <vt:lpstr>Who “controls” the Internet: some of the players</vt:lpstr>
      <vt:lpstr>ICANN: Internet Corporation for Assigned Names and Numbers</vt:lpstr>
      <vt:lpstr>ICANN: Internet Corporation for Assigned Names and Numbers</vt:lpstr>
      <vt:lpstr>Who “controls” the Internet: some of the players</vt:lpstr>
      <vt:lpstr>IGF: Internet Governance Forum</vt:lpstr>
      <vt:lpstr>Controlling the content layer: content providers</vt:lpstr>
      <vt:lpstr>Controlling the content layer: governments</vt:lpstr>
      <vt:lpstr>Controlling content flow: a network perspective</vt:lpstr>
      <vt:lpstr>“Who does control the Internet?”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Kurose</dc:creator>
  <cp:lastModifiedBy>Jim Kurose</cp:lastModifiedBy>
  <cp:revision>190</cp:revision>
  <dcterms:created xsi:type="dcterms:W3CDTF">2020-01-18T07:24:59Z</dcterms:created>
  <dcterms:modified xsi:type="dcterms:W3CDTF">2022-02-14T13:51:31Z</dcterms:modified>
</cp:coreProperties>
</file>