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1"/>
  </p:notesMasterIdLst>
  <p:sldIdLst>
    <p:sldId id="1191" r:id="rId3"/>
    <p:sldId id="1112" r:id="rId4"/>
    <p:sldId id="1113" r:id="rId5"/>
    <p:sldId id="1212" r:id="rId6"/>
    <p:sldId id="1114" r:id="rId7"/>
    <p:sldId id="1115" r:id="rId8"/>
    <p:sldId id="1213" r:id="rId9"/>
    <p:sldId id="1116" r:id="rId10"/>
    <p:sldId id="1125" r:id="rId11"/>
    <p:sldId id="1117" r:id="rId12"/>
    <p:sldId id="1118" r:id="rId13"/>
    <p:sldId id="1119" r:id="rId14"/>
    <p:sldId id="1120" r:id="rId15"/>
    <p:sldId id="1121" r:id="rId16"/>
    <p:sldId id="1122" r:id="rId17"/>
    <p:sldId id="1123" r:id="rId18"/>
    <p:sldId id="1124" r:id="rId19"/>
    <p:sldId id="12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3"/>
    <a:srgbClr val="FB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2"/>
    <p:restoredTop sz="95982"/>
  </p:normalViewPr>
  <p:slideViewPr>
    <p:cSldViewPr snapToGrid="0" snapToObjects="1" showGuides="1">
      <p:cViewPr varScale="1">
        <p:scale>
          <a:sx n="83" d="100"/>
          <a:sy n="83" d="100"/>
        </p:scale>
        <p:origin x="224" y="824"/>
      </p:cViewPr>
      <p:guideLst>
        <p:guide orient="horz" pos="60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6F89-5E79-0A49-850A-F234FFA5496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DA87-7781-3E4A-8FD7-CDCE253B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5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3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4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48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05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0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0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2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0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91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2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3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3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61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1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0D33AB-7EB4-3D47-99C5-4731F29CD92E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iterated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33" y="2824122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Iterated query: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contacted server replies with name of server to contact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“I don’t know this name, but ask this server”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</a:t>
            </a: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edu</a:t>
            </a:r>
            <a:endParaRPr kumimoji="0" lang="en-US" altLang="en-US" sz="14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785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535" y="3167743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4535" y="3339193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8335" y="2234293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  <a:endPara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85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35" y="24613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28708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123" y="33582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23" y="439805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442821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860" y="3499530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8173" y="3624943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recursive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154" y="3848735"/>
            <a:ext cx="1816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engineering.nyu.edu</a:t>
            </a:r>
            <a:endParaRPr kumimoji="0" lang="en-US" altLang="en-US" sz="14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161" y="4208147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588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4927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4477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2062" y="3760198"/>
            <a:ext cx="2427" cy="7023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91701" y="3747010"/>
            <a:ext cx="2427" cy="73491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8381" y="2075731"/>
            <a:ext cx="405154" cy="84121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7203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374803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edu</a:t>
              </a:r>
              <a:endPara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191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177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965" y="2130702"/>
            <a:ext cx="1196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511" y="391702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827" y="3968637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934" y="268526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77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727" y="262666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714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1775" y="2427554"/>
            <a:ext cx="344289" cy="645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2268" y="2275514"/>
            <a:ext cx="710991" cy="774754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504" y="2971557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6900" y="4590027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099109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410102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406677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560790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376765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8" name="Rectangle 67">
            <a:extLst>
              <a:ext uri="{FF2B5EF4-FFF2-40B4-BE49-F238E27FC236}">
                <a16:creationId xmlns:a16="http://schemas.microsoft.com/office/drawing/2014/main" id="{7033F479-89A5-0143-B345-2FFB1A7A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52" y="2790656"/>
            <a:ext cx="3704869" cy="32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Recursive query: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puts burden of name resolution on contacted name server</a:t>
            </a:r>
          </a:p>
          <a:p>
            <a:pPr marL="4032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heavy load at upper levels of hierarchy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</a:p>
        </p:txBody>
      </p:sp>
      <p:sp>
        <p:nvSpPr>
          <p:cNvPr id="167" name="Rectangle 67">
            <a:extLst>
              <a:ext uri="{FF2B5EF4-FFF2-40B4-BE49-F238E27FC236}">
                <a16:creationId xmlns:a16="http://schemas.microsoft.com/office/drawing/2014/main" id="{FC920AB6-C679-FB4D-8FB0-F8831E569238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  <p:bldP spid="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Caching DNS Information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796C1A8B-325B-1A4B-BF89-EF3A65965833}"/>
              </a:ext>
            </a:extLst>
          </p:cNvPr>
          <p:cNvSpPr txBox="1">
            <a:spLocks noChangeArrowheads="1"/>
          </p:cNvSpPr>
          <p:nvPr/>
        </p:nvSpPr>
        <p:spPr>
          <a:xfrm>
            <a:off x="952952" y="1446555"/>
            <a:ext cx="10515600" cy="47339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once (any) name server learns mapping, it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mapping, and 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mmediately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returns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 cached mapping in response to a query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caching improves response time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 entries timeout (disappear) after some time (TTL)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TLD servers typically cached in local name servers</a:t>
            </a: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cached entries may be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out-of-date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if named host changes IP address, may not be known Internet-wide until all TTLs expire!</a:t>
            </a:r>
          </a:p>
          <a:p>
            <a:pPr lvl="1"/>
            <a:r>
              <a:rPr lang="en-US" altLang="en-US" sz="2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best-effort name-to-address translation!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2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records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8588B2-F267-5D46-821D-D0D5A216E8F9}"/>
              </a:ext>
            </a:extLst>
          </p:cNvPr>
          <p:cNvSpPr txBox="1">
            <a:spLocks noChangeArrowheads="1"/>
          </p:cNvSpPr>
          <p:nvPr/>
        </p:nvSpPr>
        <p:spPr>
          <a:xfrm>
            <a:off x="1347787" y="1358900"/>
            <a:ext cx="9574213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distributed database storing resource records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(RR)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AF614AE-5EFE-CD4F-98FF-6CA8EFEA6A47}"/>
              </a:ext>
            </a:extLst>
          </p:cNvPr>
          <p:cNvSpPr txBox="1">
            <a:spLocks noChangeArrowheads="1"/>
          </p:cNvSpPr>
          <p:nvPr/>
        </p:nvSpPr>
        <p:spPr>
          <a:xfrm>
            <a:off x="1080534" y="4388077"/>
            <a:ext cx="4547961" cy="1905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type=NS</a:t>
            </a:r>
          </a:p>
          <a:p>
            <a:pPr marL="346075" marR="0" lvl="1" indent="-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domain (e.g.,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foo.com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346075" marR="0" lvl="1" indent="-2889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hostname of authoritative name server for this domain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7409DB2-6342-834D-ABB2-A1B3DA3A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4" y="1860128"/>
            <a:ext cx="6332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RR format: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name, value, type,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ttl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FF3C084-C8BC-1946-AC92-BACA78ED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84" y="2774950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type=A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hostname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33ECBD3-7BA2-AC4D-ADED-9C9DE52E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18" y="2797175"/>
            <a:ext cx="617628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type=CNAME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alias name for some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canonical” (the real) name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www.ibm.com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really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servereast.backup2.ibm.com</a:t>
            </a:r>
          </a:p>
          <a:p>
            <a:pPr marL="403225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62233DC-6662-1844-8E5F-FDE26481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18" y="4968875"/>
            <a:ext cx="5287866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value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is name of SMTP mail server associated with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2"/>
              <a:buChar char="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4497C-A235-8C46-8A1B-FDC4DB9ACC31}"/>
              </a:ext>
            </a:extLst>
          </p:cNvPr>
          <p:cNvSpPr/>
          <p:nvPr/>
        </p:nvSpPr>
        <p:spPr>
          <a:xfrm>
            <a:off x="1358900" y="1270000"/>
            <a:ext cx="9690100" cy="11557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9A6680-5220-C94B-B54B-8246CBDC5236}"/>
              </a:ext>
            </a:extLst>
          </p:cNvPr>
          <p:cNvGrpSpPr/>
          <p:nvPr/>
        </p:nvGrpSpPr>
        <p:grpSpPr>
          <a:xfrm>
            <a:off x="6272212" y="1937764"/>
            <a:ext cx="3671888" cy="4505326"/>
            <a:chOff x="6272212" y="1937764"/>
            <a:chExt cx="3671888" cy="4505326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612" y="2339402"/>
              <a:ext cx="3614738" cy="4103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sx="101000" sy="101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57668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2" y="50810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43952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37205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2" y="32633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212" y="281247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4187" y="2350514"/>
              <a:ext cx="3175" cy="1360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87" y="2410839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162" y="2410839"/>
              <a:ext cx="612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7" y="2868039"/>
              <a:ext cx="1222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3879277"/>
              <a:ext cx="327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7" y="3323652"/>
              <a:ext cx="1671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325239"/>
              <a:ext cx="1584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112" y="2877564"/>
              <a:ext cx="1458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925" y="4563489"/>
              <a:ext cx="2690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87" y="5249289"/>
              <a:ext cx="2714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75" y="5916039"/>
              <a:ext cx="31861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additional info (variable # of RRs)</a:t>
              </a:r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B20DF2CE-5427-7642-BC04-9D36B08A4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75" y="1937764"/>
              <a:ext cx="1747837" cy="274638"/>
              <a:chOff x="2691" y="1194"/>
              <a:chExt cx="1101" cy="173"/>
            </a:xfrm>
          </p:grpSpPr>
          <p:sp>
            <p:nvSpPr>
              <p:cNvPr id="41" name="Text Box 57">
                <a:extLst>
                  <a:ext uri="{FF2B5EF4-FFF2-40B4-BE49-F238E27FC236}">
                    <a16:creationId xmlns:a16="http://schemas.microsoft.com/office/drawing/2014/main" id="{4CC1EC8B-ED8A-534D-B8AB-0E3E39481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42" name="Line 58">
                <a:extLst>
                  <a:ext uri="{FF2B5EF4-FFF2-40B4-BE49-F238E27FC236}">
                    <a16:creationId xmlns:a16="http://schemas.microsoft.com/office/drawing/2014/main" id="{FD720698-F5B3-5C47-A102-5E4786459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Line 59">
                <a:extLst>
                  <a:ext uri="{FF2B5EF4-FFF2-40B4-BE49-F238E27FC236}">
                    <a16:creationId xmlns:a16="http://schemas.microsoft.com/office/drawing/2014/main" id="{5FE43354-E99E-6549-837E-529B4A967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7B6CBFB9-B999-324E-91C4-CB7BCE5D8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37764"/>
              <a:ext cx="1747837" cy="274638"/>
              <a:chOff x="2691" y="1194"/>
              <a:chExt cx="1101" cy="173"/>
            </a:xfrm>
          </p:grpSpPr>
          <p:sp>
            <p:nvSpPr>
              <p:cNvPr id="45" name="Text Box 62">
                <a:extLst>
                  <a:ext uri="{FF2B5EF4-FFF2-40B4-BE49-F238E27FC236}">
                    <a16:creationId xmlns:a16="http://schemas.microsoft.com/office/drawing/2014/main" id="{E2F0F997-6116-0C45-BA9F-CBA730A15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46" name="Line 63">
                <a:extLst>
                  <a:ext uri="{FF2B5EF4-FFF2-40B4-BE49-F238E27FC236}">
                    <a16:creationId xmlns:a16="http://schemas.microsoft.com/office/drawing/2014/main" id="{17A912FD-E8A8-8442-8F53-5994F2716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64">
                <a:extLst>
                  <a:ext uri="{FF2B5EF4-FFF2-40B4-BE49-F238E27FC236}">
                    <a16:creationId xmlns:a16="http://schemas.microsoft.com/office/drawing/2014/main" id="{07B7A39C-E852-2B4C-941E-0B488FF8C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protocol messages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693057" y="1391557"/>
            <a:ext cx="10393362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messages, both have same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format: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978C79B-5602-8E43-829C-44002A5A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887" y="2394964"/>
            <a:ext cx="4688114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message header: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flags: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recursion desired 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460375" marR="0" lvl="1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03A0FB20-73AE-C645-8115-85F6EEA5B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0672" y="2610864"/>
            <a:ext cx="2902854" cy="295274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1A55A89B-1CD7-B54F-863D-E99720E0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2675" y="2590227"/>
            <a:ext cx="6383337" cy="120808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3A966D3-2C53-7043-9726-8E5764BD36FD}"/>
              </a:ext>
            </a:extLst>
          </p:cNvPr>
          <p:cNvGrpSpPr/>
          <p:nvPr/>
        </p:nvGrpSpPr>
        <p:grpSpPr>
          <a:xfrm>
            <a:off x="6272212" y="1937764"/>
            <a:ext cx="3671888" cy="4505326"/>
            <a:chOff x="6272212" y="1937764"/>
            <a:chExt cx="3671888" cy="4505326"/>
          </a:xfrm>
        </p:grpSpPr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D3568E88-5955-424B-B8F5-A21359D5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612" y="2339402"/>
              <a:ext cx="3614738" cy="4103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sx="101000" sy="101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F1DAA21C-2CC0-F041-B1F7-E51160880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57668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507E3301-3AAB-0340-A7F1-6C5751508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2" y="50810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C84DEA63-7944-AC4C-88AD-6817D3954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4395214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DC9B8E6D-9F7D-004C-98A3-75DEEEBD9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00" y="37205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6014BE-BC39-824E-9F78-D660CD267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2" y="326332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A42C2C1E-84BD-9743-97E0-09CF9FCFF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212" y="2812477"/>
              <a:ext cx="3646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A5708C43-6E7B-824A-980E-C5EB81FC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4187" y="2350514"/>
              <a:ext cx="3175" cy="1360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20">
              <a:extLst>
                <a:ext uri="{FF2B5EF4-FFF2-40B4-BE49-F238E27FC236}">
                  <a16:creationId xmlns:a16="http://schemas.microsoft.com/office/drawing/2014/main" id="{B5DFDF92-2319-2549-A363-2E65C1291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087" y="2410839"/>
              <a:ext cx="13112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identification</a:t>
              </a:r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D4E993B8-AE34-384B-8C59-1B56BB12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162" y="2410839"/>
              <a:ext cx="612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flags</a:t>
              </a:r>
            </a:p>
          </p:txBody>
        </p:sp>
        <p:sp>
          <p:nvSpPr>
            <p:cNvPr id="68" name="Text Box 22">
              <a:extLst>
                <a:ext uri="{FF2B5EF4-FFF2-40B4-BE49-F238E27FC236}">
                  <a16:creationId xmlns:a16="http://schemas.microsoft.com/office/drawing/2014/main" id="{B3DF818C-F6C8-E14D-A46C-FD3063074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7" y="2868039"/>
              <a:ext cx="1222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questions</a:t>
              </a: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9A6A9AC2-926A-8B4E-81B0-9CE0DD3BB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3879277"/>
              <a:ext cx="327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C9071FBC-5A74-7341-A63F-649340BD8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87" y="3323652"/>
              <a:ext cx="16716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additional RRs</a:t>
              </a:r>
            </a:p>
          </p:txBody>
        </p: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9513342D-3D82-2446-A7D3-28EDD5EAE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7" y="3325239"/>
              <a:ext cx="1584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authority RRs</a:t>
              </a:r>
            </a:p>
          </p:txBody>
        </p:sp>
        <p:sp>
          <p:nvSpPr>
            <p:cNvPr id="72" name="Text Box 28">
              <a:extLst>
                <a:ext uri="{FF2B5EF4-FFF2-40B4-BE49-F238E27FC236}">
                  <a16:creationId xmlns:a16="http://schemas.microsoft.com/office/drawing/2014/main" id="{83ED9871-C6FF-8644-98E4-EEE7A5BD0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112" y="2877564"/>
              <a:ext cx="1458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# answer RRs</a:t>
              </a: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646FFA4C-D2F4-804F-BB10-D2E1E711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925" y="4563489"/>
              <a:ext cx="2690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74" name="Text Box 31">
              <a:extLst>
                <a:ext uri="{FF2B5EF4-FFF2-40B4-BE49-F238E27FC236}">
                  <a16:creationId xmlns:a16="http://schemas.microsoft.com/office/drawing/2014/main" id="{F169C7FC-D0F8-9546-93C0-00F4E6E4B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87" y="5249289"/>
              <a:ext cx="2714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75" name="Text Box 32">
              <a:extLst>
                <a:ext uri="{FF2B5EF4-FFF2-40B4-BE49-F238E27FC236}">
                  <a16:creationId xmlns:a16="http://schemas.microsoft.com/office/drawing/2014/main" id="{2A810C4D-9EF9-0B42-8366-C238D3FBA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75" y="5916039"/>
              <a:ext cx="31861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additional info (variable # of RRs)</a:t>
              </a:r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8BF3E406-CCE3-D64E-8AB4-D91149714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75" y="1937764"/>
              <a:ext cx="1747837" cy="274638"/>
              <a:chOff x="2691" y="1194"/>
              <a:chExt cx="1101" cy="173"/>
            </a:xfrm>
          </p:grpSpPr>
          <p:sp>
            <p:nvSpPr>
              <p:cNvPr id="81" name="Text Box 57">
                <a:extLst>
                  <a:ext uri="{FF2B5EF4-FFF2-40B4-BE49-F238E27FC236}">
                    <a16:creationId xmlns:a16="http://schemas.microsoft.com/office/drawing/2014/main" id="{C33F9937-2680-5C4C-811E-5F9E3D43B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82" name="Line 58">
                <a:extLst>
                  <a:ext uri="{FF2B5EF4-FFF2-40B4-BE49-F238E27FC236}">
                    <a16:creationId xmlns:a16="http://schemas.microsoft.com/office/drawing/2014/main" id="{B39B871F-A818-1B4E-A225-DA01D5EDA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Line 59">
                <a:extLst>
                  <a:ext uri="{FF2B5EF4-FFF2-40B4-BE49-F238E27FC236}">
                    <a16:creationId xmlns:a16="http://schemas.microsoft.com/office/drawing/2014/main" id="{3CB8F9AE-D625-1D4A-8625-28F8772B9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61">
              <a:extLst>
                <a:ext uri="{FF2B5EF4-FFF2-40B4-BE49-F238E27FC236}">
                  <a16:creationId xmlns:a16="http://schemas.microsoft.com/office/drawing/2014/main" id="{711AFC78-9A4A-CD41-A49D-623142A48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1937764"/>
              <a:ext cx="1747837" cy="274638"/>
              <a:chOff x="2691" y="1194"/>
              <a:chExt cx="1101" cy="173"/>
            </a:xfrm>
          </p:grpSpPr>
          <p:sp>
            <p:nvSpPr>
              <p:cNvPr id="78" name="Text Box 62">
                <a:extLst>
                  <a:ext uri="{FF2B5EF4-FFF2-40B4-BE49-F238E27FC236}">
                    <a16:creationId xmlns:a16="http://schemas.microsoft.com/office/drawing/2014/main" id="{D2686047-8DDE-AA4D-88A8-9F0670CBD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1194"/>
                <a:ext cx="42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 bytes</a:t>
                </a: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A93491FC-3FC2-BA4A-B5FC-8BFED4270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B4EF32F5-CEE0-064C-98D1-0B2AED9C5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91" y="1284"/>
                <a:ext cx="3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693057" y="1391557"/>
            <a:ext cx="10393362" cy="5143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query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messages, both have same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format: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95042E94-C8A0-BE46-8EB4-39429E2B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5" y="3882482"/>
            <a:ext cx="3970338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name, type fields for a query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4E613433-F917-A147-AF5A-4DF4F76E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38" y="4604794"/>
            <a:ext cx="4003170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RRs in response to query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3FD623A6-A024-6347-B591-DAC5D82F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5" y="5271771"/>
            <a:ext cx="4801281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records for authoritative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4B8555F6-7100-944F-9974-2E826BBB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71" y="5790401"/>
            <a:ext cx="4614409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additional “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helpful”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 that may be used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37">
            <a:extLst>
              <a:ext uri="{FF2B5EF4-FFF2-40B4-BE49-F238E27FC236}">
                <a16:creationId xmlns:a16="http://schemas.microsoft.com/office/drawing/2014/main" id="{F803F024-9C8E-164E-BC96-48776D3F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0475" y="6126704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38">
            <a:extLst>
              <a:ext uri="{FF2B5EF4-FFF2-40B4-BE49-F238E27FC236}">
                <a16:creationId xmlns:a16="http://schemas.microsoft.com/office/drawing/2014/main" id="{316EAAA0-F793-2043-BFB7-87E6DFAFF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8413" y="5467891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ne 39">
            <a:extLst>
              <a:ext uri="{FF2B5EF4-FFF2-40B4-BE49-F238E27FC236}">
                <a16:creationId xmlns:a16="http://schemas.microsoft.com/office/drawing/2014/main" id="{408447E0-07FB-1341-9B44-D1DA4C677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6350" y="480907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ne 40">
            <a:extLst>
              <a:ext uri="{FF2B5EF4-FFF2-40B4-BE49-F238E27FC236}">
                <a16:creationId xmlns:a16="http://schemas.microsoft.com/office/drawing/2014/main" id="{F708B0A3-0C69-D745-B00F-2DDF2924D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083591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95E186ED-4245-C448-9822-1199EA93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protocol messages</a:t>
            </a:r>
            <a:endParaRPr lang="en-US" sz="4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Getting your info into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3216383A-5EC1-7E47-A0BE-F48A801236C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04537"/>
            <a:ext cx="1025334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new startup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Utopia”</a:t>
            </a: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register name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networkuptopia.com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registrar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(e.g., Network Solutions)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provide names, IP addresses of authoritative name server (primary and secondary)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registrar inserts NS, A RRs into .com TLD server: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networkutopia.com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, dns1.networkutopia.com, NS)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(dns1.networkutopia.com, 212.212.212.1, A)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urier" pitchFamily="2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create authoritative server locally with IP address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212.212.212.1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95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 A record for www.networkuptopia.com</a:t>
            </a:r>
          </a:p>
          <a:p>
            <a:pPr marL="695325" marR="0" lvl="1" indent="-295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 MX record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networkutopia.com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DNS security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829ECA-BDD6-AD44-8D36-9BB88442CDAB}"/>
              </a:ext>
            </a:extLst>
          </p:cNvPr>
          <p:cNvSpPr txBox="1">
            <a:spLocks/>
          </p:cNvSpPr>
          <p:nvPr/>
        </p:nvSpPr>
        <p:spPr>
          <a:xfrm>
            <a:off x="838200" y="1526094"/>
            <a:ext cx="502557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DDoS attacks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root servers with traffic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successful to date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traffic filtering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DNS servers cache IPs of TLD servers, allowing root server bypass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bombard TLD servers</a:t>
            </a:r>
          </a:p>
          <a:p>
            <a:pPr marL="574675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potentially more dangerous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Comic Sans MS" panose="030F0902030302020204" pitchFamily="66" charset="0"/>
              <a:buAutoNum type="arabicPeriod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4F48D-B139-BA49-B127-5134E112078B}"/>
              </a:ext>
            </a:extLst>
          </p:cNvPr>
          <p:cNvSpPr txBox="1">
            <a:spLocks/>
          </p:cNvSpPr>
          <p:nvPr/>
        </p:nvSpPr>
        <p:spPr bwMode="auto">
          <a:xfrm>
            <a:off x="6096000" y="1526094"/>
            <a:ext cx="476068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4288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Calibri" panose="020F0502020204030204"/>
              </a:rPr>
              <a:t>S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poofing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 attacks</a:t>
            </a:r>
          </a:p>
          <a:p>
            <a:pPr>
              <a:buSzTx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intercept DNS queries, returning bogus replies</a:t>
            </a:r>
          </a:p>
          <a:p>
            <a:pPr lvl="1">
              <a:buSzPct val="100000"/>
              <a:buFont typeface="Wingdings" charset="2"/>
              <a:buChar char="§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DNS cache poisoning</a:t>
            </a:r>
          </a:p>
          <a:p>
            <a:pPr lvl="1"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</a:rPr>
              <a:t>RFC 4033: DNSSEC authentication services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45382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16EAD-947A-F745-A3C4-3EFB3BE96F80}"/>
              </a:ext>
            </a:extLst>
          </p:cNvPr>
          <p:cNvGrpSpPr/>
          <p:nvPr/>
        </p:nvGrpSpPr>
        <p:grpSpPr>
          <a:xfrm>
            <a:off x="5108787" y="6105145"/>
            <a:ext cx="6892924" cy="461665"/>
            <a:chOff x="5108787" y="6105145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5F0DE-1176-C941-8748-FA6DBE05DDE2}"/>
                </a:ext>
              </a:extLst>
            </p:cNvPr>
            <p:cNvSpPr txBox="1"/>
            <p:nvPr/>
          </p:nvSpPr>
          <p:spPr>
            <a:xfrm>
              <a:off x="5108787" y="6105145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2020, J.F. Kurose, All Rights Reserved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1996-2020, J.F. Kurose, K.W. Ross, All Rights Reserved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FF3FB4-0243-904E-82A0-58B31948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8246" y="6178318"/>
              <a:ext cx="125836" cy="1602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ED2D1A-6CC2-5449-8FA1-0BC8EF76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647" y="6354452"/>
              <a:ext cx="125836" cy="16022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1B6935F-79C8-8149-92D9-066456A437E6}"/>
              </a:ext>
            </a:extLst>
          </p:cNvPr>
          <p:cNvSpPr txBox="1">
            <a:spLocks/>
          </p:cNvSpPr>
          <p:nvPr/>
        </p:nvSpPr>
        <p:spPr>
          <a:xfrm>
            <a:off x="724908" y="518072"/>
            <a:ext cx="6551791" cy="1116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1DBAC8F-D02F-4D40-A5C1-DEF53B2B711B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Web and HTTP 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Calibri" panose="020F0502020204030204" pitchFamily="34" charset="0"/>
            </a:endParaRP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cs.umass.edu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- used by humans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to map between IP address and name, and vice versa ?</a:t>
            </a: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5592033" y="1281002"/>
            <a:ext cx="6088112" cy="50069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Domain Name System (DNS):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implemented in hierarchy of many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application-layer protocol: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hosts, DNS servers communicate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resolve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names (address/name translation)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core Internet function, </a:t>
            </a: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implemented as application-layer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complexity at network’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“edge”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services, structure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6618515" y="1271135"/>
            <a:ext cx="4978400" cy="2263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Q: Why not centralize DNS?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point of failure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traffic volume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distant centralized database</a:t>
            </a:r>
          </a:p>
          <a:p>
            <a:pPr marL="58261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maintenance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580866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services: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hostname-to-IP-address translation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aliasing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canonical, alias names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 aliasing</a:t>
            </a:r>
          </a:p>
          <a:p>
            <a:pPr marL="46037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load distribution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replicated Web servers: many IP addresses correspond to one name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862" y="3709428"/>
            <a:ext cx="4956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A: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doesn‘t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scale!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Comcast DNS servers alone: 600B DNS queries/day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Akamai DNS servers alone: 2.2T DNS queries/day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91" y="306258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Thinking about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6338434" cy="105357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humongous 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endParaRPr lang="en-US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0838" marR="0" lvl="0" indent="-2349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>
                <a:tab pos="49213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~ billion records, each simple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9926F4-E2F6-1848-9764-95A9708A0595}"/>
              </a:ext>
            </a:extLst>
          </p:cNvPr>
          <p:cNvSpPr txBox="1">
            <a:spLocks noChangeArrowheads="1"/>
          </p:cNvSpPr>
          <p:nvPr/>
        </p:nvSpPr>
        <p:spPr>
          <a:xfrm>
            <a:off x="716718" y="2281087"/>
            <a:ext cx="5971949" cy="230784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handles 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trillions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queries/day: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many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more reads than writes</a:t>
            </a:r>
          </a:p>
          <a:p>
            <a:pPr marL="350838" indent="-217488">
              <a:spcBef>
                <a:spcPts val="400"/>
              </a:spcBef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performance matters: 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almost every Internet transaction interacts with DNS - msecs count!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BA487B-2F58-E448-B437-CA4351F78A23}"/>
              </a:ext>
            </a:extLst>
          </p:cNvPr>
          <p:cNvSpPr txBox="1">
            <a:spLocks noChangeArrowheads="1"/>
          </p:cNvSpPr>
          <p:nvPr/>
        </p:nvSpPr>
        <p:spPr>
          <a:xfrm>
            <a:off x="716717" y="4432300"/>
            <a:ext cx="7038749" cy="13589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organizationally, physically decentralized: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millions of different organizations responsible for their records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16052B-584F-8049-894E-365DF65A8B5A}"/>
              </a:ext>
            </a:extLst>
          </p:cNvPr>
          <p:cNvSpPr txBox="1">
            <a:spLocks noChangeArrowheads="1"/>
          </p:cNvSpPr>
          <p:nvPr/>
        </p:nvSpPr>
        <p:spPr>
          <a:xfrm>
            <a:off x="750584" y="5871634"/>
            <a:ext cx="7038749" cy="5630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“bulletproof”: reliability, security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SEC Says That It's Not Easy Determining Whether Teva Whistleblowers Are  Deserving Of A Bounty - FCPA Professor">
            <a:extLst>
              <a:ext uri="{FF2B5EF4-FFF2-40B4-BE49-F238E27FC236}">
                <a16:creationId xmlns:a16="http://schemas.microsoft.com/office/drawing/2014/main" id="{C4E09384-BA5E-E74E-8F77-28797AFC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6" y="4143022"/>
            <a:ext cx="2937933" cy="24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atabase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478971" y="4398565"/>
            <a:ext cx="11713029" cy="2133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; 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approximation: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root server to find .com 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.com DNS server to get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 to get 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663-77DA-9B4C-A51A-04EBC6FBCCA0}"/>
              </a:ext>
            </a:extLst>
          </p:cNvPr>
          <p:cNvGrpSpPr/>
          <p:nvPr/>
        </p:nvGrpSpPr>
        <p:grpSpPr>
          <a:xfrm>
            <a:off x="1321991" y="1815164"/>
            <a:ext cx="10791292" cy="1046691"/>
            <a:chOff x="1321991" y="1815164"/>
            <a:chExt cx="10791292" cy="104669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991" y="2431570"/>
              <a:ext cx="205741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789" y="2432961"/>
              <a:ext cx="195454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026" y="2432961"/>
              <a:ext cx="200523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547" y="1831861"/>
              <a:ext cx="2075302" cy="601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588" y="1815164"/>
              <a:ext cx="0" cy="616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908" y="1831861"/>
              <a:ext cx="2146864" cy="60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B9DABBB2-671A-2742-937B-8D9DEE87B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204" y="193485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8EBAC0E-17AF-6147-BA8E-98BDF743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966" y="1923399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34A79-77AF-0047-9901-2474CA5CB805}"/>
                </a:ext>
              </a:extLst>
            </p:cNvPr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Level Domain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62B1BD-DD42-D845-9BBE-BE085C24631D}"/>
              </a:ext>
            </a:extLst>
          </p:cNvPr>
          <p:cNvGrpSpPr/>
          <p:nvPr/>
        </p:nvGrpSpPr>
        <p:grpSpPr>
          <a:xfrm>
            <a:off x="3874373" y="1407648"/>
            <a:ext cx="7294880" cy="461665"/>
            <a:chOff x="3874373" y="1407648"/>
            <a:chExt cx="7294880" cy="461665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373" y="1432519"/>
              <a:ext cx="2064866" cy="36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Root DNS Servers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AE851-5852-CE4F-8F0F-42EF70A401C4}"/>
                </a:ext>
              </a:extLst>
            </p:cNvPr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CCAC6-2E30-B94C-ABE6-16301CFD8E18}"/>
              </a:ext>
            </a:extLst>
          </p:cNvPr>
          <p:cNvGrpSpPr/>
          <p:nvPr/>
        </p:nvGrpSpPr>
        <p:grpSpPr>
          <a:xfrm>
            <a:off x="877709" y="2766905"/>
            <a:ext cx="10877911" cy="1053317"/>
            <a:chOff x="877709" y="2766905"/>
            <a:chExt cx="10877911" cy="1053317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87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nyu.edu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272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umass.edu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4130" y="2766905"/>
              <a:ext cx="559079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582" y="2766905"/>
              <a:ext cx="500935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09" y="3173205"/>
              <a:ext cx="1505787" cy="6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yahoo.com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75" y="3150942"/>
              <a:ext cx="1492369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amazon.com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6383" y="2773863"/>
              <a:ext cx="369738" cy="413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547" y="2773863"/>
              <a:ext cx="429373" cy="425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91" y="3132853"/>
              <a:ext cx="1480442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pbs.org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570" y="2766905"/>
              <a:ext cx="0" cy="4174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556E67-E222-8D43-B71A-156691CCA0D4}"/>
                </a:ext>
              </a:extLst>
            </p:cNvPr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Authoritative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5BAA8E7-838D-494A-81C4-58D94A012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568" y="2785396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2AD59D99-9460-DA4B-AF7A-451CBE5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793" y="277633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B85C740-28F8-0449-B6AC-74E68646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46" y="276874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033AF36-F2BE-7F41-93BB-422A537D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58" y="277705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0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02A27-60D0-5B4D-BD6E-00C279F7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4" y="1529543"/>
            <a:ext cx="7122656" cy="2152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E018F-A8B8-D04F-AA86-E98C6072C4D6}"/>
              </a:ext>
            </a:extLst>
          </p:cNvPr>
          <p:cNvSpPr/>
          <p:nvPr/>
        </p:nvSpPr>
        <p:spPr>
          <a:xfrm>
            <a:off x="6940647" y="1546167"/>
            <a:ext cx="2646699" cy="379307"/>
          </a:xfrm>
          <a:prstGeom prst="rect">
            <a:avLst/>
          </a:prstGeom>
          <a:solidFill>
            <a:srgbClr val="FBBFC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</p:txBody>
      </p:sp>
    </p:spTree>
    <p:extLst>
      <p:ext uri="{BB962C8B-B14F-4D97-AF65-F5344CB8AC3E}">
        <p14:creationId xmlns:p14="http://schemas.microsoft.com/office/powerpoint/2010/main" val="163713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856025"/>
            <a:ext cx="6261100" cy="32004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incredibly important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function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couldn’t function without it!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DNSSEC – provides security (authentication,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integrity)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(Internet Corporation for Assigned Names and Numbers)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manages root DNS domain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186" y="1752600"/>
            <a:ext cx="5142916" cy="11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 logical root name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servers” worldwide each “server” replicated many times (~200 servers in US)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Top-Level Domain, and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uthoritative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832558" y="1286218"/>
            <a:ext cx="10868375" cy="20327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Top-Level Domain (TLD) servers: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responsible for .com, .org,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.net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.aero, .jobs, .museums, and all top-level country domains, e.g.: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uk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.ca,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jp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Solutions: authoritative registry for .com,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.net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TLD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Educause: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TLD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24547E-6033-E341-B415-9EEF0C28B3B1}"/>
              </a:ext>
            </a:extLst>
          </p:cNvPr>
          <p:cNvSpPr txBox="1">
            <a:spLocks noChangeArrowheads="1"/>
          </p:cNvSpPr>
          <p:nvPr/>
        </p:nvSpPr>
        <p:spPr>
          <a:xfrm>
            <a:off x="714024" y="4503552"/>
            <a:ext cx="10868375" cy="18295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authoritative DNS servers: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6F0AB-9C7D-C946-94B2-B58E3B09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2" y="3122476"/>
            <a:ext cx="5317067" cy="16064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53F64-060B-1F4E-AD0A-5FBB20E02BE4}"/>
              </a:ext>
            </a:extLst>
          </p:cNvPr>
          <p:cNvGrpSpPr/>
          <p:nvPr/>
        </p:nvGrpSpPr>
        <p:grpSpPr>
          <a:xfrm>
            <a:off x="4419600" y="1744133"/>
            <a:ext cx="6959600" cy="2235200"/>
            <a:chOff x="4419600" y="1744133"/>
            <a:chExt cx="6959600" cy="2235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592B-610F-B041-9201-B6C557DB96B0}"/>
                </a:ext>
              </a:extLst>
            </p:cNvPr>
            <p:cNvSpPr/>
            <p:nvPr/>
          </p:nvSpPr>
          <p:spPr>
            <a:xfrm>
              <a:off x="6366933" y="3742267"/>
              <a:ext cx="5012267" cy="237066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59AE09-DC39-F54E-8B9C-A94C202C2543}"/>
                </a:ext>
              </a:extLst>
            </p:cNvPr>
            <p:cNvCxnSpPr/>
            <p:nvPr/>
          </p:nvCxnSpPr>
          <p:spPr>
            <a:xfrm>
              <a:off x="4419600" y="1744133"/>
              <a:ext cx="1998133" cy="1998133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D7C10-72B2-BE47-9B8C-600F740CAFCE}"/>
              </a:ext>
            </a:extLst>
          </p:cNvPr>
          <p:cNvGrpSpPr/>
          <p:nvPr/>
        </p:nvGrpSpPr>
        <p:grpSpPr>
          <a:xfrm>
            <a:off x="5249333" y="4233333"/>
            <a:ext cx="6265334" cy="575734"/>
            <a:chOff x="5249333" y="4233333"/>
            <a:chExt cx="6265334" cy="5757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251AA5-C4FF-7E4A-BCEA-7D8B252E12F3}"/>
                </a:ext>
              </a:extLst>
            </p:cNvPr>
            <p:cNvSpPr/>
            <p:nvPr/>
          </p:nvSpPr>
          <p:spPr>
            <a:xfrm>
              <a:off x="6248400" y="4233333"/>
              <a:ext cx="5266267" cy="372534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1835C5-DBDE-9A48-8554-EF6EB2FAD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333" y="4267199"/>
              <a:ext cx="999068" cy="541868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7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89418"/>
            <a:ext cx="109835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host makes DNS query, it is sent to its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DNS server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DNS server returns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reply, answering:</a:t>
            </a:r>
          </a:p>
          <a:p>
            <a:pPr lvl="2" indent="-231775">
              <a:buClr>
                <a:srgbClr val="0000A8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from its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local cache of recent name-to-address translation pairs (possibly out of date!)</a:t>
            </a:r>
          </a:p>
          <a:p>
            <a:pPr lvl="2" indent="-231775">
              <a:buClr>
                <a:srgbClr val="0000A8"/>
              </a:buClr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request into DNS hierarchy for resolution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ISP has local DNS name server; to find yours: </a:t>
            </a:r>
          </a:p>
          <a:p>
            <a:pPr lvl="2" indent="-231775">
              <a:buClr>
                <a:srgbClr val="0000A8"/>
              </a:buClr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MacOS: </a:t>
            </a:r>
            <a:r>
              <a:rPr lang="en-US" sz="2400" dirty="0">
                <a:latin typeface="Courier" pitchFamily="2" charset="0"/>
              </a:rPr>
              <a:t>% </a:t>
            </a:r>
            <a:r>
              <a:rPr lang="en-US" sz="2400" dirty="0" err="1">
                <a:latin typeface="Courier" pitchFamily="2" charset="0"/>
              </a:rPr>
              <a:t>scutil</a:t>
            </a:r>
            <a:r>
              <a:rPr lang="en-US" sz="2400" dirty="0">
                <a:latin typeface="Courier" pitchFamily="2" charset="0"/>
              </a:rPr>
              <a:t> --</a:t>
            </a:r>
            <a:r>
              <a:rPr lang="en-US" sz="2400" dirty="0" err="1">
                <a:latin typeface="Courier" pitchFamily="2" charset="0"/>
              </a:rPr>
              <a:t>dns</a:t>
            </a:r>
            <a:endParaRPr lang="en-US" sz="2400" dirty="0">
              <a:latin typeface="Courier" pitchFamily="2" charset="0"/>
            </a:endParaRPr>
          </a:p>
          <a:p>
            <a:pPr lvl="2"/>
            <a:r>
              <a:rPr lang="en-US" sz="2400" dirty="0"/>
              <a:t>Windows: </a:t>
            </a:r>
            <a:r>
              <a:rPr lang="en-US" sz="2400" dirty="0">
                <a:latin typeface="Courier" pitchFamily="2" charset="0"/>
              </a:rPr>
              <a:t>&gt;ipconfig /all</a:t>
            </a:r>
          </a:p>
          <a:p>
            <a:pPr lvl="0" indent="-293688"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local DNS server doesn’t strictly belong to hierarchy</a:t>
            </a:r>
          </a:p>
        </p:txBody>
      </p:sp>
    </p:spTree>
    <p:extLst>
      <p:ext uri="{BB962C8B-B14F-4D97-AF65-F5344CB8AC3E}">
        <p14:creationId xmlns:p14="http://schemas.microsoft.com/office/powerpoint/2010/main" val="20844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1564</Words>
  <Application>Microsoft Macintosh PowerPoint</Application>
  <PresentationFormat>Widescreen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</vt:lpstr>
      <vt:lpstr>Gill Sans MT</vt:lpstr>
      <vt:lpstr>Wingdings</vt:lpstr>
      <vt:lpstr>ZapfDingbats</vt:lpstr>
      <vt:lpstr>1_Office Theme</vt:lpstr>
      <vt:lpstr>Office Theme</vt:lpstr>
      <vt:lpstr>Application Layer</vt:lpstr>
      <vt:lpstr>DNS: Domain Name System</vt:lpstr>
      <vt:lpstr>DNS: services, structure</vt:lpstr>
      <vt:lpstr>Thinking about the DNS</vt:lpstr>
      <vt:lpstr>DNS: a distributed, hierarchical database</vt:lpstr>
      <vt:lpstr>DNS: root name servers</vt:lpstr>
      <vt:lpstr>DNS: root name servers</vt:lpstr>
      <vt:lpstr>Top-Level Domain, and authoritative servers</vt:lpstr>
      <vt:lpstr>Local DNS name servers</vt:lpstr>
      <vt:lpstr>DNS name resolution: iterated query</vt:lpstr>
      <vt:lpstr>DNS name resolution: recursive query</vt:lpstr>
      <vt:lpstr>Caching DNS Information</vt:lpstr>
      <vt:lpstr>DNS records</vt:lpstr>
      <vt:lpstr>DNS protocol messages</vt:lpstr>
      <vt:lpstr>DNS protocol messages</vt:lpstr>
      <vt:lpstr>Getting your info into the DNS</vt:lpstr>
      <vt:lpstr>DNS security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Layer</dc:title>
  <dc:creator>James Kurose</dc:creator>
  <cp:lastModifiedBy>James Kurose</cp:lastModifiedBy>
  <cp:revision>67</cp:revision>
  <dcterms:created xsi:type="dcterms:W3CDTF">2020-09-02T20:08:09Z</dcterms:created>
  <dcterms:modified xsi:type="dcterms:W3CDTF">2020-09-14T01:35:13Z</dcterms:modified>
</cp:coreProperties>
</file>