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1191" r:id="rId2"/>
    <p:sldId id="1086" r:id="rId3"/>
    <p:sldId id="1076" r:id="rId4"/>
    <p:sldId id="1080" r:id="rId5"/>
    <p:sldId id="1081" r:id="rId6"/>
    <p:sldId id="1084" r:id="rId7"/>
    <p:sldId id="1085" r:id="rId8"/>
    <p:sldId id="1077" r:id="rId9"/>
    <p:sldId id="1058" r:id="rId10"/>
    <p:sldId id="1091" r:id="rId11"/>
    <p:sldId id="1078" r:id="rId12"/>
    <p:sldId id="1087" r:id="rId13"/>
    <p:sldId id="1075" r:id="rId14"/>
    <p:sldId id="1195" r:id="rId15"/>
    <p:sldId id="1089" r:id="rId16"/>
    <p:sldId id="10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1680" userDrawn="1">
          <p15:clr>
            <a:srgbClr val="A4A3A4"/>
          </p15:clr>
        </p15:guide>
        <p15:guide id="4" pos="7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13A3"/>
    <a:srgbClr val="CD0004"/>
    <a:srgbClr val="E47E9F"/>
    <a:srgbClr val="EB6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7"/>
    <p:restoredTop sz="91834"/>
  </p:normalViewPr>
  <p:slideViewPr>
    <p:cSldViewPr snapToGrid="0" snapToObjects="1">
      <p:cViewPr varScale="1">
        <p:scale>
          <a:sx n="116" d="100"/>
          <a:sy n="116" d="100"/>
        </p:scale>
        <p:origin x="192" y="336"/>
      </p:cViewPr>
      <p:guideLst>
        <p:guide orient="horz" pos="3480"/>
        <p:guide pos="2208"/>
        <p:guide orient="horz" pos="1680"/>
        <p:guide pos="7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11B7B-D5E0-A648-9FEE-506DDFC38424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85D20-FC40-294D-80D2-53640716A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6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161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028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365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231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029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765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878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82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71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73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this RFC – </a:t>
            </a:r>
            <a:r>
              <a:rPr lang="en-US"/>
              <a:t>it’s only 2.5 pages!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94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85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68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947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409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67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0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7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2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5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7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116709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Transport Layer</a:t>
            </a:r>
            <a:endParaRPr lang="en-US" sz="6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90430" y="1783836"/>
            <a:ext cx="7372469" cy="4173132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rgbClr val="0013A3"/>
              </a:buClr>
            </a:pPr>
            <a:r>
              <a:rPr lang="en-US" altLang="en-US" sz="3600" dirty="0"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TCP congestion control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Evolution of transport-layer functionality</a:t>
            </a:r>
          </a:p>
          <a:p>
            <a:pPr eaLnBrk="1" hangingPunct="1">
              <a:buClr>
                <a:srgbClr val="0013A3"/>
              </a:buCl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7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 checksum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1698387-9861-714A-B5A0-B2C8BE36CD3A}"/>
              </a:ext>
            </a:extLst>
          </p:cNvPr>
          <p:cNvSpPr txBox="1">
            <a:spLocks noChangeArrowheads="1"/>
          </p:cNvSpPr>
          <p:nvPr/>
        </p:nvSpPr>
        <p:spPr>
          <a:xfrm>
            <a:off x="990599" y="2218943"/>
            <a:ext cx="4662055" cy="4478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sender: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treat contents of UDP segment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(including UDP header fields and IP addresses)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as sequence of 16-bit integers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checksum: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addition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(one’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complement sum)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of segment content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checksum value put into UDP checksum field</a:t>
            </a:r>
          </a:p>
          <a:p>
            <a:pPr marL="352425" marR="0" lvl="0" indent="-22225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673A6B1C-AEDF-5947-AFDF-9232983233A4}"/>
              </a:ext>
            </a:extLst>
          </p:cNvPr>
          <p:cNvSpPr txBox="1">
            <a:spLocks noChangeArrowheads="1"/>
          </p:cNvSpPr>
          <p:nvPr/>
        </p:nvSpPr>
        <p:spPr>
          <a:xfrm>
            <a:off x="5767820" y="2132890"/>
            <a:ext cx="5728855" cy="408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receiver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compute checksum of received segment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check if computed checksum equals checksum field value: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Not equal - error detected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Equal - no error detected.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But maybe errors nonetheless?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More later ….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F6F1E6ED-F1FB-7542-8156-6A1C186D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0" y="1371219"/>
            <a:ext cx="11100624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Goal: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detect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errors (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i.e.,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flipped bits) in transmitted segment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5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Internet checksum: an example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C7658E3-6D58-8445-A9E1-703A91A67575}"/>
              </a:ext>
            </a:extLst>
          </p:cNvPr>
          <p:cNvSpPr txBox="1">
            <a:spLocks noChangeArrowheads="1"/>
          </p:cNvSpPr>
          <p:nvPr/>
        </p:nvSpPr>
        <p:spPr>
          <a:xfrm>
            <a:off x="1215441" y="1452111"/>
            <a:ext cx="7772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marR="0" lvl="0" indent="-233363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add two 16-bit integers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763B3A78-1E2C-5A4B-AA3C-267B38DDCC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6391" y="3069774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EB760DD-5067-0241-ACCB-6E4282E94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96" y="3862762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sum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D58D347C-3618-AD46-999E-771E7BB4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843" y="4300504"/>
            <a:ext cx="1221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checksum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228BD91C-645B-7B49-B807-EF571877C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90" y="5071610"/>
            <a:ext cx="10367961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Note: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when adding numbers, a carryout from the most significant bit needs to be added to the result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98A9607-38BF-9544-B70F-067CC64A3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66" y="6260898"/>
            <a:ext cx="98572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 Check out the online interactive exercises for more examples: 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ttp://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kurose_ross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/interactive/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FACF2-9C75-D845-963C-B6B5F2FFE843}"/>
              </a:ext>
            </a:extLst>
          </p:cNvPr>
          <p:cNvSpPr txBox="1"/>
          <p:nvPr/>
        </p:nvSpPr>
        <p:spPr>
          <a:xfrm>
            <a:off x="2863959" y="2205031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1 1 1 0 0 1 1 0 0 1 1 0 0 1 1 0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134F71-DAF2-4A4A-8007-D61D5E84A131}"/>
              </a:ext>
            </a:extLst>
          </p:cNvPr>
          <p:cNvSpPr txBox="1"/>
          <p:nvPr/>
        </p:nvSpPr>
        <p:spPr>
          <a:xfrm>
            <a:off x="2868710" y="2580910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1 1 0 1 0 1 0 1 0 1 0 1 0 1 0 1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0C7D96-F575-4046-84E4-2FDF9898E9B2}"/>
              </a:ext>
            </a:extLst>
          </p:cNvPr>
          <p:cNvSpPr txBox="1"/>
          <p:nvPr/>
        </p:nvSpPr>
        <p:spPr>
          <a:xfrm>
            <a:off x="2501968" y="3194702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1 1 0 1 1 1 0 1 1 1 0 1 1 1 0 1 1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3B7D25F-DD2D-6943-A612-1B140865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833" y="3264149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2C19D06-A871-3D4E-A141-88A98E4A3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33" y="3201536"/>
            <a:ext cx="14577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wraparound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D9BAD80C-425E-F145-9700-2D18230226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0633" y="3788911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AD71209-A9E2-794D-88A1-4B84AF2607D1}"/>
              </a:ext>
            </a:extLst>
          </p:cNvPr>
          <p:cNvSpPr>
            <a:spLocks/>
          </p:cNvSpPr>
          <p:nvPr/>
        </p:nvSpPr>
        <p:spPr bwMode="auto">
          <a:xfrm>
            <a:off x="2669233" y="3576532"/>
            <a:ext cx="5795540" cy="95077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7 h 58"/>
              <a:gd name="T4" fmla="*/ 2147483647 w 3788"/>
              <a:gd name="T5" fmla="*/ 2147483647 h 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994788-E9D3-5D40-89C2-5666242ECA9E}"/>
              </a:ext>
            </a:extLst>
          </p:cNvPr>
          <p:cNvSpPr txBox="1"/>
          <p:nvPr/>
        </p:nvSpPr>
        <p:spPr>
          <a:xfrm>
            <a:off x="2475478" y="3863610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  1 0 1 1 1 0 1 1 1 0 1 1 1 1 0 0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DD65BC-0FF7-354F-9157-61D155DA77EA}"/>
              </a:ext>
            </a:extLst>
          </p:cNvPr>
          <p:cNvSpPr txBox="1"/>
          <p:nvPr/>
        </p:nvSpPr>
        <p:spPr>
          <a:xfrm>
            <a:off x="2505831" y="4287924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  0 1 0 0 0 1 0 0 0 1 0 0 0 0 1 1</a:t>
            </a:r>
          </a:p>
        </p:txBody>
      </p:sp>
    </p:spTree>
    <p:extLst>
      <p:ext uri="{BB962C8B-B14F-4D97-AF65-F5344CB8AC3E}">
        <p14:creationId xmlns:p14="http://schemas.microsoft.com/office/powerpoint/2010/main" val="7114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20" grpId="0"/>
      <p:bldP spid="10" grpId="0" animBg="1"/>
      <p:bldP spid="11" grpId="0"/>
      <p:bldP spid="14" grpId="0" animBg="1"/>
      <p:bldP spid="15" grpId="0" animBg="1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Internet checksum: weak protection!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C7658E3-6D58-8445-A9E1-703A91A67575}"/>
              </a:ext>
            </a:extLst>
          </p:cNvPr>
          <p:cNvSpPr txBox="1">
            <a:spLocks noChangeArrowheads="1"/>
          </p:cNvSpPr>
          <p:nvPr/>
        </p:nvSpPr>
        <p:spPr>
          <a:xfrm>
            <a:off x="1215441" y="1452111"/>
            <a:ext cx="7772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marR="0" lvl="0" indent="-233363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add two 16-bit integers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763B3A78-1E2C-5A4B-AA3C-267B38DDCC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6391" y="3069774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EB760DD-5067-0241-ACCB-6E4282E94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96" y="3862762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sum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D58D347C-3618-AD46-999E-771E7BB4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843" y="4300504"/>
            <a:ext cx="1221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checksum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FACF2-9C75-D845-963C-B6B5F2FFE843}"/>
              </a:ext>
            </a:extLst>
          </p:cNvPr>
          <p:cNvSpPr txBox="1"/>
          <p:nvPr/>
        </p:nvSpPr>
        <p:spPr>
          <a:xfrm>
            <a:off x="2863959" y="2205031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1 1 1 0 0 1 1 0 0 1 1 0 0 1 1 0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134F71-DAF2-4A4A-8007-D61D5E84A131}"/>
              </a:ext>
            </a:extLst>
          </p:cNvPr>
          <p:cNvSpPr txBox="1"/>
          <p:nvPr/>
        </p:nvSpPr>
        <p:spPr>
          <a:xfrm>
            <a:off x="2868710" y="2580910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1 1 0 1 0 1 0 1 0 1 0 1 0 1 0 1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0C7D96-F575-4046-84E4-2FDF9898E9B2}"/>
              </a:ext>
            </a:extLst>
          </p:cNvPr>
          <p:cNvSpPr txBox="1"/>
          <p:nvPr/>
        </p:nvSpPr>
        <p:spPr>
          <a:xfrm>
            <a:off x="2501968" y="3194702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1 1 0 1 1 1 0 1 1 1 0 1 1 1 0 1 1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70902B-ACCE-A04E-88F8-76E3A68380F6}"/>
              </a:ext>
            </a:extLst>
          </p:cNvPr>
          <p:cNvGrpSpPr/>
          <p:nvPr/>
        </p:nvGrpSpPr>
        <p:grpSpPr>
          <a:xfrm>
            <a:off x="942391" y="3201536"/>
            <a:ext cx="8001000" cy="1123739"/>
            <a:chOff x="942391" y="3201536"/>
            <a:chExt cx="8001000" cy="1123739"/>
          </a:xfrm>
        </p:grpSpPr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23B7D25F-DD2D-6943-A612-1B140865E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591" y="3264149"/>
              <a:ext cx="304800" cy="3048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2C19D06-A871-3D4E-A141-88A98E4A3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391" y="3201536"/>
              <a:ext cx="145770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wraparound</a:t>
              </a: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D9BAD80C-425E-F145-9700-2D1823022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391" y="3788911"/>
              <a:ext cx="647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AD71209-A9E2-794D-88A1-4B84AF26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991" y="3576532"/>
              <a:ext cx="5795540" cy="95077"/>
            </a:xfrm>
            <a:custGeom>
              <a:avLst/>
              <a:gdLst>
                <a:gd name="T0" fmla="*/ 0 w 3788"/>
                <a:gd name="T1" fmla="*/ 0 h 58"/>
                <a:gd name="T2" fmla="*/ 0 w 3788"/>
                <a:gd name="T3" fmla="*/ 2147483647 h 58"/>
                <a:gd name="T4" fmla="*/ 2147483647 w 3788"/>
                <a:gd name="T5" fmla="*/ 2147483647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88" h="58">
                  <a:moveTo>
                    <a:pt x="0" y="0"/>
                  </a:moveTo>
                  <a:lnTo>
                    <a:pt x="0" y="58"/>
                  </a:lnTo>
                  <a:lnTo>
                    <a:pt x="3788" y="58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994788-E9D3-5D40-89C2-5666242ECA9E}"/>
                </a:ext>
              </a:extLst>
            </p:cNvPr>
            <p:cNvSpPr txBox="1"/>
            <p:nvPr/>
          </p:nvSpPr>
          <p:spPr>
            <a:xfrm>
              <a:off x="2501236" y="3863610"/>
              <a:ext cx="6268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  1 0 1 1 1 0 1 1 1 0 1 1 1 1 0 0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DDD65BC-0FF7-354F-9157-61D155DA77EA}"/>
              </a:ext>
            </a:extLst>
          </p:cNvPr>
          <p:cNvSpPr txBox="1"/>
          <p:nvPr/>
        </p:nvSpPr>
        <p:spPr>
          <a:xfrm>
            <a:off x="2505831" y="4287924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  0 1 0 0 0 1 0 0 0 1 0 0 0 0 1 1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762320-BD6D-C948-B1B7-DB283C97C3F4}"/>
              </a:ext>
            </a:extLst>
          </p:cNvPr>
          <p:cNvGrpSpPr/>
          <p:nvPr/>
        </p:nvGrpSpPr>
        <p:grpSpPr>
          <a:xfrm>
            <a:off x="7895417" y="1927511"/>
            <a:ext cx="2249559" cy="712515"/>
            <a:chOff x="9436187" y="4862446"/>
            <a:chExt cx="2249559" cy="7125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84FB029-4B65-2048-954A-3FF0EC7EB970}"/>
                </a:ext>
              </a:extLst>
            </p:cNvPr>
            <p:cNvSpPr/>
            <p:nvPr/>
          </p:nvSpPr>
          <p:spPr>
            <a:xfrm>
              <a:off x="9436187" y="5113295"/>
              <a:ext cx="802095" cy="46166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76E060C-7039-6D4E-922A-B4F2B25FA5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8282" y="5111429"/>
              <a:ext cx="546739" cy="2126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DC7E60-52B8-E24C-AD91-442CF1A81D58}"/>
                </a:ext>
              </a:extLst>
            </p:cNvPr>
            <p:cNvSpPr txBox="1"/>
            <p:nvPr/>
          </p:nvSpPr>
          <p:spPr>
            <a:xfrm>
              <a:off x="10395008" y="4862446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  0 1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67688F-D990-804C-9C00-CC1C467BE801}"/>
              </a:ext>
            </a:extLst>
          </p:cNvPr>
          <p:cNvGrpSpPr/>
          <p:nvPr/>
        </p:nvGrpSpPr>
        <p:grpSpPr>
          <a:xfrm>
            <a:off x="7910407" y="2289202"/>
            <a:ext cx="2249559" cy="712515"/>
            <a:chOff x="9436187" y="4862446"/>
            <a:chExt cx="2249559" cy="71251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C22365B-07EC-4545-B454-E8C0FAD379FA}"/>
                </a:ext>
              </a:extLst>
            </p:cNvPr>
            <p:cNvSpPr/>
            <p:nvPr/>
          </p:nvSpPr>
          <p:spPr>
            <a:xfrm>
              <a:off x="9436187" y="5113295"/>
              <a:ext cx="802095" cy="46166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D4A8702-0D2D-8243-9C39-DC082DD83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8282" y="5111429"/>
              <a:ext cx="546739" cy="2126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E21CCB-6730-9040-AA0C-B91C9765D0AC}"/>
                </a:ext>
              </a:extLst>
            </p:cNvPr>
            <p:cNvSpPr txBox="1"/>
            <p:nvPr/>
          </p:nvSpPr>
          <p:spPr>
            <a:xfrm>
              <a:off x="10395008" y="4862446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  </a:t>
              </a:r>
              <a:r>
                <a:rPr lang="en-US" sz="2400" b="1" dirty="0">
                  <a:solidFill>
                    <a:prstClr val="black"/>
                  </a:solidFill>
                  <a:latin typeface="Courier" pitchFamily="2" charset="0"/>
                </a:rPr>
                <a:t>1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 </a:t>
              </a:r>
              <a:r>
                <a:rPr lang="en-US" sz="2400" b="1" dirty="0">
                  <a:solidFill>
                    <a:prstClr val="black"/>
                  </a:solidFill>
                  <a:latin typeface="Courier" pitchFamily="2" charset="0"/>
                </a:rPr>
                <a:t>0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699F57-48BE-454E-800A-4CC5A118241E}"/>
              </a:ext>
            </a:extLst>
          </p:cNvPr>
          <p:cNvGrpSpPr/>
          <p:nvPr/>
        </p:nvGrpSpPr>
        <p:grpSpPr>
          <a:xfrm>
            <a:off x="8933167" y="3121843"/>
            <a:ext cx="2729496" cy="1754326"/>
            <a:chOff x="8933167" y="3121843"/>
            <a:chExt cx="2729496" cy="1754326"/>
          </a:xfrm>
        </p:grpSpPr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BC6D80E3-4974-474B-9338-024650CB8A51}"/>
                </a:ext>
              </a:extLst>
            </p:cNvPr>
            <p:cNvSpPr/>
            <p:nvPr/>
          </p:nvSpPr>
          <p:spPr>
            <a:xfrm>
              <a:off x="8933167" y="3244723"/>
              <a:ext cx="247697" cy="1504855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87D51E-FE73-0B41-A199-876E1DAEB87D}"/>
                </a:ext>
              </a:extLst>
            </p:cNvPr>
            <p:cNvSpPr txBox="1"/>
            <p:nvPr/>
          </p:nvSpPr>
          <p:spPr>
            <a:xfrm>
              <a:off x="9259241" y="3121843"/>
              <a:ext cx="240342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/>
                <a:t>Even though numbers have changed (bit flips), </a:t>
              </a:r>
              <a:r>
                <a:rPr lang="en-US" sz="2400" i="1" dirty="0">
                  <a:solidFill>
                    <a:srgbClr val="C00000"/>
                  </a:solidFill>
                </a:rPr>
                <a:t>no</a:t>
              </a:r>
              <a:r>
                <a:rPr lang="en-US" sz="2400" dirty="0"/>
                <a:t> change in checksum!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25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4" y="196879"/>
            <a:ext cx="11100625" cy="1206442"/>
          </a:xfrm>
        </p:spPr>
        <p:txBody>
          <a:bodyPr>
            <a:normAutofit/>
          </a:bodyPr>
          <a:lstStyle/>
          <a:p>
            <a:r>
              <a:rPr lang="en-US" sz="6000" dirty="0"/>
              <a:t>Summary: UDP</a:t>
            </a:r>
          </a:p>
        </p:txBody>
      </p:sp>
      <p:sp>
        <p:nvSpPr>
          <p:cNvPr id="128" name="Rectangle 3">
            <a:extLst>
              <a:ext uri="{FF2B5EF4-FFF2-40B4-BE49-F238E27FC236}">
                <a16:creationId xmlns:a16="http://schemas.microsoft.com/office/drawing/2014/main" id="{2C2F9B28-FDD9-B047-936F-1DE26AECFD6E}"/>
              </a:ext>
            </a:extLst>
          </p:cNvPr>
          <p:cNvSpPr txBox="1">
            <a:spLocks noChangeArrowheads="1"/>
          </p:cNvSpPr>
          <p:nvPr/>
        </p:nvSpPr>
        <p:spPr>
          <a:xfrm>
            <a:off x="525681" y="1403321"/>
            <a:ext cx="11373633" cy="5247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“no frills” protocol: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808038" lvl="1" indent="-341313">
              <a:spcBef>
                <a:spcPts val="1000"/>
              </a:spcBef>
              <a:buClr>
                <a:srgbClr val="0000A3"/>
              </a:buClr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segments may be lost, delivered out of order</a:t>
            </a:r>
          </a:p>
          <a:p>
            <a:pPr marL="808038" lvl="1" indent="-341313">
              <a:spcBef>
                <a:spcPts val="1000"/>
              </a:spcBef>
              <a:buClr>
                <a:srgbClr val="0000A3"/>
              </a:buClr>
              <a:defRPr/>
            </a:pPr>
            <a:r>
              <a:rPr lang="en-US" sz="3200" dirty="0">
                <a:solidFill>
                  <a:prstClr val="black"/>
                </a:solidFill>
              </a:rPr>
              <a:t>best effort service: “send and hope for the best”</a:t>
            </a:r>
          </a:p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</a:rPr>
              <a:t>UDP has its plusses:</a:t>
            </a:r>
          </a:p>
          <a:p>
            <a:pPr marL="808038" lvl="1" indent="-341313">
              <a:spcBef>
                <a:spcPts val="1000"/>
              </a:spcBef>
              <a:buClr>
                <a:srgbClr val="0000A3"/>
              </a:buClr>
              <a:defRPr/>
            </a:pPr>
            <a:r>
              <a:rPr lang="en-US" sz="3200" dirty="0">
                <a:solidFill>
                  <a:prstClr val="black"/>
                </a:solidFill>
              </a:rPr>
              <a:t>no setup/handshaking needed (no RTT incurred)</a:t>
            </a:r>
          </a:p>
          <a:p>
            <a:pPr marL="808038" lvl="1" indent="-341313">
              <a:spcBef>
                <a:spcPts val="1000"/>
              </a:spcBef>
              <a:buClr>
                <a:srgbClr val="0000A3"/>
              </a:buClr>
              <a:defRPr/>
            </a:pPr>
            <a:r>
              <a:rPr lang="en-US" sz="3200" dirty="0">
                <a:solidFill>
                  <a:prstClr val="black"/>
                </a:solidFill>
              </a:rPr>
              <a:t>can function when network service is compromised</a:t>
            </a:r>
          </a:p>
          <a:p>
            <a:pPr marL="808038" lvl="1" indent="-341313">
              <a:spcBef>
                <a:spcPts val="1000"/>
              </a:spcBef>
              <a:buClr>
                <a:srgbClr val="0000A3"/>
              </a:buClr>
              <a:defRPr/>
            </a:pPr>
            <a:r>
              <a:rPr lang="en-US" sz="3200" dirty="0">
                <a:solidFill>
                  <a:prstClr val="black"/>
                </a:solidFill>
              </a:rPr>
              <a:t>helps with reliability (checksum)</a:t>
            </a:r>
          </a:p>
          <a:p>
            <a:pPr marL="463550" lvl="0" indent="-339725">
              <a:buFont typeface="Wingdings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</a:rPr>
              <a:t>build additional functionality on top of UDP in application layer (e.g., HTTP/3)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7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116709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Transport Layer</a:t>
            </a:r>
            <a:endParaRPr lang="en-US" sz="6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90430" y="1783836"/>
            <a:ext cx="7372469" cy="4173132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rgbClr val="0013A3"/>
              </a:buClr>
            </a:pPr>
            <a:r>
              <a:rPr lang="en-US" altLang="en-US" sz="3600" dirty="0"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TCP congestion control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Evolution of transport-layer functionality</a:t>
            </a:r>
          </a:p>
          <a:p>
            <a:pPr eaLnBrk="1" hangingPunct="1">
              <a:buClr>
                <a:srgbClr val="0013A3"/>
              </a:buCl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28055-A0AD-8140-B8AD-FD089E6A94B1}"/>
              </a:ext>
            </a:extLst>
          </p:cNvPr>
          <p:cNvGrpSpPr/>
          <p:nvPr/>
        </p:nvGrpSpPr>
        <p:grpSpPr>
          <a:xfrm>
            <a:off x="706121" y="6088211"/>
            <a:ext cx="6892924" cy="461665"/>
            <a:chOff x="731521" y="6141551"/>
            <a:chExt cx="6892924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D2F4B7-77D0-9849-A447-ADDE007DD6C7}"/>
                </a:ext>
              </a:extLst>
            </p:cNvPr>
            <p:cNvSpPr txBox="1"/>
            <p:nvPr/>
          </p:nvSpPr>
          <p:spPr>
            <a:xfrm>
              <a:off x="731521" y="6141551"/>
              <a:ext cx="6892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Video:     2020, J.F. Kurose, All Rights Reserved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Powerpoint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   1996-2020, J.F. Kurose, K.W. Ross, All Rights Reserved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CD7AE83-C982-DB44-9CD7-6C8F0EC20FC1}"/>
                </a:ext>
              </a:extLst>
            </p:cNvPr>
            <p:cNvGrpSpPr/>
            <p:nvPr/>
          </p:nvGrpSpPr>
          <p:grpSpPr>
            <a:xfrm>
              <a:off x="1252378" y="6209727"/>
              <a:ext cx="473108" cy="346349"/>
              <a:chOff x="1252378" y="6209727"/>
              <a:chExt cx="473108" cy="34634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FD09E0B-A500-D34B-82F5-DF08DFD43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2378" y="6209727"/>
                <a:ext cx="125836" cy="16022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C923314-2746-1A4C-8911-FFFB2DF6C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9650" y="6395855"/>
                <a:ext cx="125836" cy="1602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7407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B37219-EAA2-514A-9E29-FB3E4EF1D705}"/>
              </a:ext>
            </a:extLst>
          </p:cNvPr>
          <p:cNvSpPr/>
          <p:nvPr/>
        </p:nvSpPr>
        <p:spPr>
          <a:xfrm>
            <a:off x="8384147" y="2228045"/>
            <a:ext cx="296214" cy="1378040"/>
          </a:xfrm>
          <a:prstGeom prst="rect">
            <a:avLst/>
          </a:prstGeom>
          <a:solidFill>
            <a:srgbClr val="EB6B94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Internet checksum: an example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C7658E3-6D58-8445-A9E1-703A91A67575}"/>
              </a:ext>
            </a:extLst>
          </p:cNvPr>
          <p:cNvSpPr txBox="1">
            <a:spLocks noChangeArrowheads="1"/>
          </p:cNvSpPr>
          <p:nvPr/>
        </p:nvSpPr>
        <p:spPr>
          <a:xfrm>
            <a:off x="1215441" y="1452111"/>
            <a:ext cx="7772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marR="0" lvl="0" indent="-233363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add two 16-bit integers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763B3A78-1E2C-5A4B-AA3C-267B38DDCC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6391" y="3069774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98A9607-38BF-9544-B70F-067CC64A3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66" y="6260898"/>
            <a:ext cx="98572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 Check out the online interactive exercises for more examples: 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ttp://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kurose_ross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/interactive/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FACF2-9C75-D845-963C-B6B5F2FFE843}"/>
              </a:ext>
            </a:extLst>
          </p:cNvPr>
          <p:cNvSpPr txBox="1"/>
          <p:nvPr/>
        </p:nvSpPr>
        <p:spPr>
          <a:xfrm>
            <a:off x="2863959" y="2205031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1 1 1 0 0 1 1 0 0 1 1 0 0 1 1 0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134F71-DAF2-4A4A-8007-D61D5E84A131}"/>
              </a:ext>
            </a:extLst>
          </p:cNvPr>
          <p:cNvSpPr txBox="1"/>
          <p:nvPr/>
        </p:nvSpPr>
        <p:spPr>
          <a:xfrm>
            <a:off x="2868710" y="2580910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1 1 0 1 0 1 0 1 0 1 0 1 0 1 0 1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0C7D96-F575-4046-84E4-2FDF9898E9B2}"/>
              </a:ext>
            </a:extLst>
          </p:cNvPr>
          <p:cNvSpPr txBox="1"/>
          <p:nvPr/>
        </p:nvSpPr>
        <p:spPr>
          <a:xfrm>
            <a:off x="2501968" y="3194702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1 1 0 1 1 1 0 1 1 1 0 1 1 1 0 1 1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03349E-2F60-9044-BE51-209D200AE03E}"/>
              </a:ext>
            </a:extLst>
          </p:cNvPr>
          <p:cNvSpPr/>
          <p:nvPr/>
        </p:nvSpPr>
        <p:spPr>
          <a:xfrm>
            <a:off x="8021392" y="2225899"/>
            <a:ext cx="296214" cy="1378040"/>
          </a:xfrm>
          <a:prstGeom prst="rect">
            <a:avLst/>
          </a:prstGeom>
          <a:solidFill>
            <a:srgbClr val="EB6B94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D765A9-3E6F-E645-BA7C-E3AFB482875E}"/>
              </a:ext>
            </a:extLst>
          </p:cNvPr>
          <p:cNvSpPr/>
          <p:nvPr/>
        </p:nvSpPr>
        <p:spPr>
          <a:xfrm>
            <a:off x="7658637" y="2223753"/>
            <a:ext cx="296214" cy="1378040"/>
          </a:xfrm>
          <a:prstGeom prst="rect">
            <a:avLst/>
          </a:prstGeom>
          <a:solidFill>
            <a:srgbClr val="EB6B94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F2C05D-3217-3F43-9D98-46DFFDEF9D78}"/>
              </a:ext>
            </a:extLst>
          </p:cNvPr>
          <p:cNvSpPr/>
          <p:nvPr/>
        </p:nvSpPr>
        <p:spPr>
          <a:xfrm>
            <a:off x="7295882" y="2221607"/>
            <a:ext cx="296214" cy="1378040"/>
          </a:xfrm>
          <a:prstGeom prst="rect">
            <a:avLst/>
          </a:prstGeom>
          <a:solidFill>
            <a:srgbClr val="EB6B94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72D6B7-30B6-3D47-B3CC-554AB27EEF92}"/>
              </a:ext>
            </a:extLst>
          </p:cNvPr>
          <p:cNvSpPr/>
          <p:nvPr/>
        </p:nvSpPr>
        <p:spPr>
          <a:xfrm>
            <a:off x="6933127" y="2219461"/>
            <a:ext cx="296214" cy="1378040"/>
          </a:xfrm>
          <a:prstGeom prst="rect">
            <a:avLst/>
          </a:prstGeom>
          <a:solidFill>
            <a:srgbClr val="EB6B94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77D123-E23D-1B41-8B09-4F8CA9308CB9}"/>
              </a:ext>
            </a:extLst>
          </p:cNvPr>
          <p:cNvSpPr/>
          <p:nvPr/>
        </p:nvSpPr>
        <p:spPr>
          <a:xfrm>
            <a:off x="6570372" y="2217315"/>
            <a:ext cx="296214" cy="1378040"/>
          </a:xfrm>
          <a:prstGeom prst="rect">
            <a:avLst/>
          </a:prstGeom>
          <a:solidFill>
            <a:srgbClr val="EB6B94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1487960"/>
          </a:xfrm>
        </p:spPr>
        <p:txBody>
          <a:bodyPr>
            <a:normAutofit/>
          </a:bodyPr>
          <a:lstStyle/>
          <a:p>
            <a:r>
              <a:rPr lang="en-US" sz="6000" dirty="0"/>
              <a:t>UDP: User Datagram Protocol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EFE9DD4-40BF-D54C-B457-743C8EAA5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0" y="1918952"/>
            <a:ext cx="11100625" cy="451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0375" marR="0" lvl="0" indent="-4476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UDP sender/receiver actions</a:t>
            </a:r>
          </a:p>
          <a:p>
            <a:pPr marL="460375" marR="0" lvl="0" indent="-4476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UDP segment format</a:t>
            </a:r>
          </a:p>
          <a:p>
            <a:pPr marL="460375" marR="0" lvl="0" indent="-4476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5400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Internet checksum</a:t>
            </a:r>
          </a:p>
        </p:txBody>
      </p:sp>
    </p:spTree>
    <p:extLst>
      <p:ext uri="{BB962C8B-B14F-4D97-AF65-F5344CB8AC3E}">
        <p14:creationId xmlns:p14="http://schemas.microsoft.com/office/powerpoint/2010/main" val="3930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User Datagram Protocol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770DED9-87F6-FB46-A967-6223B68A3E96}"/>
              </a:ext>
            </a:extLst>
          </p:cNvPr>
          <p:cNvSpPr txBox="1">
            <a:spLocks noChangeArrowheads="1"/>
          </p:cNvSpPr>
          <p:nvPr/>
        </p:nvSpPr>
        <p:spPr>
          <a:xfrm>
            <a:off x="618385" y="1528553"/>
            <a:ext cx="5550595" cy="2927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“no frills,” “bare bones” Internet transport protocol</a:t>
            </a:r>
          </a:p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“best effort” service, UDP segments may be:</a:t>
            </a:r>
          </a:p>
          <a:p>
            <a:pPr marL="808038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lost</a:t>
            </a:r>
          </a:p>
          <a:p>
            <a:pPr marL="808038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delivered out-of-order to app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E8D3DA-F7E2-3144-9365-F468AE5A3F1F}"/>
              </a:ext>
            </a:extLst>
          </p:cNvPr>
          <p:cNvGrpSpPr/>
          <p:nvPr/>
        </p:nvGrpSpPr>
        <p:grpSpPr>
          <a:xfrm>
            <a:off x="6568225" y="1335368"/>
            <a:ext cx="5029004" cy="5014363"/>
            <a:chOff x="4979987" y="2821302"/>
            <a:chExt cx="6630121" cy="3829830"/>
          </a:xfrm>
        </p:grpSpPr>
        <p:sp>
          <p:nvSpPr>
            <p:cNvPr id="9" name="Rectangle 26">
              <a:extLst>
                <a:ext uri="{FF2B5EF4-FFF2-40B4-BE49-F238E27FC236}">
                  <a16:creationId xmlns:a16="http://schemas.microsoft.com/office/drawing/2014/main" id="{F9D9BC33-5F55-F54A-B992-1DDB07422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8112" y="3235273"/>
              <a:ext cx="6059488" cy="304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84163" indent="-284163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687388" indent="-230188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9pPr>
            </a:lstStyle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no connection establishment (which can add RTT delay)</a:t>
              </a:r>
            </a:p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simple: no connection state at sender, receiver</a:t>
              </a:r>
            </a:p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small header size</a:t>
              </a:r>
            </a:p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no congestion control</a:t>
              </a:r>
              <a:endParaRPr lang="en-US" kern="0" dirty="0">
                <a:solidFill>
                  <a:srgbClr val="000000"/>
                </a:solidFill>
                <a:latin typeface="Calibri" panose="020F0502020204030204"/>
                <a:cs typeface="+mn-cs"/>
              </a:endParaRPr>
            </a:p>
            <a:p>
              <a:pPr lvl="1" indent="-284163">
                <a:buSzPct val="100000"/>
                <a:buFont typeface="Wingdings" charset="2"/>
                <a:buChar char="§"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UDP can blast away as fast as desired!</a:t>
              </a:r>
            </a:p>
            <a:p>
              <a:pPr lvl="1" indent="-284163">
                <a:buSzPct val="100000"/>
                <a:buFont typeface="Wingdings" charset="2"/>
                <a:buChar char="§"/>
                <a:defRPr/>
              </a:pPr>
              <a:r>
                <a:rPr lang="en-US" kern="0" dirty="0">
                  <a:solidFill>
                    <a:srgbClr val="000000"/>
                  </a:solidFill>
                  <a:latin typeface="Calibri" panose="020F0502020204030204"/>
                </a:rPr>
                <a:t>can function in the face of congestion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E3B96135-5F05-0D44-B7B9-9BD478D4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987" y="2988017"/>
              <a:ext cx="6630121" cy="3663115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1" name="Text Box 28">
              <a:extLst>
                <a:ext uri="{FF2B5EF4-FFF2-40B4-BE49-F238E27FC236}">
                  <a16:creationId xmlns:a16="http://schemas.microsoft.com/office/drawing/2014/main" id="{3BFEAB49-E79F-FF40-AAAE-C9820F502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449" y="2821302"/>
              <a:ext cx="5102112" cy="378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W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hy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is there a UDP?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B958CE44-F1A4-924D-8CEA-640B52DBA4DF}"/>
              </a:ext>
            </a:extLst>
          </p:cNvPr>
          <p:cNvSpPr txBox="1">
            <a:spLocks noChangeArrowheads="1"/>
          </p:cNvSpPr>
          <p:nvPr/>
        </p:nvSpPr>
        <p:spPr>
          <a:xfrm>
            <a:off x="641997" y="4404835"/>
            <a:ext cx="5550595" cy="2060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3333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connectionless: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 handshaking between UDP sender, receiver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UDP segment handled independently of others</a:t>
            </a:r>
          </a:p>
        </p:txBody>
      </p:sp>
    </p:spTree>
    <p:extLst>
      <p:ext uri="{BB962C8B-B14F-4D97-AF65-F5344CB8AC3E}">
        <p14:creationId xmlns:p14="http://schemas.microsoft.com/office/powerpoint/2010/main" val="154362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User Datagram Protocol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EFE9DD4-40BF-D54C-B457-743C8EAA5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0" y="1543058"/>
            <a:ext cx="11100625" cy="48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UDP use: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streaming multimedia apps (loss tolerant, rate sensitive)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DNS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SNMP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HTTP/3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if reliable transfer needed over UDP (e.g., HTTP/3): 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add needed reliability at application layer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ＭＳ Ｐゴシック" charset="0"/>
              </a:rPr>
              <a:t>acc congestion control at application layer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7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User Datagram Protocol </a:t>
            </a:r>
            <a:r>
              <a:rPr lang="en-US" sz="3600" dirty="0"/>
              <a:t>[RFC 768]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B0D4F-D972-B342-BA50-EC030780A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243" y="1232551"/>
            <a:ext cx="6509995" cy="54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1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5E1F04B-A3B3-534D-A252-A4AC29C657DE}"/>
              </a:ext>
            </a:extLst>
          </p:cNvPr>
          <p:cNvSpPr txBox="1"/>
          <p:nvPr/>
        </p:nvSpPr>
        <p:spPr>
          <a:xfrm>
            <a:off x="8481037" y="1538123"/>
            <a:ext cx="2066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SNMP server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DC4B02DA-C340-9945-87C2-952E1901FB43}"/>
              </a:ext>
            </a:extLst>
          </p:cNvPr>
          <p:cNvSpPr txBox="1"/>
          <p:nvPr/>
        </p:nvSpPr>
        <p:spPr>
          <a:xfrm>
            <a:off x="1935319" y="1662731"/>
            <a:ext cx="1957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SNMP client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kern="0" dirty="0">
                  <a:solidFill>
                    <a:srgbClr val="000000"/>
                  </a:solidFill>
                </a:rPr>
                <a:t>(UDP)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Transport Layer Actions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E97DC1-5C01-E843-A657-ADC5FEA14075}"/>
              </a:ext>
            </a:extLst>
          </p:cNvPr>
          <p:cNvCxnSpPr>
            <a:cxnSpLocks/>
            <a:stCxn id="151" idx="2"/>
          </p:cNvCxnSpPr>
          <p:nvPr/>
        </p:nvCxnSpPr>
        <p:spPr>
          <a:xfrm flipH="1">
            <a:off x="7972023" y="4973372"/>
            <a:ext cx="1473513" cy="4743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C57AC1A-9B60-DC47-A97D-E9C39D845828}"/>
              </a:ext>
            </a:extLst>
          </p:cNvPr>
          <p:cNvCxnSpPr>
            <a:cxnSpLocks/>
          </p:cNvCxnSpPr>
          <p:nvPr/>
        </p:nvCxnSpPr>
        <p:spPr>
          <a:xfrm>
            <a:off x="2578811" y="5062556"/>
            <a:ext cx="1582832" cy="3026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Freeform 296">
            <a:extLst>
              <a:ext uri="{FF2B5EF4-FFF2-40B4-BE49-F238E27FC236}">
                <a16:creationId xmlns:a16="http://schemas.microsoft.com/office/drawing/2014/main" id="{06DFDE96-5B04-984C-B72D-22D074DF3E82}"/>
              </a:ext>
            </a:extLst>
          </p:cNvPr>
          <p:cNvSpPr>
            <a:spLocks/>
          </p:cNvSpPr>
          <p:nvPr/>
        </p:nvSpPr>
        <p:spPr bwMode="auto">
          <a:xfrm>
            <a:off x="4062521" y="4965666"/>
            <a:ext cx="4036903" cy="1028731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3" name="Freeform 70">
            <a:extLst>
              <a:ext uri="{FF2B5EF4-FFF2-40B4-BE49-F238E27FC236}">
                <a16:creationId xmlns:a16="http://schemas.microsoft.com/office/drawing/2014/main" id="{93CF945F-B7C1-9B4F-9438-D2DF7708E687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A415DCF-A2D2-344B-9A45-F3F58006C5EE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165" name="Rectangle 23">
              <a:extLst>
                <a:ext uri="{FF2B5EF4-FFF2-40B4-BE49-F238E27FC236}">
                  <a16:creationId xmlns:a16="http://schemas.microsoft.com/office/drawing/2014/main" id="{20790EF2-7EC4-BF46-AE61-5F193F089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6" name="Rectangle 24">
              <a:extLst>
                <a:ext uri="{FF2B5EF4-FFF2-40B4-BE49-F238E27FC236}">
                  <a16:creationId xmlns:a16="http://schemas.microsoft.com/office/drawing/2014/main" id="{DF6E9285-B785-804B-BB24-0405637B9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" name="Line 25">
              <a:extLst>
                <a:ext uri="{FF2B5EF4-FFF2-40B4-BE49-F238E27FC236}">
                  <a16:creationId xmlns:a16="http://schemas.microsoft.com/office/drawing/2014/main" id="{C2F7FFF2-43B5-A648-8DB9-1244002B1E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8" name="Text Box 26">
              <a:extLst>
                <a:ext uri="{FF2B5EF4-FFF2-40B4-BE49-F238E27FC236}">
                  <a16:creationId xmlns:a16="http://schemas.microsoft.com/office/drawing/2014/main" id="{38AC5752-2E10-AE4C-AE2E-F2F12589A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kern="0" dirty="0">
                  <a:solidFill>
                    <a:srgbClr val="000000"/>
                  </a:solidFill>
                </a:rPr>
                <a:t>(UDP)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9" name="Line 27">
              <a:extLst>
                <a:ext uri="{FF2B5EF4-FFF2-40B4-BE49-F238E27FC236}">
                  <a16:creationId xmlns:a16="http://schemas.microsoft.com/office/drawing/2014/main" id="{E6411346-D908-6048-94E9-4C9C6A9C9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0" name="Text Box 26">
              <a:extLst>
                <a:ext uri="{FF2B5EF4-FFF2-40B4-BE49-F238E27FC236}">
                  <a16:creationId xmlns:a16="http://schemas.microsoft.com/office/drawing/2014/main" id="{2BD45E5F-4032-7A44-91A7-D2ED37DE3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67129BD-4E72-804E-9941-0CFB2ABB0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72" name="Text Box 26">
              <a:extLst>
                <a:ext uri="{FF2B5EF4-FFF2-40B4-BE49-F238E27FC236}">
                  <a16:creationId xmlns:a16="http://schemas.microsoft.com/office/drawing/2014/main" id="{586097BE-C9CD-2B44-A610-13D1A1572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73" name="Line 27">
              <a:extLst>
                <a:ext uri="{FF2B5EF4-FFF2-40B4-BE49-F238E27FC236}">
                  <a16:creationId xmlns:a16="http://schemas.microsoft.com/office/drawing/2014/main" id="{9A1DE5DC-7E6A-4747-9541-02B87C77A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9B2D570F-120B-6D41-8FE2-002A2DC1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5" name="Text Box 26">
              <a:extLst>
                <a:ext uri="{FF2B5EF4-FFF2-40B4-BE49-F238E27FC236}">
                  <a16:creationId xmlns:a16="http://schemas.microsoft.com/office/drawing/2014/main" id="{3C035217-7FD4-6C48-AB72-7561321B3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C64A43A-1B07-3348-A5EB-9B76F69646C0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0DB8B5ED-7F25-B645-878C-116DE6CD5EA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FB4D1D4-1D5D-7C46-A31B-48B19CA0A81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8D1FB4E3-A216-1446-87E1-A06F139F800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2B930530-1BA2-8049-A625-480A1F84B91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C5B65EDD-F107-4D4D-8254-28F27CB3355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052D8468-97DE-CD48-9220-0D7B5D1582B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CD0FBE04-ADDE-184C-8DFE-2575EA709AD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7" name="Group 149">
            <a:extLst>
              <a:ext uri="{FF2B5EF4-FFF2-40B4-BE49-F238E27FC236}">
                <a16:creationId xmlns:a16="http://schemas.microsoft.com/office/drawing/2014/main" id="{1F890155-D0B7-364C-891D-EC128001048E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98" name="Rectangle 73">
              <a:extLst>
                <a:ext uri="{FF2B5EF4-FFF2-40B4-BE49-F238E27FC236}">
                  <a16:creationId xmlns:a16="http://schemas.microsoft.com/office/drawing/2014/main" id="{590049C7-843C-1B4A-89F9-80D6028F7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Rectangle 74">
              <a:extLst>
                <a:ext uri="{FF2B5EF4-FFF2-40B4-BE49-F238E27FC236}">
                  <a16:creationId xmlns:a16="http://schemas.microsoft.com/office/drawing/2014/main" id="{060ED392-F3E2-5445-9D40-5D86C1A7E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75">
              <a:extLst>
                <a:ext uri="{FF2B5EF4-FFF2-40B4-BE49-F238E27FC236}">
                  <a16:creationId xmlns:a16="http://schemas.microsoft.com/office/drawing/2014/main" id="{33BE5C08-8C7C-7149-875A-3BD200DF7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1" name="Rectangle 129">
              <a:extLst>
                <a:ext uri="{FF2B5EF4-FFF2-40B4-BE49-F238E27FC236}">
                  <a16:creationId xmlns:a16="http://schemas.microsoft.com/office/drawing/2014/main" id="{0140B062-405E-0A48-ABA2-65AE09DF9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85" name="Group 149">
            <a:extLst>
              <a:ext uri="{FF2B5EF4-FFF2-40B4-BE49-F238E27FC236}">
                <a16:creationId xmlns:a16="http://schemas.microsoft.com/office/drawing/2014/main" id="{2BE2291A-54C4-114A-8062-D743A8CDF9EC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86" name="Rectangle 73">
              <a:extLst>
                <a:ext uri="{FF2B5EF4-FFF2-40B4-BE49-F238E27FC236}">
                  <a16:creationId xmlns:a16="http://schemas.microsoft.com/office/drawing/2014/main" id="{A98E76A7-87AD-8242-988E-0E4DFC278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7" name="Rectangle 74">
              <a:extLst>
                <a:ext uri="{FF2B5EF4-FFF2-40B4-BE49-F238E27FC236}">
                  <a16:creationId xmlns:a16="http://schemas.microsoft.com/office/drawing/2014/main" id="{05A0AED4-CB55-8B44-A573-91C3CC519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8" name="Rectangle 75">
              <a:extLst>
                <a:ext uri="{FF2B5EF4-FFF2-40B4-BE49-F238E27FC236}">
                  <a16:creationId xmlns:a16="http://schemas.microsoft.com/office/drawing/2014/main" id="{E473A3B0-4DB9-E148-95E3-5518DB468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" name="Rectangle 129">
              <a:extLst>
                <a:ext uri="{FF2B5EF4-FFF2-40B4-BE49-F238E27FC236}">
                  <a16:creationId xmlns:a16="http://schemas.microsoft.com/office/drawing/2014/main" id="{E9ED0EE1-76D9-D04D-8893-5E36E5A75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75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902B4EA-0158-774A-877D-888807F574B5}"/>
              </a:ext>
            </a:extLst>
          </p:cNvPr>
          <p:cNvGrpSpPr/>
          <p:nvPr/>
        </p:nvGrpSpPr>
        <p:grpSpPr>
          <a:xfrm>
            <a:off x="2578811" y="4965666"/>
            <a:ext cx="6866725" cy="1028731"/>
            <a:chOff x="2578811" y="4965666"/>
            <a:chExt cx="6866725" cy="1028731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763EEB6-87F6-D847-AD1E-3BFDCE6A954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811" y="5062556"/>
              <a:ext cx="1582832" cy="3026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891B45-180E-B341-A7C6-D10A683BB102}"/>
                </a:ext>
              </a:extLst>
            </p:cNvPr>
            <p:cNvGrpSpPr/>
            <p:nvPr/>
          </p:nvGrpSpPr>
          <p:grpSpPr>
            <a:xfrm>
              <a:off x="4062521" y="4965666"/>
              <a:ext cx="5383015" cy="1028731"/>
              <a:chOff x="4062521" y="4965666"/>
              <a:chExt cx="5383015" cy="1028731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6BE7B71-3412-8546-BD1A-8BF76DC472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2023" y="4973372"/>
                <a:ext cx="1473513" cy="4743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Freeform 296">
                <a:extLst>
                  <a:ext uri="{FF2B5EF4-FFF2-40B4-BE49-F238E27FC236}">
                    <a16:creationId xmlns:a16="http://schemas.microsoft.com/office/drawing/2014/main" id="{06DFDE96-5B04-984C-B72D-22D074DF3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521" y="4965666"/>
                <a:ext cx="4036903" cy="1028731"/>
              </a:xfrm>
              <a:custGeom>
                <a:avLst/>
                <a:gdLst>
                  <a:gd name="T0" fmla="*/ 2147483647 w 1877"/>
                  <a:gd name="T1" fmla="*/ 2147483647 h 917"/>
                  <a:gd name="T2" fmla="*/ 2147483647 w 1877"/>
                  <a:gd name="T3" fmla="*/ 2147483647 h 917"/>
                  <a:gd name="T4" fmla="*/ 2147483647 w 1877"/>
                  <a:gd name="T5" fmla="*/ 2147483647 h 917"/>
                  <a:gd name="T6" fmla="*/ 2147483647 w 1877"/>
                  <a:gd name="T7" fmla="*/ 2147483647 h 917"/>
                  <a:gd name="T8" fmla="*/ 2147483647 w 1877"/>
                  <a:gd name="T9" fmla="*/ 2147483647 h 917"/>
                  <a:gd name="T10" fmla="*/ 2147483647 w 1877"/>
                  <a:gd name="T11" fmla="*/ 2147483647 h 917"/>
                  <a:gd name="T12" fmla="*/ 2147483647 w 1877"/>
                  <a:gd name="T13" fmla="*/ 2147483647 h 917"/>
                  <a:gd name="T14" fmla="*/ 2147483647 w 1877"/>
                  <a:gd name="T15" fmla="*/ 2147483647 h 917"/>
                  <a:gd name="T16" fmla="*/ 2147483647 w 1877"/>
                  <a:gd name="T17" fmla="*/ 2147483647 h 917"/>
                  <a:gd name="T18" fmla="*/ 2147483647 w 1877"/>
                  <a:gd name="T19" fmla="*/ 2147483647 h 917"/>
                  <a:gd name="T20" fmla="*/ 2147483647 w 1877"/>
                  <a:gd name="T21" fmla="*/ 2147483647 h 917"/>
                  <a:gd name="T22" fmla="*/ 2147483647 w 1877"/>
                  <a:gd name="T23" fmla="*/ 2147483647 h 917"/>
                  <a:gd name="T24" fmla="*/ 2147483647 w 1877"/>
                  <a:gd name="T25" fmla="*/ 2147483647 h 917"/>
                  <a:gd name="T26" fmla="*/ 2147483647 w 1877"/>
                  <a:gd name="T27" fmla="*/ 2147483647 h 917"/>
                  <a:gd name="T28" fmla="*/ 2147483647 w 1877"/>
                  <a:gd name="T29" fmla="*/ 2147483647 h 917"/>
                  <a:gd name="T30" fmla="*/ 2147483647 w 1877"/>
                  <a:gd name="T31" fmla="*/ 2147483647 h 9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77"/>
                  <a:gd name="T49" fmla="*/ 0 h 917"/>
                  <a:gd name="T50" fmla="*/ 1877 w 1877"/>
                  <a:gd name="T51" fmla="*/ 917 h 9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77" h="917">
                    <a:moveTo>
                      <a:pt x="889" y="23"/>
                    </a:moveTo>
                    <a:cubicBezTo>
                      <a:pt x="804" y="39"/>
                      <a:pt x="771" y="98"/>
                      <a:pt x="692" y="109"/>
                    </a:cubicBezTo>
                    <a:cubicBezTo>
                      <a:pt x="613" y="120"/>
                      <a:pt x="511" y="81"/>
                      <a:pt x="415" y="91"/>
                    </a:cubicBezTo>
                    <a:cubicBezTo>
                      <a:pt x="319" y="101"/>
                      <a:pt x="174" y="126"/>
                      <a:pt x="112" y="170"/>
                    </a:cubicBezTo>
                    <a:cubicBezTo>
                      <a:pt x="51" y="214"/>
                      <a:pt x="66" y="294"/>
                      <a:pt x="50" y="353"/>
                    </a:cubicBezTo>
                    <a:cubicBezTo>
                      <a:pt x="34" y="412"/>
                      <a:pt x="0" y="479"/>
                      <a:pt x="14" y="528"/>
                    </a:cubicBezTo>
                    <a:cubicBezTo>
                      <a:pt x="29" y="577"/>
                      <a:pt x="57" y="608"/>
                      <a:pt x="139" y="650"/>
                    </a:cubicBezTo>
                    <a:cubicBezTo>
                      <a:pt x="221" y="692"/>
                      <a:pt x="372" y="742"/>
                      <a:pt x="505" y="781"/>
                    </a:cubicBezTo>
                    <a:cubicBezTo>
                      <a:pt x="638" y="820"/>
                      <a:pt x="789" y="866"/>
                      <a:pt x="933" y="886"/>
                    </a:cubicBezTo>
                    <a:cubicBezTo>
                      <a:pt x="1077" y="906"/>
                      <a:pt x="1246" y="917"/>
                      <a:pt x="1370" y="901"/>
                    </a:cubicBezTo>
                    <a:cubicBezTo>
                      <a:pt x="1494" y="885"/>
                      <a:pt x="1594" y="839"/>
                      <a:pt x="1676" y="793"/>
                    </a:cubicBezTo>
                    <a:cubicBezTo>
                      <a:pt x="1758" y="747"/>
                      <a:pt x="1843" y="720"/>
                      <a:pt x="1860" y="624"/>
                    </a:cubicBezTo>
                    <a:cubicBezTo>
                      <a:pt x="1877" y="528"/>
                      <a:pt x="1835" y="306"/>
                      <a:pt x="1776" y="219"/>
                    </a:cubicBezTo>
                    <a:cubicBezTo>
                      <a:pt x="1717" y="132"/>
                      <a:pt x="1599" y="134"/>
                      <a:pt x="1503" y="100"/>
                    </a:cubicBezTo>
                    <a:cubicBezTo>
                      <a:pt x="1407" y="66"/>
                      <a:pt x="1302" y="26"/>
                      <a:pt x="1200" y="13"/>
                    </a:cubicBezTo>
                    <a:cubicBezTo>
                      <a:pt x="1098" y="0"/>
                      <a:pt x="974" y="7"/>
                      <a:pt x="889" y="23"/>
                    </a:cubicBezTo>
                    <a:close/>
                  </a:path>
                </a:pathLst>
              </a:custGeom>
              <a:solidFill>
                <a:srgbClr val="9CDFF9"/>
              </a:soli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a typeface="ＭＳ Ｐゴシック" panose="020B0600070205080204" pitchFamily="34" charset="-128"/>
                    <a:cs typeface="Arial"/>
                  </a:rPr>
                  <a:t>             </a:t>
                </a:r>
              </a:p>
            </p:txBody>
          </p:sp>
        </p:grpSp>
      </p:grpSp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" name="Freeform 70">
            <a:extLst>
              <a:ext uri="{FF2B5EF4-FFF2-40B4-BE49-F238E27FC236}">
                <a16:creationId xmlns:a16="http://schemas.microsoft.com/office/drawing/2014/main" id="{4A88383C-61F9-1949-9D88-EC83EDA3F2B6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5E1F04B-A3B3-534D-A252-A4AC29C657DE}"/>
              </a:ext>
            </a:extLst>
          </p:cNvPr>
          <p:cNvSpPr txBox="1"/>
          <p:nvPr/>
        </p:nvSpPr>
        <p:spPr>
          <a:xfrm>
            <a:off x="8481037" y="1538123"/>
            <a:ext cx="2066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SNMP server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DC4B02DA-C340-9945-87C2-952E1901FB43}"/>
              </a:ext>
            </a:extLst>
          </p:cNvPr>
          <p:cNvSpPr txBox="1"/>
          <p:nvPr/>
        </p:nvSpPr>
        <p:spPr>
          <a:xfrm>
            <a:off x="1935319" y="1662731"/>
            <a:ext cx="1957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SNMP client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kern="0" dirty="0">
                  <a:solidFill>
                    <a:srgbClr val="000000"/>
                  </a:solidFill>
                </a:rPr>
                <a:t>(UDP)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5C4C69-3F64-BA46-87DE-D8D9E085DAC9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12A4D2D3-BB7A-1141-97E1-1746F6AB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Rectangle 24">
              <a:extLst>
                <a:ext uri="{FF2B5EF4-FFF2-40B4-BE49-F238E27FC236}">
                  <a16:creationId xmlns:a16="http://schemas.microsoft.com/office/drawing/2014/main" id="{CC2D939F-B2EB-B142-B2EB-F3519897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Line 25">
              <a:extLst>
                <a:ext uri="{FF2B5EF4-FFF2-40B4-BE49-F238E27FC236}">
                  <a16:creationId xmlns:a16="http://schemas.microsoft.com/office/drawing/2014/main" id="{29206320-7227-5C45-BF48-477A94FE1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Text Box 26">
              <a:extLst>
                <a:ext uri="{FF2B5EF4-FFF2-40B4-BE49-F238E27FC236}">
                  <a16:creationId xmlns:a16="http://schemas.microsoft.com/office/drawing/2014/main" id="{09388CA4-5912-3745-991A-9A3E60719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kern="0" dirty="0">
                  <a:solidFill>
                    <a:srgbClr val="000000"/>
                  </a:solidFill>
                </a:rPr>
                <a:t>(UDP)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Line 27">
              <a:extLst>
                <a:ext uri="{FF2B5EF4-FFF2-40B4-BE49-F238E27FC236}">
                  <a16:creationId xmlns:a16="http://schemas.microsoft.com/office/drawing/2014/main" id="{7462DAE7-AE3D-CD41-8750-E700715A5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26">
              <a:extLst>
                <a:ext uri="{FF2B5EF4-FFF2-40B4-BE49-F238E27FC236}">
                  <a16:creationId xmlns:a16="http://schemas.microsoft.com/office/drawing/2014/main" id="{B868290D-DE89-8749-A32C-C5FCE36D7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id="{18546DEE-76AB-C744-936A-7F4DF638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9DE3AC7C-D9B1-ED4C-B925-37B317677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85" name="Line 27">
              <a:extLst>
                <a:ext uri="{FF2B5EF4-FFF2-40B4-BE49-F238E27FC236}">
                  <a16:creationId xmlns:a16="http://schemas.microsoft.com/office/drawing/2014/main" id="{266E1BE0-4561-9344-ACBD-29F42E90D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3ED696C7-AECF-C14F-8CD8-7153D36CB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6">
              <a:extLst>
                <a:ext uri="{FF2B5EF4-FFF2-40B4-BE49-F238E27FC236}">
                  <a16:creationId xmlns:a16="http://schemas.microsoft.com/office/drawing/2014/main" id="{42139D70-AB44-E047-B37E-AABECE12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A7BEBF-82FA-3440-93DD-AFB07D2DDF8D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D49C136-01B9-DB45-BCCD-F4E48238714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DF9189A-C970-C34D-8402-F20083341C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1F5139E-A5EB-E64B-B1E6-C3669AE818C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F7CB1D2-0FD2-A14F-A399-1C2D3650F2E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88C61D0-9947-2E41-89C2-D2B4591C1F3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DE46CF5-DF22-8F48-87EF-A46F29E0F1A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CEACF782-B549-1D4E-B840-69A6AFFE6A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Transport Layer Actions</a:t>
            </a:r>
          </a:p>
        </p:txBody>
      </p:sp>
      <p:grpSp>
        <p:nvGrpSpPr>
          <p:cNvPr id="115" name="Group 149">
            <a:extLst>
              <a:ext uri="{FF2B5EF4-FFF2-40B4-BE49-F238E27FC236}">
                <a16:creationId xmlns:a16="http://schemas.microsoft.com/office/drawing/2014/main" id="{D80894D4-838A-2B47-82E9-ED060F8608E9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16" name="Rectangle 73">
              <a:extLst>
                <a:ext uri="{FF2B5EF4-FFF2-40B4-BE49-F238E27FC236}">
                  <a16:creationId xmlns:a16="http://schemas.microsoft.com/office/drawing/2014/main" id="{4F7EB976-F7A9-464D-96B7-3FE5D6F4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Rectangle 74">
              <a:extLst>
                <a:ext uri="{FF2B5EF4-FFF2-40B4-BE49-F238E27FC236}">
                  <a16:creationId xmlns:a16="http://schemas.microsoft.com/office/drawing/2014/main" id="{4368CF72-2B59-FB4B-92FA-68E13D10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75">
              <a:extLst>
                <a:ext uri="{FF2B5EF4-FFF2-40B4-BE49-F238E27FC236}">
                  <a16:creationId xmlns:a16="http://schemas.microsoft.com/office/drawing/2014/main" id="{0D0AC942-AA10-F747-BEAC-52DAFF24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129">
              <a:extLst>
                <a:ext uri="{FF2B5EF4-FFF2-40B4-BE49-F238E27FC236}">
                  <a16:creationId xmlns:a16="http://schemas.microsoft.com/office/drawing/2014/main" id="{C51B66A9-7495-DF44-B4DE-37BC9E90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0" name="Group 149">
            <a:extLst>
              <a:ext uri="{FF2B5EF4-FFF2-40B4-BE49-F238E27FC236}">
                <a16:creationId xmlns:a16="http://schemas.microsoft.com/office/drawing/2014/main" id="{B5F38E94-4EF7-1F4B-AAC4-BF50DC083CD9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121" name="Rectangle 73">
              <a:extLst>
                <a:ext uri="{FF2B5EF4-FFF2-40B4-BE49-F238E27FC236}">
                  <a16:creationId xmlns:a16="http://schemas.microsoft.com/office/drawing/2014/main" id="{71D7BEDA-E8D6-9F4F-8EE3-D5290D9A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Rectangle 74">
              <a:extLst>
                <a:ext uri="{FF2B5EF4-FFF2-40B4-BE49-F238E27FC236}">
                  <a16:creationId xmlns:a16="http://schemas.microsoft.com/office/drawing/2014/main" id="{D93A8064-E5FB-2844-9B3D-C598CCB6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Rectangle 75">
              <a:extLst>
                <a:ext uri="{FF2B5EF4-FFF2-40B4-BE49-F238E27FC236}">
                  <a16:creationId xmlns:a16="http://schemas.microsoft.com/office/drawing/2014/main" id="{DF7AA994-9DC7-8349-BB16-6DED06C8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129">
              <a:extLst>
                <a:ext uri="{FF2B5EF4-FFF2-40B4-BE49-F238E27FC236}">
                  <a16:creationId xmlns:a16="http://schemas.microsoft.com/office/drawing/2014/main" id="{06FC6EA9-9071-D843-8C39-AFF854F3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2BB341-9BE1-8640-8E8B-7EC80706964E}"/>
              </a:ext>
            </a:extLst>
          </p:cNvPr>
          <p:cNvSpPr txBox="1"/>
          <p:nvPr/>
        </p:nvSpPr>
        <p:spPr>
          <a:xfrm>
            <a:off x="4212477" y="1830701"/>
            <a:ext cx="389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UDP sender actions:</a:t>
            </a:r>
          </a:p>
          <a:p>
            <a:pPr marL="285750" indent="-219075">
              <a:buClr>
                <a:srgbClr val="0200A3"/>
              </a:buCl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480FBEB-6DAE-6343-96A8-03D66CDE01DB}"/>
              </a:ext>
            </a:extLst>
          </p:cNvPr>
          <p:cNvSpPr/>
          <p:nvPr/>
        </p:nvSpPr>
        <p:spPr>
          <a:xfrm>
            <a:off x="8502120" y="2078245"/>
            <a:ext cx="1986815" cy="29383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A134BD1-8CE1-DD46-92D0-46AEECA91934}"/>
              </a:ext>
            </a:extLst>
          </p:cNvPr>
          <p:cNvGrpSpPr/>
          <p:nvPr/>
        </p:nvGrpSpPr>
        <p:grpSpPr>
          <a:xfrm>
            <a:off x="9130164" y="2303106"/>
            <a:ext cx="1259074" cy="369332"/>
            <a:chOff x="8934916" y="2775692"/>
            <a:chExt cx="1259074" cy="3693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A02A536-E595-E54F-85ED-50268229A5F1}"/>
                </a:ext>
              </a:extLst>
            </p:cNvPr>
            <p:cNvSpPr/>
            <p:nvPr/>
          </p:nvSpPr>
          <p:spPr>
            <a:xfrm>
              <a:off x="8964931" y="2842303"/>
              <a:ext cx="1140727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6EE5E72-5714-C64B-A3D2-C89CD03AFF69}"/>
                </a:ext>
              </a:extLst>
            </p:cNvPr>
            <p:cNvSpPr txBox="1"/>
            <p:nvPr/>
          </p:nvSpPr>
          <p:spPr>
            <a:xfrm>
              <a:off x="8934916" y="2775692"/>
              <a:ext cx="1259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SNMP msg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4FC0E6A-CBE5-AC4B-BF65-426B6D4CBC72}"/>
              </a:ext>
            </a:extLst>
          </p:cNvPr>
          <p:cNvSpPr txBox="1"/>
          <p:nvPr/>
        </p:nvSpPr>
        <p:spPr>
          <a:xfrm>
            <a:off x="4391544" y="2325099"/>
            <a:ext cx="3825456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19075">
              <a:lnSpc>
                <a:spcPct val="85000"/>
              </a:lnSpc>
              <a:buClr>
                <a:srgbClr val="0200A3"/>
              </a:buClr>
              <a:buFont typeface="Wingdings" pitchFamily="2" charset="2"/>
              <a:buChar char="§"/>
            </a:pPr>
            <a:r>
              <a:rPr lang="en-US" sz="2400" dirty="0"/>
              <a:t>is passed an application-layer message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9421943-E484-5046-BEAC-6D59475EF6C3}"/>
              </a:ext>
            </a:extLst>
          </p:cNvPr>
          <p:cNvSpPr txBox="1"/>
          <p:nvPr/>
        </p:nvSpPr>
        <p:spPr>
          <a:xfrm>
            <a:off x="4388186" y="2990916"/>
            <a:ext cx="3825456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19075">
              <a:lnSpc>
                <a:spcPct val="85000"/>
              </a:lnSpc>
              <a:buClr>
                <a:srgbClr val="0200A3"/>
              </a:buClr>
              <a:buFont typeface="Wingdings" pitchFamily="2" charset="2"/>
              <a:buChar char="§"/>
            </a:pPr>
            <a:r>
              <a:rPr lang="en-US" sz="2400" dirty="0"/>
              <a:t>determines UDP segment header fields values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FD6C411-175C-8D4E-9A66-3E03AAA9F0F9}"/>
              </a:ext>
            </a:extLst>
          </p:cNvPr>
          <p:cNvSpPr txBox="1"/>
          <p:nvPr/>
        </p:nvSpPr>
        <p:spPr>
          <a:xfrm>
            <a:off x="4376692" y="3592863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19075">
              <a:buClr>
                <a:srgbClr val="0200A3"/>
              </a:buClr>
              <a:buFont typeface="Wingdings" pitchFamily="2" charset="2"/>
              <a:buChar char="§"/>
            </a:pPr>
            <a:r>
              <a:rPr lang="en-US" sz="2400" dirty="0"/>
              <a:t>creates UDP segment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8394C2-8FDA-8F48-B59B-B744ABBDA541}"/>
              </a:ext>
            </a:extLst>
          </p:cNvPr>
          <p:cNvSpPr txBox="1"/>
          <p:nvPr/>
        </p:nvSpPr>
        <p:spPr>
          <a:xfrm>
            <a:off x="4381369" y="4025163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19075">
              <a:buClr>
                <a:srgbClr val="0200A3"/>
              </a:buClr>
              <a:buFont typeface="Wingdings" pitchFamily="2" charset="2"/>
              <a:buChar char="§"/>
            </a:pPr>
            <a:r>
              <a:rPr lang="en-US" sz="2400" dirty="0"/>
              <a:t>passes segment to IP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B709716-FAB0-AB45-BCAE-75F8CF2AEC09}"/>
              </a:ext>
            </a:extLst>
          </p:cNvPr>
          <p:cNvSpPr/>
          <p:nvPr/>
        </p:nvSpPr>
        <p:spPr>
          <a:xfrm>
            <a:off x="169333" y="1343378"/>
            <a:ext cx="3723445" cy="440266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FB16D4-A4BA-C046-940D-43D50465EB6F}"/>
              </a:ext>
            </a:extLst>
          </p:cNvPr>
          <p:cNvGrpSpPr/>
          <p:nvPr/>
        </p:nvGrpSpPr>
        <p:grpSpPr>
          <a:xfrm>
            <a:off x="8473556" y="2992506"/>
            <a:ext cx="1259074" cy="338554"/>
            <a:chOff x="8964789" y="2639236"/>
            <a:chExt cx="1259074" cy="33855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A58A03E-5455-0E40-8FB9-71E1E5E2CADE}"/>
                </a:ext>
              </a:extLst>
            </p:cNvPr>
            <p:cNvSpPr/>
            <p:nvPr/>
          </p:nvSpPr>
          <p:spPr>
            <a:xfrm>
              <a:off x="9032744" y="2707400"/>
              <a:ext cx="543189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A208B0-D27E-5D40-B156-11CB7075B098}"/>
                </a:ext>
              </a:extLst>
            </p:cNvPr>
            <p:cNvSpPr txBox="1"/>
            <p:nvPr/>
          </p:nvSpPr>
          <p:spPr>
            <a:xfrm>
              <a:off x="8964789" y="2639236"/>
              <a:ext cx="1259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UDP</a:t>
              </a:r>
              <a:r>
                <a:rPr lang="en-US" sz="1600" baseline="-25000" dirty="0" err="1"/>
                <a:t>h</a:t>
              </a:r>
              <a:endParaRPr lang="en-US" sz="1600" baseline="-250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73E5E98-A439-0647-8DF1-844937CD72A0}"/>
              </a:ext>
            </a:extLst>
          </p:cNvPr>
          <p:cNvGrpSpPr/>
          <p:nvPr/>
        </p:nvGrpSpPr>
        <p:grpSpPr>
          <a:xfrm>
            <a:off x="8545052" y="3003638"/>
            <a:ext cx="1818022" cy="369332"/>
            <a:chOff x="7863122" y="5632673"/>
            <a:chExt cx="1818022" cy="36933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9CCB6B2-1F81-ED45-AF48-A3187F0215CC}"/>
                </a:ext>
              </a:extLst>
            </p:cNvPr>
            <p:cNvGrpSpPr/>
            <p:nvPr/>
          </p:nvGrpSpPr>
          <p:grpSpPr>
            <a:xfrm>
              <a:off x="7863122" y="5638955"/>
              <a:ext cx="1259074" cy="338554"/>
              <a:chOff x="8964789" y="2648929"/>
              <a:chExt cx="1259074" cy="33855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77AF83C-DA1E-A642-9E78-5EEE36A0AD7E}"/>
                  </a:ext>
                </a:extLst>
              </p:cNvPr>
              <p:cNvSpPr/>
              <p:nvPr/>
            </p:nvSpPr>
            <p:spPr>
              <a:xfrm>
                <a:off x="9032744" y="2707400"/>
                <a:ext cx="543189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8C9E1E-8C93-DA4B-813F-B38E4305D2BE}"/>
                  </a:ext>
                </a:extLst>
              </p:cNvPr>
              <p:cNvSpPr txBox="1"/>
              <p:nvPr/>
            </p:nvSpPr>
            <p:spPr>
              <a:xfrm>
                <a:off x="8964789" y="2648929"/>
                <a:ext cx="1259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UDP</a:t>
                </a:r>
                <a:r>
                  <a:rPr lang="en-US" sz="1600" baseline="-25000" dirty="0" err="1"/>
                  <a:t>h</a:t>
                </a:r>
                <a:endParaRPr lang="en-US" sz="1600" baseline="-25000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B56BF3A-3903-6343-9BD8-2E85489C092E}"/>
                </a:ext>
              </a:extLst>
            </p:cNvPr>
            <p:cNvGrpSpPr/>
            <p:nvPr/>
          </p:nvGrpSpPr>
          <p:grpSpPr>
            <a:xfrm>
              <a:off x="8422070" y="5632673"/>
              <a:ext cx="1259074" cy="369332"/>
              <a:chOff x="8934916" y="2778923"/>
              <a:chExt cx="1259074" cy="36933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0632306-DF2A-5145-82E2-F627C1E9171F}"/>
                  </a:ext>
                </a:extLst>
              </p:cNvPr>
              <p:cNvSpPr/>
              <p:nvPr/>
            </p:nvSpPr>
            <p:spPr>
              <a:xfrm>
                <a:off x="8964931" y="2842303"/>
                <a:ext cx="1140727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104975E-6986-5E45-89F2-36AAE86B3B12}"/>
                  </a:ext>
                </a:extLst>
              </p:cNvPr>
              <p:cNvSpPr txBox="1"/>
              <p:nvPr/>
            </p:nvSpPr>
            <p:spPr>
              <a:xfrm>
                <a:off x="8934916" y="2778923"/>
                <a:ext cx="1259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SNMP msg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006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00065 0.1013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06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0.00052 0.093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65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9098 L -0.00221 0.25996 L -0.11419 0.32385 L -0.4332 0.31806 L -0.55885 0.275 L -0.55885 0.275 " pathEditMode="relative" ptsTypes="AAAA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4" grpId="0"/>
      <p:bldP spid="95" grpId="0"/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" name="Freeform 70">
            <a:extLst>
              <a:ext uri="{FF2B5EF4-FFF2-40B4-BE49-F238E27FC236}">
                <a16:creationId xmlns:a16="http://schemas.microsoft.com/office/drawing/2014/main" id="{4A88383C-61F9-1949-9D88-EC83EDA3F2B6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5E1F04B-A3B3-534D-A252-A4AC29C657DE}"/>
              </a:ext>
            </a:extLst>
          </p:cNvPr>
          <p:cNvSpPr txBox="1"/>
          <p:nvPr/>
        </p:nvSpPr>
        <p:spPr>
          <a:xfrm>
            <a:off x="8481037" y="1538123"/>
            <a:ext cx="2066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SNMP server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DC4B02DA-C340-9945-87C2-952E1901FB43}"/>
              </a:ext>
            </a:extLst>
          </p:cNvPr>
          <p:cNvSpPr txBox="1"/>
          <p:nvPr/>
        </p:nvSpPr>
        <p:spPr>
          <a:xfrm>
            <a:off x="1935319" y="1662731"/>
            <a:ext cx="1957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SNMP client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kern="0" dirty="0">
                  <a:solidFill>
                    <a:srgbClr val="000000"/>
                  </a:solidFill>
                </a:rPr>
                <a:t>(UDP)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5C4C69-3F64-BA46-87DE-D8D9E085DAC9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12A4D2D3-BB7A-1141-97E1-1746F6AB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Rectangle 24">
              <a:extLst>
                <a:ext uri="{FF2B5EF4-FFF2-40B4-BE49-F238E27FC236}">
                  <a16:creationId xmlns:a16="http://schemas.microsoft.com/office/drawing/2014/main" id="{CC2D939F-B2EB-B142-B2EB-F3519897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Line 25">
              <a:extLst>
                <a:ext uri="{FF2B5EF4-FFF2-40B4-BE49-F238E27FC236}">
                  <a16:creationId xmlns:a16="http://schemas.microsoft.com/office/drawing/2014/main" id="{29206320-7227-5C45-BF48-477A94FE1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Text Box 26">
              <a:extLst>
                <a:ext uri="{FF2B5EF4-FFF2-40B4-BE49-F238E27FC236}">
                  <a16:creationId xmlns:a16="http://schemas.microsoft.com/office/drawing/2014/main" id="{09388CA4-5912-3745-991A-9A3E60719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000" kern="0" dirty="0">
                  <a:solidFill>
                    <a:srgbClr val="000000"/>
                  </a:solidFill>
                </a:rPr>
                <a:t>(UDP)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Line 27">
              <a:extLst>
                <a:ext uri="{FF2B5EF4-FFF2-40B4-BE49-F238E27FC236}">
                  <a16:creationId xmlns:a16="http://schemas.microsoft.com/office/drawing/2014/main" id="{7462DAE7-AE3D-CD41-8750-E700715A5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26">
              <a:extLst>
                <a:ext uri="{FF2B5EF4-FFF2-40B4-BE49-F238E27FC236}">
                  <a16:creationId xmlns:a16="http://schemas.microsoft.com/office/drawing/2014/main" id="{B868290D-DE89-8749-A32C-C5FCE36D7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id="{18546DEE-76AB-C744-936A-7F4DF638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9DE3AC7C-D9B1-ED4C-B925-37B317677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85" name="Line 27">
              <a:extLst>
                <a:ext uri="{FF2B5EF4-FFF2-40B4-BE49-F238E27FC236}">
                  <a16:creationId xmlns:a16="http://schemas.microsoft.com/office/drawing/2014/main" id="{266E1BE0-4561-9344-ACBD-29F42E90D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3ED696C7-AECF-C14F-8CD8-7153D36CB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6">
              <a:extLst>
                <a:ext uri="{FF2B5EF4-FFF2-40B4-BE49-F238E27FC236}">
                  <a16:creationId xmlns:a16="http://schemas.microsoft.com/office/drawing/2014/main" id="{42139D70-AB44-E047-B37E-AABECE12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A7BEBF-82FA-3440-93DD-AFB07D2DDF8D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D49C136-01B9-DB45-BCCD-F4E48238714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DF9189A-C970-C34D-8402-F20083341C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1F5139E-A5EB-E64B-B1E6-C3669AE818C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F7CB1D2-0FD2-A14F-A399-1C2D3650F2E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88C61D0-9947-2E41-89C2-D2B4591C1F3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DE46CF5-DF22-8F48-87EF-A46F29E0F1A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CEACF782-B549-1D4E-B840-69A6AFFE6A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Transport Layer Actions</a:t>
            </a:r>
          </a:p>
        </p:txBody>
      </p:sp>
      <p:grpSp>
        <p:nvGrpSpPr>
          <p:cNvPr id="115" name="Group 149">
            <a:extLst>
              <a:ext uri="{FF2B5EF4-FFF2-40B4-BE49-F238E27FC236}">
                <a16:creationId xmlns:a16="http://schemas.microsoft.com/office/drawing/2014/main" id="{D80894D4-838A-2B47-82E9-ED060F8608E9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16" name="Rectangle 73">
              <a:extLst>
                <a:ext uri="{FF2B5EF4-FFF2-40B4-BE49-F238E27FC236}">
                  <a16:creationId xmlns:a16="http://schemas.microsoft.com/office/drawing/2014/main" id="{4F7EB976-F7A9-464D-96B7-3FE5D6F4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Rectangle 74">
              <a:extLst>
                <a:ext uri="{FF2B5EF4-FFF2-40B4-BE49-F238E27FC236}">
                  <a16:creationId xmlns:a16="http://schemas.microsoft.com/office/drawing/2014/main" id="{4368CF72-2B59-FB4B-92FA-68E13D10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75">
              <a:extLst>
                <a:ext uri="{FF2B5EF4-FFF2-40B4-BE49-F238E27FC236}">
                  <a16:creationId xmlns:a16="http://schemas.microsoft.com/office/drawing/2014/main" id="{0D0AC942-AA10-F747-BEAC-52DAFF24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129">
              <a:extLst>
                <a:ext uri="{FF2B5EF4-FFF2-40B4-BE49-F238E27FC236}">
                  <a16:creationId xmlns:a16="http://schemas.microsoft.com/office/drawing/2014/main" id="{C51B66A9-7495-DF44-B4DE-37BC9E90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0" name="Group 149">
            <a:extLst>
              <a:ext uri="{FF2B5EF4-FFF2-40B4-BE49-F238E27FC236}">
                <a16:creationId xmlns:a16="http://schemas.microsoft.com/office/drawing/2014/main" id="{B5F38E94-4EF7-1F4B-AAC4-BF50DC083CD9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121" name="Rectangle 73">
              <a:extLst>
                <a:ext uri="{FF2B5EF4-FFF2-40B4-BE49-F238E27FC236}">
                  <a16:creationId xmlns:a16="http://schemas.microsoft.com/office/drawing/2014/main" id="{71D7BEDA-E8D6-9F4F-8EE3-D5290D9A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Rectangle 74">
              <a:extLst>
                <a:ext uri="{FF2B5EF4-FFF2-40B4-BE49-F238E27FC236}">
                  <a16:creationId xmlns:a16="http://schemas.microsoft.com/office/drawing/2014/main" id="{D93A8064-E5FB-2844-9B3D-C598CCB6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Rectangle 75">
              <a:extLst>
                <a:ext uri="{FF2B5EF4-FFF2-40B4-BE49-F238E27FC236}">
                  <a16:creationId xmlns:a16="http://schemas.microsoft.com/office/drawing/2014/main" id="{DF7AA994-9DC7-8349-BB16-6DED06C8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129">
              <a:extLst>
                <a:ext uri="{FF2B5EF4-FFF2-40B4-BE49-F238E27FC236}">
                  <a16:creationId xmlns:a16="http://schemas.microsoft.com/office/drawing/2014/main" id="{06FC6EA9-9071-D843-8C39-AFF854F3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2BB341-9BE1-8640-8E8B-7EC80706964E}"/>
              </a:ext>
            </a:extLst>
          </p:cNvPr>
          <p:cNvSpPr txBox="1"/>
          <p:nvPr/>
        </p:nvSpPr>
        <p:spPr>
          <a:xfrm>
            <a:off x="4212477" y="1830701"/>
            <a:ext cx="389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UDP receiver actions:</a:t>
            </a:r>
          </a:p>
          <a:p>
            <a:pPr marL="285750" indent="-219075">
              <a:buClr>
                <a:srgbClr val="0200A3"/>
              </a:buCl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480FBEB-6DAE-6343-96A8-03D66CDE01DB}"/>
              </a:ext>
            </a:extLst>
          </p:cNvPr>
          <p:cNvSpPr/>
          <p:nvPr/>
        </p:nvSpPr>
        <p:spPr>
          <a:xfrm>
            <a:off x="1655121" y="2160335"/>
            <a:ext cx="2199790" cy="29383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A134BD1-8CE1-DD46-92D0-46AEECA91934}"/>
              </a:ext>
            </a:extLst>
          </p:cNvPr>
          <p:cNvGrpSpPr/>
          <p:nvPr/>
        </p:nvGrpSpPr>
        <p:grpSpPr>
          <a:xfrm>
            <a:off x="2355694" y="3088859"/>
            <a:ext cx="1259074" cy="369332"/>
            <a:chOff x="8934916" y="2775692"/>
            <a:chExt cx="1259074" cy="3693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A02A536-E595-E54F-85ED-50268229A5F1}"/>
                </a:ext>
              </a:extLst>
            </p:cNvPr>
            <p:cNvSpPr/>
            <p:nvPr/>
          </p:nvSpPr>
          <p:spPr>
            <a:xfrm>
              <a:off x="8964931" y="2842303"/>
              <a:ext cx="1140727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6EE5E72-5714-C64B-A3D2-C89CD03AFF69}"/>
                </a:ext>
              </a:extLst>
            </p:cNvPr>
            <p:cNvSpPr txBox="1"/>
            <p:nvPr/>
          </p:nvSpPr>
          <p:spPr>
            <a:xfrm>
              <a:off x="8934916" y="2775692"/>
              <a:ext cx="1259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SNMP msg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4FC0E6A-CBE5-AC4B-BF65-426B6D4CBC72}"/>
              </a:ext>
            </a:extLst>
          </p:cNvPr>
          <p:cNvSpPr txBox="1"/>
          <p:nvPr/>
        </p:nvSpPr>
        <p:spPr>
          <a:xfrm>
            <a:off x="4380155" y="3324883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19075">
              <a:lnSpc>
                <a:spcPct val="85000"/>
              </a:lnSpc>
              <a:buClr>
                <a:srgbClr val="0200A3"/>
              </a:buClr>
              <a:buFont typeface="Wingdings" pitchFamily="2" charset="2"/>
              <a:buChar char="§"/>
            </a:pPr>
            <a:r>
              <a:rPr lang="en-US" sz="2400" dirty="0"/>
              <a:t>extracts application-layer message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9421943-E484-5046-BEAC-6D59475EF6C3}"/>
              </a:ext>
            </a:extLst>
          </p:cNvPr>
          <p:cNvSpPr txBox="1"/>
          <p:nvPr/>
        </p:nvSpPr>
        <p:spPr>
          <a:xfrm>
            <a:off x="4378217" y="2693557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19075">
              <a:lnSpc>
                <a:spcPct val="85000"/>
              </a:lnSpc>
              <a:buClr>
                <a:srgbClr val="0200A3"/>
              </a:buClr>
              <a:buFont typeface="Wingdings" pitchFamily="2" charset="2"/>
              <a:buChar char="§"/>
            </a:pPr>
            <a:r>
              <a:rPr lang="en-US" sz="2400" dirty="0"/>
              <a:t>checks UDP checksum header value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8394C2-8FDA-8F48-B59B-B744ABBDA541}"/>
              </a:ext>
            </a:extLst>
          </p:cNvPr>
          <p:cNvSpPr txBox="1"/>
          <p:nvPr/>
        </p:nvSpPr>
        <p:spPr>
          <a:xfrm>
            <a:off x="4388103" y="2278130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19075">
              <a:buClr>
                <a:srgbClr val="0200A3"/>
              </a:buClr>
              <a:buFont typeface="Wingdings" pitchFamily="2" charset="2"/>
              <a:buChar char="§"/>
            </a:pPr>
            <a:r>
              <a:rPr lang="en-US" sz="2400" dirty="0"/>
              <a:t>receives segment from IP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3E5E98-A439-0647-8DF1-844937CD72A0}"/>
              </a:ext>
            </a:extLst>
          </p:cNvPr>
          <p:cNvGrpSpPr/>
          <p:nvPr/>
        </p:nvGrpSpPr>
        <p:grpSpPr>
          <a:xfrm>
            <a:off x="1795827" y="3762839"/>
            <a:ext cx="1818022" cy="369332"/>
            <a:chOff x="7863122" y="5632673"/>
            <a:chExt cx="1818022" cy="36933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9CCB6B2-1F81-ED45-AF48-A3187F0215CC}"/>
                </a:ext>
              </a:extLst>
            </p:cNvPr>
            <p:cNvGrpSpPr/>
            <p:nvPr/>
          </p:nvGrpSpPr>
          <p:grpSpPr>
            <a:xfrm>
              <a:off x="7863122" y="5638955"/>
              <a:ext cx="1259074" cy="338554"/>
              <a:chOff x="8964789" y="2648929"/>
              <a:chExt cx="1259074" cy="33855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77AF83C-DA1E-A642-9E78-5EEE36A0AD7E}"/>
                  </a:ext>
                </a:extLst>
              </p:cNvPr>
              <p:cNvSpPr/>
              <p:nvPr/>
            </p:nvSpPr>
            <p:spPr>
              <a:xfrm>
                <a:off x="9032744" y="2707400"/>
                <a:ext cx="543189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8C9E1E-8C93-DA4B-813F-B38E4305D2BE}"/>
                  </a:ext>
                </a:extLst>
              </p:cNvPr>
              <p:cNvSpPr txBox="1"/>
              <p:nvPr/>
            </p:nvSpPr>
            <p:spPr>
              <a:xfrm>
                <a:off x="8964789" y="2648929"/>
                <a:ext cx="1259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UDP</a:t>
                </a:r>
                <a:r>
                  <a:rPr lang="en-US" sz="1600" baseline="-25000" dirty="0" err="1"/>
                  <a:t>h</a:t>
                </a:r>
                <a:endParaRPr lang="en-US" sz="1600" baseline="-25000" dirty="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B56BF3A-3903-6343-9BD8-2E85489C092E}"/>
                </a:ext>
              </a:extLst>
            </p:cNvPr>
            <p:cNvGrpSpPr/>
            <p:nvPr/>
          </p:nvGrpSpPr>
          <p:grpSpPr>
            <a:xfrm>
              <a:off x="8422070" y="5632673"/>
              <a:ext cx="1259074" cy="369332"/>
              <a:chOff x="8934916" y="2778923"/>
              <a:chExt cx="1259074" cy="36933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0632306-DF2A-5145-82E2-F627C1E9171F}"/>
                  </a:ext>
                </a:extLst>
              </p:cNvPr>
              <p:cNvSpPr/>
              <p:nvPr/>
            </p:nvSpPr>
            <p:spPr>
              <a:xfrm>
                <a:off x="8964931" y="2842303"/>
                <a:ext cx="1140727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104975E-6986-5E45-89F2-36AAE86B3B12}"/>
                  </a:ext>
                </a:extLst>
              </p:cNvPr>
              <p:cNvSpPr txBox="1"/>
              <p:nvPr/>
            </p:nvSpPr>
            <p:spPr>
              <a:xfrm>
                <a:off x="8934916" y="2778923"/>
                <a:ext cx="1259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SNMP msg</a:t>
                </a:r>
              </a:p>
            </p:txBody>
          </p:sp>
        </p:grp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5F6FF1BE-CC44-0642-B5BA-79CC246557BD}"/>
              </a:ext>
            </a:extLst>
          </p:cNvPr>
          <p:cNvSpPr txBox="1"/>
          <p:nvPr/>
        </p:nvSpPr>
        <p:spPr>
          <a:xfrm>
            <a:off x="4379533" y="3932414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19075">
              <a:lnSpc>
                <a:spcPct val="85000"/>
              </a:lnSpc>
              <a:buClr>
                <a:srgbClr val="0200A3"/>
              </a:buClr>
              <a:buFont typeface="Wingdings" pitchFamily="2" charset="2"/>
              <a:buChar char="§"/>
            </a:pPr>
            <a:r>
              <a:rPr lang="en-US" sz="2400" dirty="0"/>
              <a:t>demultiplexes message up to application via socket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79B4C12-D49E-4A40-9C38-F2E92ECDF43A}"/>
              </a:ext>
            </a:extLst>
          </p:cNvPr>
          <p:cNvSpPr/>
          <p:nvPr/>
        </p:nvSpPr>
        <p:spPr>
          <a:xfrm>
            <a:off x="8348341" y="2027305"/>
            <a:ext cx="3416536" cy="33028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F72514-945E-EB40-9BEE-202BF670272C}"/>
              </a:ext>
            </a:extLst>
          </p:cNvPr>
          <p:cNvSpPr/>
          <p:nvPr/>
        </p:nvSpPr>
        <p:spPr>
          <a:xfrm>
            <a:off x="1741367" y="2989161"/>
            <a:ext cx="763166" cy="541031"/>
          </a:xfrm>
          <a:prstGeom prst="ellipse">
            <a:avLst/>
          </a:prstGeom>
          <a:noFill/>
          <a:ln w="2540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5A91E20-BDA5-C441-B395-6979D211F34E}"/>
              </a:ext>
            </a:extLst>
          </p:cNvPr>
          <p:cNvCxnSpPr>
            <a:cxnSpLocks/>
          </p:cNvCxnSpPr>
          <p:nvPr/>
        </p:nvCxnSpPr>
        <p:spPr>
          <a:xfrm flipH="1">
            <a:off x="7972023" y="4973372"/>
            <a:ext cx="1473513" cy="4743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8285317-4714-1541-BC02-BED132E59B23}"/>
              </a:ext>
            </a:extLst>
          </p:cNvPr>
          <p:cNvCxnSpPr>
            <a:cxnSpLocks/>
          </p:cNvCxnSpPr>
          <p:nvPr/>
        </p:nvCxnSpPr>
        <p:spPr>
          <a:xfrm>
            <a:off x="2578811" y="5062556"/>
            <a:ext cx="1582832" cy="3026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Freeform 296">
            <a:extLst>
              <a:ext uri="{FF2B5EF4-FFF2-40B4-BE49-F238E27FC236}">
                <a16:creationId xmlns:a16="http://schemas.microsoft.com/office/drawing/2014/main" id="{06DFDE96-5B04-984C-B72D-22D074DF3E82}"/>
              </a:ext>
            </a:extLst>
          </p:cNvPr>
          <p:cNvSpPr>
            <a:spLocks/>
          </p:cNvSpPr>
          <p:nvPr/>
        </p:nvSpPr>
        <p:spPr bwMode="auto">
          <a:xfrm>
            <a:off x="4062521" y="4965666"/>
            <a:ext cx="4036903" cy="1028731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08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208 L 0.00014 -0.096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0013 -0.107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4" grpId="0"/>
      <p:bldP spid="97" grpId="0"/>
      <p:bldP spid="127" grpId="0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 segment </a:t>
            </a:r>
            <a:r>
              <a:rPr lang="en-US" dirty="0"/>
              <a:t>h</a:t>
            </a:r>
            <a:r>
              <a:rPr lang="en-US" sz="4400" dirty="0"/>
              <a:t>eader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F52AC6CB-EA5F-E34E-A84B-F6174293B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299" y="2017713"/>
            <a:ext cx="3324225" cy="3200400"/>
          </a:xfrm>
          <a:prstGeom prst="rect">
            <a:avLst/>
          </a:prstGeom>
          <a:solidFill>
            <a:srgbClr val="FFFFFF"/>
          </a:solidFill>
          <a:ln w="349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C8E7AF66-85A4-6B43-AFFD-45ABC021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987" y="2030413"/>
            <a:ext cx="156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source port #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2F2912E8-AD40-5541-9C73-5856C97AF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924" y="2030413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dest port #</a:t>
            </a:r>
          </a:p>
        </p:txBody>
      </p:sp>
      <p:sp>
        <p:nvSpPr>
          <p:cNvPr id="32" name="Line 11">
            <a:extLst>
              <a:ext uri="{FF2B5EF4-FFF2-40B4-BE49-F238E27FC236}">
                <a16:creationId xmlns:a16="http://schemas.microsoft.com/office/drawing/2014/main" id="{D9BFD291-F38C-E245-812B-D4A7B44A29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2774" y="2417763"/>
            <a:ext cx="33289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3" name="Line 12">
            <a:extLst>
              <a:ext uri="{FF2B5EF4-FFF2-40B4-BE49-F238E27FC236}">
                <a16:creationId xmlns:a16="http://schemas.microsoft.com/office/drawing/2014/main" id="{3CE7F4CE-E33B-FD4E-B07F-F5A9DE9885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3249" y="2817813"/>
            <a:ext cx="3324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4" name="Line 13">
            <a:extLst>
              <a:ext uri="{FF2B5EF4-FFF2-40B4-BE49-F238E27FC236}">
                <a16:creationId xmlns:a16="http://schemas.microsoft.com/office/drawing/2014/main" id="{F55DFF34-EECA-F046-9F88-B6CF84CB8E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0599" y="2017713"/>
            <a:ext cx="0" cy="3952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99267DCE-8159-FC45-B743-B474F3D45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474" y="155257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32 bits</a:t>
            </a:r>
          </a:p>
        </p:txBody>
      </p:sp>
      <p:sp>
        <p:nvSpPr>
          <p:cNvPr id="36" name="Line 15">
            <a:extLst>
              <a:ext uri="{FF2B5EF4-FFF2-40B4-BE49-F238E27FC236}">
                <a16:creationId xmlns:a16="http://schemas.microsoft.com/office/drawing/2014/main" id="{8D62C2C2-8FA0-A54C-8811-9A937D96C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7799" y="1784350"/>
            <a:ext cx="1200150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7" name="Line 16">
            <a:extLst>
              <a:ext uri="{FF2B5EF4-FFF2-40B4-BE49-F238E27FC236}">
                <a16:creationId xmlns:a16="http://schemas.microsoft.com/office/drawing/2014/main" id="{DE702B00-23E1-474A-9072-DDEE50F76714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888012" y="1793875"/>
            <a:ext cx="11287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7A899027-0169-0E41-A632-97B068C6D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262" y="3376613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data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(payload)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id="{CD850B08-5706-0344-961A-224002B37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862" y="5292725"/>
            <a:ext cx="252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UDP segment format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23E18502-A4AB-B441-8247-C60D9AD14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0599" y="2427288"/>
            <a:ext cx="0" cy="3952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1" name="Text Box 22">
            <a:extLst>
              <a:ext uri="{FF2B5EF4-FFF2-40B4-BE49-F238E27FC236}">
                <a16:creationId xmlns:a16="http://schemas.microsoft.com/office/drawing/2014/main" id="{7C44E6B5-339B-1741-B9C3-A1E3E3726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887" y="2420938"/>
            <a:ext cx="81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length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2" name="Text Box 23">
            <a:extLst>
              <a:ext uri="{FF2B5EF4-FFF2-40B4-BE49-F238E27FC236}">
                <a16:creationId xmlns:a16="http://schemas.microsoft.com/office/drawing/2014/main" id="{47FFCC22-7372-6744-AEF8-0A8B78529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112" y="2411413"/>
            <a:ext cx="1176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checksum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3" name="Text Box 24">
            <a:extLst>
              <a:ext uri="{FF2B5EF4-FFF2-40B4-BE49-F238E27FC236}">
                <a16:creationId xmlns:a16="http://schemas.microsoft.com/office/drawing/2014/main" id="{485622D4-EF6A-C34A-A27B-A6B8F83B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398" y="3421856"/>
            <a:ext cx="2406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length, in bytes of UDP segment, including header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4" name="Line 25">
            <a:extLst>
              <a:ext uri="{FF2B5EF4-FFF2-40B4-BE49-F238E27FC236}">
                <a16:creationId xmlns:a16="http://schemas.microsoft.com/office/drawing/2014/main" id="{1D6A5808-0448-DB49-AF97-08E63607B4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42136" y="2597149"/>
            <a:ext cx="3113157" cy="128539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55F1E7-7CEF-EC4F-9C9D-C612D6BAA462}"/>
              </a:ext>
            </a:extLst>
          </p:cNvPr>
          <p:cNvSpPr/>
          <p:nvPr/>
        </p:nvSpPr>
        <p:spPr>
          <a:xfrm>
            <a:off x="3695142" y="1957213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69DAA7-4CE3-5A48-B429-6D40B6035291}"/>
              </a:ext>
            </a:extLst>
          </p:cNvPr>
          <p:cNvSpPr/>
          <p:nvPr/>
        </p:nvSpPr>
        <p:spPr>
          <a:xfrm>
            <a:off x="5331049" y="1955208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F8B7A60-8E66-CD4B-B67F-657454C69C5D}"/>
              </a:ext>
            </a:extLst>
          </p:cNvPr>
          <p:cNvSpPr/>
          <p:nvPr/>
        </p:nvSpPr>
        <p:spPr>
          <a:xfrm>
            <a:off x="3657042" y="2362801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E79E99F-83A4-EE4E-9BAB-1946BFD0A4A1}"/>
              </a:ext>
            </a:extLst>
          </p:cNvPr>
          <p:cNvSpPr/>
          <p:nvPr/>
        </p:nvSpPr>
        <p:spPr>
          <a:xfrm>
            <a:off x="5290176" y="2341229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AA4BE2E-C7FD-E34F-9626-C89B0B4F43FB}"/>
              </a:ext>
            </a:extLst>
          </p:cNvPr>
          <p:cNvSpPr/>
          <p:nvPr/>
        </p:nvSpPr>
        <p:spPr>
          <a:xfrm>
            <a:off x="4386800" y="3148706"/>
            <a:ext cx="2097870" cy="1560711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ine 25">
            <a:extLst>
              <a:ext uri="{FF2B5EF4-FFF2-40B4-BE49-F238E27FC236}">
                <a16:creationId xmlns:a16="http://schemas.microsoft.com/office/drawing/2014/main" id="{F10F9304-7E0A-6542-A023-9D119B25A0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15202" y="3972404"/>
            <a:ext cx="3113157" cy="128539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1" name="Text Box 24">
            <a:extLst>
              <a:ext uri="{FF2B5EF4-FFF2-40B4-BE49-F238E27FC236}">
                <a16:creationId xmlns:a16="http://schemas.microsoft.com/office/drawing/2014/main" id="{E81BCD01-79B1-A943-81E4-83B20B55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927" y="4969559"/>
            <a:ext cx="2406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000000"/>
                </a:solidFill>
              </a:rPr>
              <a:t>data to/from application layer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18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5" grpId="0" animBg="1"/>
      <p:bldP spid="26" grpId="0" animBg="1"/>
      <p:bldP spid="27" grpId="0" animBg="1"/>
      <p:bldP spid="48" grpId="0" animBg="1"/>
      <p:bldP spid="49" grpId="0" animBg="1"/>
      <p:bldP spid="50" grpId="0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 checksum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673A6B1C-AEDF-5947-AFDF-9232983233A4}"/>
              </a:ext>
            </a:extLst>
          </p:cNvPr>
          <p:cNvSpPr txBox="1">
            <a:spLocks noChangeArrowheads="1"/>
          </p:cNvSpPr>
          <p:nvPr/>
        </p:nvSpPr>
        <p:spPr>
          <a:xfrm>
            <a:off x="1270863" y="2652793"/>
            <a:ext cx="10241312" cy="57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Transmitted:            5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              6                11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F6F1E6ED-F1FB-7542-8156-6A1C186D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0" y="1371219"/>
            <a:ext cx="11100624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Goal: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detect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errors (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i.e.,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flipped bits) in transmitted segment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66BE9-1119-E949-B583-83377BE7B2FA}"/>
              </a:ext>
            </a:extLst>
          </p:cNvPr>
          <p:cNvSpPr txBox="1">
            <a:spLocks noChangeArrowheads="1"/>
          </p:cNvSpPr>
          <p:nvPr/>
        </p:nvSpPr>
        <p:spPr>
          <a:xfrm>
            <a:off x="1717730" y="4429929"/>
            <a:ext cx="10241312" cy="57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Received:            4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              6                11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3263DD-30EB-3A47-BB43-1008E7B8EB3B}"/>
              </a:ext>
            </a:extLst>
          </p:cNvPr>
          <p:cNvGrpSpPr/>
          <p:nvPr/>
        </p:nvGrpSpPr>
        <p:grpSpPr>
          <a:xfrm>
            <a:off x="3781587" y="2118101"/>
            <a:ext cx="3789990" cy="374499"/>
            <a:chOff x="3781587" y="2118101"/>
            <a:chExt cx="3789990" cy="3744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75CCDE0-7CCA-374E-AAE6-7714B8510863}"/>
                </a:ext>
              </a:extLst>
            </p:cNvPr>
            <p:cNvSpPr txBox="1"/>
            <p:nvPr/>
          </p:nvSpPr>
          <p:spPr>
            <a:xfrm>
              <a:off x="3781587" y="2123268"/>
              <a:ext cx="1210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number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036BB1-E12C-9F45-B7AC-A46C43550AB8}"/>
                </a:ext>
              </a:extLst>
            </p:cNvPr>
            <p:cNvSpPr txBox="1"/>
            <p:nvPr/>
          </p:nvSpPr>
          <p:spPr>
            <a:xfrm>
              <a:off x="5173851" y="2120685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number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F766B9-0BC5-B243-8C87-21D6B656B474}"/>
                </a:ext>
              </a:extLst>
            </p:cNvPr>
            <p:cNvSpPr txBox="1"/>
            <p:nvPr/>
          </p:nvSpPr>
          <p:spPr>
            <a:xfrm>
              <a:off x="6938070" y="2118101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sum</a:t>
              </a:r>
            </a:p>
          </p:txBody>
        </p:sp>
      </p:grpSp>
      <p:sp>
        <p:nvSpPr>
          <p:cNvPr id="5" name="Down Arrow 4">
            <a:extLst>
              <a:ext uri="{FF2B5EF4-FFF2-40B4-BE49-F238E27FC236}">
                <a16:creationId xmlns:a16="http://schemas.microsoft.com/office/drawing/2014/main" id="{25D45AF0-1848-CC41-9B94-776A4F00467D}"/>
              </a:ext>
            </a:extLst>
          </p:cNvPr>
          <p:cNvSpPr/>
          <p:nvPr/>
        </p:nvSpPr>
        <p:spPr>
          <a:xfrm>
            <a:off x="5269424" y="3316637"/>
            <a:ext cx="1131376" cy="97840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E47E9F"/>
              </a:gs>
              <a:gs pos="83000">
                <a:srgbClr val="CD0004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D0B8C6-3F4F-D744-B0D5-012F7CCC8026}"/>
              </a:ext>
            </a:extLst>
          </p:cNvPr>
          <p:cNvGrpSpPr/>
          <p:nvPr/>
        </p:nvGrpSpPr>
        <p:grpSpPr>
          <a:xfrm>
            <a:off x="4005390" y="4866468"/>
            <a:ext cx="2218236" cy="1079841"/>
            <a:chOff x="4005390" y="4866468"/>
            <a:chExt cx="2218236" cy="10798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290089-A408-1F4D-AD89-57B6FA475BD4}"/>
                </a:ext>
              </a:extLst>
            </p:cNvPr>
            <p:cNvSpPr txBox="1"/>
            <p:nvPr/>
          </p:nvSpPr>
          <p:spPr>
            <a:xfrm>
              <a:off x="4005390" y="5238423"/>
              <a:ext cx="22182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receiver-computed </a:t>
              </a:r>
            </a:p>
            <a:p>
              <a:pPr algn="r"/>
              <a:r>
                <a:rPr lang="en-US" sz="2000" dirty="0"/>
                <a:t>checksum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70805D62-6F2B-1F49-A297-2C93A181F097}"/>
                </a:ext>
              </a:extLst>
            </p:cNvPr>
            <p:cNvSpPr/>
            <p:nvPr/>
          </p:nvSpPr>
          <p:spPr>
            <a:xfrm rot="5400000">
              <a:off x="5005953" y="4107051"/>
              <a:ext cx="302449" cy="1821283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99C2F8-4129-1B44-8C70-BBDF08BD1536}"/>
              </a:ext>
            </a:extLst>
          </p:cNvPr>
          <p:cNvGrpSpPr/>
          <p:nvPr/>
        </p:nvGrpSpPr>
        <p:grpSpPr>
          <a:xfrm>
            <a:off x="6880470" y="4879385"/>
            <a:ext cx="2604945" cy="1064342"/>
            <a:chOff x="6880470" y="4879385"/>
            <a:chExt cx="2604945" cy="10643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DCA310-B7D2-5B47-90B9-563B10E091FB}"/>
                </a:ext>
              </a:extLst>
            </p:cNvPr>
            <p:cNvSpPr txBox="1"/>
            <p:nvPr/>
          </p:nvSpPr>
          <p:spPr>
            <a:xfrm>
              <a:off x="6880470" y="5235841"/>
              <a:ext cx="26049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sender-computed </a:t>
              </a:r>
            </a:p>
            <a:p>
              <a:r>
                <a:rPr lang="en-US" sz="2000" dirty="0"/>
                <a:t>checksum (as received)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DA615DF0-68E8-EC4F-807E-D486A3197601}"/>
                </a:ext>
              </a:extLst>
            </p:cNvPr>
            <p:cNvSpPr/>
            <p:nvPr/>
          </p:nvSpPr>
          <p:spPr>
            <a:xfrm rot="5400000">
              <a:off x="7219627" y="4631412"/>
              <a:ext cx="266054" cy="761999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01925F-F602-844A-BEF4-A6395DF560AD}"/>
              </a:ext>
            </a:extLst>
          </p:cNvPr>
          <p:cNvGrpSpPr/>
          <p:nvPr/>
        </p:nvGrpSpPr>
        <p:grpSpPr>
          <a:xfrm>
            <a:off x="6121831" y="5201334"/>
            <a:ext cx="821411" cy="1346699"/>
            <a:chOff x="6121831" y="5201334"/>
            <a:chExt cx="821411" cy="1346699"/>
          </a:xfrm>
        </p:grpSpPr>
        <p:pic>
          <p:nvPicPr>
            <p:cNvPr id="1026" name="Picture 2" descr="Image result for error">
              <a:extLst>
                <a:ext uri="{FF2B5EF4-FFF2-40B4-BE49-F238E27FC236}">
                  <a16:creationId xmlns:a16="http://schemas.microsoft.com/office/drawing/2014/main" id="{0F8C0CDD-8B63-9A4B-B799-33D82D530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831" y="5782776"/>
              <a:ext cx="821411" cy="765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916598-558E-9245-AD24-594E54348A33}"/>
                </a:ext>
              </a:extLst>
            </p:cNvPr>
            <p:cNvSpPr txBox="1"/>
            <p:nvPr/>
          </p:nvSpPr>
          <p:spPr>
            <a:xfrm>
              <a:off x="6307811" y="5201334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CD0004"/>
                  </a:solidFill>
                </a:rPr>
                <a:t>=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3E17EE6-50CC-C042-BC48-5E6E3B972272}"/>
                </a:ext>
              </a:extLst>
            </p:cNvPr>
            <p:cNvCxnSpPr/>
            <p:nvPr/>
          </p:nvCxnSpPr>
          <p:spPr>
            <a:xfrm flipH="1">
              <a:off x="6460174" y="5418195"/>
              <a:ext cx="108488" cy="247973"/>
            </a:xfrm>
            <a:prstGeom prst="line">
              <a:avLst/>
            </a:prstGeom>
            <a:ln w="31750">
              <a:solidFill>
                <a:srgbClr val="CD0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24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6148</TotalTime>
  <Words>1152</Words>
  <Application>Microsoft Macintosh PowerPoint</Application>
  <PresentationFormat>Widescreen</PresentationFormat>
  <Paragraphs>228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</vt:lpstr>
      <vt:lpstr>Gill Sans MT</vt:lpstr>
      <vt:lpstr>Tahoma</vt:lpstr>
      <vt:lpstr>Times New Roman</vt:lpstr>
      <vt:lpstr>Wingdings</vt:lpstr>
      <vt:lpstr>1_Office Theme</vt:lpstr>
      <vt:lpstr>Transport Layer</vt:lpstr>
      <vt:lpstr>UDP: User Datagram Protocol</vt:lpstr>
      <vt:lpstr>UDP: User Datagram Protocol</vt:lpstr>
      <vt:lpstr>UDP: User Datagram Protocol [RFC 768]</vt:lpstr>
      <vt:lpstr>UDP: Transport Layer Actions</vt:lpstr>
      <vt:lpstr>UDP: Transport Layer Actions</vt:lpstr>
      <vt:lpstr>UDP: Transport Layer Actions</vt:lpstr>
      <vt:lpstr>UDP segment header</vt:lpstr>
      <vt:lpstr>UDP checksum</vt:lpstr>
      <vt:lpstr>UDP checksum</vt:lpstr>
      <vt:lpstr>Internet checksum: an example</vt:lpstr>
      <vt:lpstr>Internet checksum: weak protection!</vt:lpstr>
      <vt:lpstr>Summary: UDP</vt:lpstr>
      <vt:lpstr>Transport Layer</vt:lpstr>
      <vt:lpstr>Internet checksum: an example</vt:lpstr>
      <vt:lpstr>UDP: User Datagram Protocol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roadmap</dc:title>
  <dc:creator>James Kurose</dc:creator>
  <cp:lastModifiedBy>James Kurose</cp:lastModifiedBy>
  <cp:revision>88</cp:revision>
  <cp:lastPrinted>2020-03-04T14:08:28Z</cp:lastPrinted>
  <dcterms:created xsi:type="dcterms:W3CDTF">2020-03-02T13:10:11Z</dcterms:created>
  <dcterms:modified xsi:type="dcterms:W3CDTF">2020-04-13T14:19:54Z</dcterms:modified>
</cp:coreProperties>
</file>