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1191" r:id="rId2"/>
    <p:sldId id="1055" r:id="rId3"/>
    <p:sldId id="1057" r:id="rId4"/>
    <p:sldId id="1058" r:id="rId5"/>
    <p:sldId id="1195" r:id="rId6"/>
    <p:sldId id="1199" r:id="rId7"/>
    <p:sldId id="1200" r:id="rId8"/>
    <p:sldId id="1211" r:id="rId9"/>
    <p:sldId id="1202" r:id="rId10"/>
    <p:sldId id="1061" r:id="rId11"/>
    <p:sldId id="1066" r:id="rId12"/>
    <p:sldId id="1062" r:id="rId13"/>
    <p:sldId id="1063" r:id="rId14"/>
    <p:sldId id="1064" r:id="rId15"/>
    <p:sldId id="1203" r:id="rId16"/>
    <p:sldId id="1067" r:id="rId17"/>
    <p:sldId id="1068" r:id="rId18"/>
    <p:sldId id="1069" r:id="rId19"/>
    <p:sldId id="1070" r:id="rId20"/>
    <p:sldId id="1071" r:id="rId21"/>
    <p:sldId id="1072" r:id="rId22"/>
    <p:sldId id="1212" r:id="rId23"/>
    <p:sldId id="1073" r:id="rId24"/>
    <p:sldId id="1074" r:id="rId25"/>
    <p:sldId id="1205" r:id="rId26"/>
    <p:sldId id="277" r:id="rId27"/>
    <p:sldId id="1128" r:id="rId28"/>
    <p:sldId id="258" r:id="rId29"/>
    <p:sldId id="121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44" userDrawn="1">
          <p15:clr>
            <a:srgbClr val="A4A3A4"/>
          </p15:clr>
        </p15:guide>
        <p15:guide id="3" orient="horz"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E40000"/>
    <a:srgbClr val="0000A3"/>
    <a:srgbClr val="186600"/>
    <a:srgbClr val="FFB3D3"/>
    <a:srgbClr val="010F90"/>
    <a:srgbClr val="0000A8"/>
    <a:srgbClr val="B5E7FF"/>
    <a:srgbClr val="A2C1FF"/>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746"/>
  </p:normalViewPr>
  <p:slideViewPr>
    <p:cSldViewPr snapToGrid="0" snapToObjects="1">
      <p:cViewPr varScale="1">
        <p:scale>
          <a:sx n="123" d="100"/>
          <a:sy n="123" d="100"/>
        </p:scale>
        <p:origin x="776" y="192"/>
      </p:cViewPr>
      <p:guideLst>
        <p:guide pos="744"/>
        <p:guide orient="horz" pos="288"/>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5/19/20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29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8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20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11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51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721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97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146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525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23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72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01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might think that more buffering is a good thing.  Buffering is a bit like salt—just the right amount of salt makes food better, but too much makes it inedible!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308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713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515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838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493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721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851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1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096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70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71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754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for this animation:</a:t>
            </a:r>
          </a:p>
          <a:p>
            <a:endParaRPr lang="en-US" dirty="0"/>
          </a:p>
          <a:p>
            <a:r>
              <a:rPr lang="en-US" sz="1200" kern="1200" dirty="0">
                <a:solidFill>
                  <a:schemeClr val="tx1"/>
                </a:solidFill>
                <a:effectLst/>
                <a:latin typeface="+mn-lt"/>
                <a:ea typeface="+mn-ea"/>
                <a:cs typeface="+mn-cs"/>
              </a:rPr>
              <a:t>This all works out pretty nice and looks pretty simple!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of course the devil is in the details, as the saying goes.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happens,  for example, when a subset of addresses say in this first range should go to say interface 3, rather than interface 0.  Well, of course we could split the first address range into multiple pieces, and add in this new subrange with its new destination output port.  But it turns out there’s a much simpler and elegant way to do this.  Known as longest prefix matching.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12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91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25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49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76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580529" y="650420"/>
            <a:ext cx="6551791" cy="1650991"/>
          </a:xfrm>
        </p:spPr>
        <p:txBody>
          <a:bodyPr>
            <a:normAutofit fontScale="90000"/>
          </a:bodyPr>
          <a:lstStyle/>
          <a:p>
            <a:r>
              <a:rPr lang="en-US" altLang="en-US" sz="6000" dirty="0">
                <a:cs typeface="Calibri" panose="020F0502020204030204" pitchFamily="34" charset="0"/>
              </a:rPr>
              <a:t>Network Layer:</a:t>
            </a:r>
            <a:br>
              <a:rPr lang="en-US" altLang="en-US" sz="6000" dirty="0">
                <a:cs typeface="Calibri" panose="020F0502020204030204" pitchFamily="34" charset="0"/>
              </a:rPr>
            </a:br>
            <a:r>
              <a:rPr lang="en-US" altLang="en-US" sz="6000" dirty="0">
                <a:cs typeface="Calibri" panose="020F0502020204030204" pitchFamily="34" charset="0"/>
              </a:rPr>
              <a:t>Data Plane</a:t>
            </a:r>
            <a:endParaRPr lang="en-US" sz="60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18511" y="2492753"/>
            <a:ext cx="7372469" cy="4173132"/>
          </a:xfrm>
        </p:spPr>
        <p:txBody>
          <a:bodyPr>
            <a:normAutofit/>
          </a:bodyPr>
          <a:lstStyle/>
          <a:p>
            <a:pPr marL="403225" indent="-285750">
              <a:spcBef>
                <a:spcPts val="800"/>
              </a:spcBef>
              <a:buClr>
                <a:schemeClr val="bg1">
                  <a:lumMod val="75000"/>
                </a:schemeClr>
              </a:buClr>
            </a:pPr>
            <a:r>
              <a:rPr lang="en-US" dirty="0">
                <a:solidFill>
                  <a:schemeClr val="bg1">
                    <a:lumMod val="75000"/>
                  </a:schemeClr>
                </a:solidFill>
              </a:rPr>
              <a:t>Overview of Network Layer	 </a:t>
            </a:r>
          </a:p>
          <a:p>
            <a:pPr marL="403225" indent="-285750">
              <a:spcBef>
                <a:spcPts val="800"/>
              </a:spcBef>
            </a:pPr>
            <a:r>
              <a:rPr lang="en-US" sz="3600" dirty="0"/>
              <a:t>What’s Inside a Router? </a:t>
            </a:r>
          </a:p>
          <a:p>
            <a:pPr marL="403225" indent="-285750">
              <a:spcBef>
                <a:spcPts val="800"/>
              </a:spcBef>
              <a:buClr>
                <a:schemeClr val="bg1">
                  <a:lumMod val="75000"/>
                </a:schemeClr>
              </a:buClr>
            </a:pPr>
            <a:r>
              <a:rPr lang="en-US" dirty="0">
                <a:solidFill>
                  <a:schemeClr val="bg1">
                    <a:lumMod val="75000"/>
                  </a:schemeClr>
                </a:solidFill>
              </a:rPr>
              <a:t>The Internet Protocol</a:t>
            </a:r>
          </a:p>
          <a:p>
            <a:pPr marL="403225" indent="-285750">
              <a:spcBef>
                <a:spcPts val="800"/>
              </a:spcBef>
              <a:buClr>
                <a:schemeClr val="bg1">
                  <a:lumMod val="75000"/>
                </a:schemeClr>
              </a:buClr>
            </a:pPr>
            <a:r>
              <a:rPr lang="en-US" dirty="0">
                <a:solidFill>
                  <a:schemeClr val="bg1">
                    <a:lumMod val="75000"/>
                  </a:schemeClr>
                </a:solidFill>
              </a:rPr>
              <a:t>Generalized Forwarding and SDN </a:t>
            </a:r>
          </a:p>
          <a:p>
            <a:pPr marL="403225" indent="-285750">
              <a:spcBef>
                <a:spcPts val="800"/>
              </a:spcBef>
              <a:buClr>
                <a:schemeClr val="bg1">
                  <a:lumMod val="75000"/>
                </a:schemeClr>
              </a:buClr>
            </a:pPr>
            <a:r>
              <a:rPr lang="en-US" dirty="0">
                <a:solidFill>
                  <a:schemeClr val="bg1">
                    <a:lumMod val="75000"/>
                  </a:schemeClr>
                </a:solidFill>
              </a:rPr>
              <a:t>Middleboxes</a:t>
            </a:r>
          </a:p>
          <a:p>
            <a:pPr marL="403225" indent="-285750">
              <a:spcBef>
                <a:spcPts val="800"/>
              </a:spcBef>
              <a:buClr>
                <a:schemeClr val="bg1">
                  <a:lumMod val="75000"/>
                </a:schemeClr>
              </a:buClr>
            </a:pPr>
            <a:r>
              <a:rPr lang="en-US" dirty="0">
                <a:solidFill>
                  <a:schemeClr val="bg1">
                    <a:lumMod val="75000"/>
                  </a:schemeClr>
                </a:solidFill>
              </a:rPr>
              <a:t>Summary</a:t>
            </a:r>
          </a:p>
        </p:txBody>
      </p:sp>
      <p:grpSp>
        <p:nvGrpSpPr>
          <p:cNvPr id="3" name="Group 2">
            <a:extLst>
              <a:ext uri="{FF2B5EF4-FFF2-40B4-BE49-F238E27FC236}">
                <a16:creationId xmlns:a16="http://schemas.microsoft.com/office/drawing/2014/main" id="{E5966BCE-E1AB-7A42-B864-7745FF725900}"/>
              </a:ext>
            </a:extLst>
          </p:cNvPr>
          <p:cNvGrpSpPr/>
          <p:nvPr/>
        </p:nvGrpSpPr>
        <p:grpSpPr>
          <a:xfrm>
            <a:off x="7421880" y="792480"/>
            <a:ext cx="4399280" cy="3866277"/>
            <a:chOff x="7421880" y="792480"/>
            <a:chExt cx="4399280" cy="3866277"/>
          </a:xfrm>
        </p:grpSpPr>
        <p:pic>
          <p:nvPicPr>
            <p:cNvPr id="1026" name="Picture 2" descr="University of Massachusetts Amherst - Wikipedia">
              <a:extLst>
                <a:ext uri="{FF2B5EF4-FFF2-40B4-BE49-F238E27FC236}">
                  <a16:creationId xmlns:a16="http://schemas.microsoft.com/office/drawing/2014/main" id="{EA65677E-34B6-934A-BD3F-AAD350437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440" y="2125980"/>
              <a:ext cx="848360" cy="8483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8EB14B-C9ED-0847-B970-A5202AF4CE20}"/>
                </a:ext>
              </a:extLst>
            </p:cNvPr>
            <p:cNvSpPr txBox="1"/>
            <p:nvPr/>
          </p:nvSpPr>
          <p:spPr>
            <a:xfrm>
              <a:off x="7421880" y="792480"/>
              <a:ext cx="4399280"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COMPSCI 453 </a:t>
              </a:r>
              <a:r>
                <a:rPr kumimoji="0" lang="en-US" sz="2800" b="0" i="0" u="none" strike="noStrike" kern="1200" cap="none" spc="0" normalizeH="0" baseline="0" noProof="0" dirty="0">
                  <a:ln>
                    <a:noFill/>
                  </a:ln>
                  <a:solidFill>
                    <a:srgbClr val="0013A3"/>
                  </a:solidFill>
                  <a:effectLst/>
                  <a:uLnTx/>
                  <a:uFillTx/>
                  <a:latin typeface="Calibri"/>
                  <a:ea typeface="+mn-ea"/>
                  <a:cs typeface="+mn-cs"/>
                </a:rPr>
                <a:t>Computer Networks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Professor Jim Kurose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College of Information and Computer Sciences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University of Massachusetts </a:t>
              </a:r>
            </a:p>
          </p:txBody>
        </p:sp>
        <p:grpSp>
          <p:nvGrpSpPr>
            <p:cNvPr id="14" name="Group 13">
              <a:extLst>
                <a:ext uri="{FF2B5EF4-FFF2-40B4-BE49-F238E27FC236}">
                  <a16:creationId xmlns:a16="http://schemas.microsoft.com/office/drawing/2014/main" id="{FC6E2ED4-232F-CF49-92D4-D59F2E8D1361}"/>
                </a:ext>
              </a:extLst>
            </p:cNvPr>
            <p:cNvGrpSpPr/>
            <p:nvPr/>
          </p:nvGrpSpPr>
          <p:grpSpPr>
            <a:xfrm>
              <a:off x="7884160" y="3304540"/>
              <a:ext cx="3857707" cy="1354217"/>
              <a:chOff x="7904480" y="4206240"/>
              <a:chExt cx="3857707" cy="1354217"/>
            </a:xfrm>
          </p:grpSpPr>
          <p:pic>
            <p:nvPicPr>
              <p:cNvPr id="6" name="Picture 5" descr="Kurose_CVR_REV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8020" y="4246880"/>
                <a:ext cx="934167" cy="1224438"/>
              </a:xfrm>
              <a:prstGeom prst="rect">
                <a:avLst/>
              </a:prstGeom>
            </p:spPr>
          </p:pic>
          <p:sp>
            <p:nvSpPr>
              <p:cNvPr id="13" name="TextBox 12">
                <a:extLst>
                  <a:ext uri="{FF2B5EF4-FFF2-40B4-BE49-F238E27FC236}">
                    <a16:creationId xmlns:a16="http://schemas.microsoft.com/office/drawing/2014/main" id="{7BB5C915-B56D-DF41-B49F-F01D9828071E}"/>
                  </a:ext>
                </a:extLst>
              </p:cNvPr>
              <p:cNvSpPr txBox="1"/>
              <p:nvPr/>
            </p:nvSpPr>
            <p:spPr>
              <a:xfrm>
                <a:off x="7904480" y="4206240"/>
                <a:ext cx="2885440" cy="135421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Class textbook: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Computer Networking: A Top-Down Approach </a:t>
                </a:r>
                <a:r>
                  <a:rPr kumimoji="0" lang="en-US" sz="1400" b="0" i="1" u="none" strike="noStrike" kern="1200" cap="none" spc="0" normalizeH="0" baseline="0" noProof="0" dirty="0">
                    <a:ln>
                      <a:noFill/>
                    </a:ln>
                    <a:solidFill>
                      <a:prstClr val="black"/>
                    </a:solidFill>
                    <a:effectLst/>
                    <a:uLnTx/>
                    <a:uFillTx/>
                    <a:latin typeface="Calibri"/>
                    <a:ea typeface="+mn-ea"/>
                    <a:cs typeface="+mn-cs"/>
                  </a:rPr>
                  <a:t>(8</a:t>
                </a:r>
                <a:r>
                  <a:rPr kumimoji="0" lang="en-US" sz="1400" b="0" i="1" u="none" strike="noStrike" kern="1200" cap="none" spc="0" normalizeH="0" baseline="30000" noProof="0" dirty="0">
                    <a:ln>
                      <a:noFill/>
                    </a:ln>
                    <a:solidFill>
                      <a:prstClr val="black"/>
                    </a:solidFill>
                    <a:effectLst/>
                    <a:uLnTx/>
                    <a:uFillTx/>
                    <a:latin typeface="Calibri"/>
                    <a:ea typeface="+mn-ea"/>
                    <a:cs typeface="+mn-cs"/>
                  </a:rPr>
                  <a:t>th</a:t>
                </a:r>
                <a:r>
                  <a:rPr kumimoji="0" lang="en-US" sz="1400" b="0" i="1" u="none" strike="noStrike" kern="1200" cap="none" spc="0" normalizeH="0" baseline="0" noProof="0" dirty="0">
                    <a:ln>
                      <a:noFill/>
                    </a:ln>
                    <a:solidFill>
                      <a:prstClr val="black"/>
                    </a:solidFill>
                    <a:effectLst/>
                    <a:uLnTx/>
                    <a:uFillTx/>
                    <a:latin typeface="Calibri"/>
                    <a:ea typeface="+mn-ea"/>
                    <a:cs typeface="+mn-cs"/>
                  </a:rPr>
                  <a:t> ed.)</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J.F. Kurose, K.W. Ross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Pearson, 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http://</a:t>
                </a:r>
                <a:r>
                  <a:rPr kumimoji="0" lang="en-US" sz="1050" b="0" i="0" u="none" strike="noStrike" kern="1200" cap="none" spc="0" normalizeH="0" baseline="0" noProof="0" dirty="0" err="1">
                    <a:ln>
                      <a:noFill/>
                    </a:ln>
                    <a:solidFill>
                      <a:prstClr val="black"/>
                    </a:solidFill>
                    <a:effectLst/>
                    <a:uLnTx/>
                    <a:uFillTx/>
                    <a:latin typeface="Calibri"/>
                    <a:ea typeface="+mn-ea"/>
                    <a:cs typeface="+mn-cs"/>
                  </a:rPr>
                  <a:t>gaia.cs.umass.edu</a:t>
                </a:r>
                <a:r>
                  <a:rPr kumimoji="0" lang="en-US" sz="1050" b="0" i="0" u="none" strike="noStrike" kern="1200" cap="none" spc="0" normalizeH="0" baseline="0" noProof="0" dirty="0">
                    <a:ln>
                      <a:noFill/>
                    </a:ln>
                    <a:solidFill>
                      <a:prstClr val="black"/>
                    </a:solidFill>
                    <a:effectLst/>
                    <a:uLnTx/>
                    <a:uFillTx/>
                    <a:latin typeface="Calibri"/>
                    <a:ea typeface="+mn-ea"/>
                    <a:cs typeface="+mn-cs"/>
                  </a:rPr>
                  <a:t>/</a:t>
                </a:r>
                <a:r>
                  <a:rPr kumimoji="0" lang="en-US" sz="1050" b="0" i="0" u="none" strike="noStrike" kern="1200" cap="none" spc="0" normalizeH="0" baseline="0" noProof="0" dirty="0" err="1">
                    <a:ln>
                      <a:noFill/>
                    </a:ln>
                    <a:solidFill>
                      <a:prstClr val="black"/>
                    </a:solidFill>
                    <a:effectLst/>
                    <a:uLnTx/>
                    <a:uFillTx/>
                    <a:latin typeface="Calibri"/>
                    <a:ea typeface="+mn-ea"/>
                    <a:cs typeface="+mn-cs"/>
                  </a:rPr>
                  <a:t>kurose_ross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34908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p:txBody>
          <a:bodyPr/>
          <a:lstStyle/>
          <a:p>
            <a:pPr indent="-287338"/>
            <a:r>
              <a:rPr lang="en-US" altLang="en-US" sz="3200" dirty="0">
                <a:ea typeface="ＭＳ Ｐゴシック" panose="020B0600070205080204" pitchFamily="34" charset="-128"/>
                <a:cs typeface="ＭＳ Ｐゴシック" panose="020B0600070205080204" pitchFamily="34" charset="-128"/>
              </a:rPr>
              <a:t>we’ll see</a:t>
            </a:r>
            <a:r>
              <a:rPr lang="en-US" altLang="en-US" sz="3200" i="1" dirty="0">
                <a:solidFill>
                  <a:srgbClr val="000090"/>
                </a:solidFill>
                <a:ea typeface="ＭＳ Ｐゴシック" panose="020B0600070205080204" pitchFamily="34" charset="-128"/>
                <a:cs typeface="ＭＳ Ｐゴシック" panose="020B0600070205080204" pitchFamily="34" charset="-128"/>
              </a:rPr>
              <a:t> why </a:t>
            </a:r>
            <a:r>
              <a:rPr lang="en-US" altLang="en-US" sz="3200" dirty="0">
                <a:ea typeface="ＭＳ Ｐゴシック" panose="020B0600070205080204" pitchFamily="34" charset="-128"/>
                <a:cs typeface="ＭＳ Ｐゴシック" panose="020B0600070205080204" pitchFamily="34" charset="-128"/>
              </a:rPr>
              <a:t>longest prefix matching is used shortly, when we study addressing</a:t>
            </a:r>
          </a:p>
          <a:p>
            <a:pPr indent="-287338"/>
            <a:r>
              <a:rPr lang="en-US" altLang="en-US" sz="3200" dirty="0">
                <a:ea typeface="ＭＳ Ｐゴシック" panose="020B0600070205080204" pitchFamily="34" charset="-128"/>
                <a:cs typeface="ＭＳ Ｐゴシック" panose="020B0600070205080204" pitchFamily="34" charset="-128"/>
              </a:rPr>
              <a:t>longest prefix matching: often performed using ternary content addressable memories (TCAMs)</a:t>
            </a:r>
          </a:p>
          <a:p>
            <a:pPr lvl="1"/>
            <a:r>
              <a:rPr lang="en-US" altLang="en-US" sz="2800" i="1" dirty="0">
                <a:solidFill>
                  <a:srgbClr val="CC0000"/>
                </a:solidFill>
                <a:ea typeface="ＭＳ Ｐゴシック" panose="020B0600070205080204" pitchFamily="34" charset="-128"/>
              </a:rPr>
              <a:t>content addressable: </a:t>
            </a:r>
            <a:r>
              <a:rPr lang="en-US" altLang="en-US" sz="2800" dirty="0">
                <a:ea typeface="ＭＳ Ｐゴシック" panose="020B0600070205080204" pitchFamily="34" charset="-128"/>
              </a:rPr>
              <a:t>present address to TCAM: retrieve address in one clock cycle, regardless of table size</a:t>
            </a:r>
          </a:p>
          <a:p>
            <a:pPr lvl="1"/>
            <a:r>
              <a:rPr lang="en-US" altLang="en-US" sz="2800" dirty="0">
                <a:ea typeface="ＭＳ Ｐゴシック" panose="020B0600070205080204" pitchFamily="34" charset="-128"/>
              </a:rPr>
              <a:t>Cisco Catalyst:  ~1M routing table entries in TCAM</a:t>
            </a:r>
          </a:p>
          <a:p>
            <a:endParaRPr lang="en-US" dirty="0"/>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sz="4800" dirty="0"/>
              <a:t>Longest prefix matching</a:t>
            </a:r>
          </a:p>
        </p:txBody>
      </p:sp>
      <p:sp>
        <p:nvSpPr>
          <p:cNvPr id="4" name="Slide Number Placeholder 4">
            <a:extLst>
              <a:ext uri="{FF2B5EF4-FFF2-40B4-BE49-F238E27FC236}">
                <a16:creationId xmlns:a16="http://schemas.microsoft.com/office/drawing/2014/main" id="{3FF29919-E30C-C848-A2A0-2376EB62D48F}"/>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10</a:t>
            </a:fld>
            <a:endParaRPr lang="en-US" dirty="0"/>
          </a:p>
        </p:txBody>
      </p:sp>
    </p:spTree>
    <p:extLst>
      <p:ext uri="{BB962C8B-B14F-4D97-AF65-F5344CB8AC3E}">
        <p14:creationId xmlns:p14="http://schemas.microsoft.com/office/powerpoint/2010/main" val="106634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811696" y="1379472"/>
            <a:ext cx="11035748" cy="634860"/>
          </a:xfrm>
        </p:spPr>
        <p:txBody>
          <a:bodyPr>
            <a:normAutofit/>
          </a:bodyPr>
          <a:lstStyle/>
          <a:p>
            <a:pPr indent="-287338">
              <a:buFont typeface="Wingdings" charset="2"/>
              <a:buChar char="§"/>
              <a:defRPr/>
            </a:pPr>
            <a:r>
              <a:rPr lang="en-US" sz="3200" dirty="0"/>
              <a:t>transfer packet from input link to appropriate output link</a:t>
            </a:r>
          </a:p>
          <a:p>
            <a:pPr indent="-287338">
              <a:buFont typeface="Wingdings" charset="2"/>
              <a:buChar char="§"/>
              <a:defRPr/>
            </a:pPr>
            <a:endParaRPr lang="en-US" dirty="0"/>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fabrics</a:t>
            </a:r>
            <a:endParaRPr lang="en-US" sz="4800" dirty="0"/>
          </a:p>
        </p:txBody>
      </p:sp>
      <p:grpSp>
        <p:nvGrpSpPr>
          <p:cNvPr id="140" name="Group 60">
            <a:extLst>
              <a:ext uri="{FF2B5EF4-FFF2-40B4-BE49-F238E27FC236}">
                <a16:creationId xmlns:a16="http://schemas.microsoft.com/office/drawing/2014/main" id="{E16CE5B6-2BB1-8843-9C94-E2F2D5BE7F75}"/>
              </a:ext>
            </a:extLst>
          </p:cNvPr>
          <p:cNvGrpSpPr>
            <a:grpSpLocks/>
          </p:cNvGrpSpPr>
          <p:nvPr/>
        </p:nvGrpSpPr>
        <p:grpSpPr bwMode="auto">
          <a:xfrm>
            <a:off x="4510432" y="3943350"/>
            <a:ext cx="1609725" cy="2343150"/>
            <a:chOff x="2418" y="1882"/>
            <a:chExt cx="1014" cy="1476"/>
          </a:xfrm>
          <a:effectLst>
            <a:outerShdw blurRad="50800" dist="38100" dir="2700000" algn="tl" rotWithShape="0">
              <a:prstClr val="black">
                <a:alpha val="40000"/>
              </a:prstClr>
            </a:outerShdw>
          </a:effectLst>
        </p:grpSpPr>
        <p:sp>
          <p:nvSpPr>
            <p:cNvPr id="141" name="Rectangle 45">
              <a:extLst>
                <a:ext uri="{FF2B5EF4-FFF2-40B4-BE49-F238E27FC236}">
                  <a16:creationId xmlns:a16="http://schemas.microsoft.com/office/drawing/2014/main" id="{F26101B5-1F43-6C44-B633-4C17C2A3D1C0}"/>
                </a:ext>
              </a:extLst>
            </p:cNvPr>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2" name="Text Box 48">
              <a:extLst>
                <a:ext uri="{FF2B5EF4-FFF2-40B4-BE49-F238E27FC236}">
                  <a16:creationId xmlns:a16="http://schemas.microsoft.com/office/drawing/2014/main" id="{1E1E4579-D30C-D245-B0D4-E5A2AEC25247}"/>
                </a:ext>
              </a:extLst>
            </p:cNvPr>
            <p:cNvSpPr txBox="1">
              <a:spLocks noChangeArrowheads="1"/>
            </p:cNvSpPr>
            <p:nvPr/>
          </p:nvSpPr>
          <p:spPr bwMode="auto">
            <a:xfrm>
              <a:off x="2485" y="2418"/>
              <a:ext cx="87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high-speed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switching</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fabric</a:t>
              </a:r>
            </a:p>
          </p:txBody>
        </p:sp>
      </p:grpSp>
      <p:sp>
        <p:nvSpPr>
          <p:cNvPr id="160" name="Text Box 57">
            <a:extLst>
              <a:ext uri="{FF2B5EF4-FFF2-40B4-BE49-F238E27FC236}">
                <a16:creationId xmlns:a16="http://schemas.microsoft.com/office/drawing/2014/main" id="{F1679189-37C6-6D40-A05F-4B13D87DE33B}"/>
              </a:ext>
            </a:extLst>
          </p:cNvPr>
          <p:cNvSpPr txBox="1">
            <a:spLocks noChangeArrowheads="1"/>
          </p:cNvSpPr>
          <p:nvPr/>
        </p:nvSpPr>
        <p:spPr bwMode="auto">
          <a:xfrm>
            <a:off x="2216772" y="4857819"/>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 input ports</a:t>
            </a:r>
          </a:p>
        </p:txBody>
      </p:sp>
      <p:grpSp>
        <p:nvGrpSpPr>
          <p:cNvPr id="168" name="Group 38">
            <a:extLst>
              <a:ext uri="{FF2B5EF4-FFF2-40B4-BE49-F238E27FC236}">
                <a16:creationId xmlns:a16="http://schemas.microsoft.com/office/drawing/2014/main" id="{8AC17FBD-D822-CD43-929D-2CC812BF0667}"/>
              </a:ext>
            </a:extLst>
          </p:cNvPr>
          <p:cNvGrpSpPr>
            <a:grpSpLocks/>
          </p:cNvGrpSpPr>
          <p:nvPr/>
        </p:nvGrpSpPr>
        <p:grpSpPr bwMode="auto">
          <a:xfrm>
            <a:off x="6149007" y="5709203"/>
            <a:ext cx="1472095" cy="386798"/>
            <a:chOff x="-51" y="2454"/>
            <a:chExt cx="1482" cy="357"/>
          </a:xfrm>
        </p:grpSpPr>
        <p:grpSp>
          <p:nvGrpSpPr>
            <p:cNvPr id="169" name="Group 39">
              <a:extLst>
                <a:ext uri="{FF2B5EF4-FFF2-40B4-BE49-F238E27FC236}">
                  <a16:creationId xmlns:a16="http://schemas.microsoft.com/office/drawing/2014/main" id="{0892708C-B62F-1443-A450-88C550BC04BC}"/>
                </a:ext>
              </a:extLst>
            </p:cNvPr>
            <p:cNvGrpSpPr>
              <a:grpSpLocks/>
            </p:cNvGrpSpPr>
            <p:nvPr/>
          </p:nvGrpSpPr>
          <p:grpSpPr bwMode="auto">
            <a:xfrm flipH="1">
              <a:off x="171" y="2454"/>
              <a:ext cx="1086" cy="357"/>
              <a:chOff x="171" y="2454"/>
              <a:chExt cx="1086" cy="357"/>
            </a:xfrm>
          </p:grpSpPr>
          <p:sp>
            <p:nvSpPr>
              <p:cNvPr id="171" name="Rectangle 40">
                <a:extLst>
                  <a:ext uri="{FF2B5EF4-FFF2-40B4-BE49-F238E27FC236}">
                    <a16:creationId xmlns:a16="http://schemas.microsoft.com/office/drawing/2014/main" id="{646AD0B4-3035-904E-BC08-F1F7B9E664EF}"/>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2" name="Rectangle 41">
                <a:extLst>
                  <a:ext uri="{FF2B5EF4-FFF2-40B4-BE49-F238E27FC236}">
                    <a16:creationId xmlns:a16="http://schemas.microsoft.com/office/drawing/2014/main" id="{C11D294C-080E-E146-92DD-4E0970AA192D}"/>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3" name="Rectangle 42">
                <a:extLst>
                  <a:ext uri="{FF2B5EF4-FFF2-40B4-BE49-F238E27FC236}">
                    <a16:creationId xmlns:a16="http://schemas.microsoft.com/office/drawing/2014/main" id="{AEC771A2-E626-8246-BD5D-885A3F23221F}"/>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4" name="Rectangle 43">
                <a:extLst>
                  <a:ext uri="{FF2B5EF4-FFF2-40B4-BE49-F238E27FC236}">
                    <a16:creationId xmlns:a16="http://schemas.microsoft.com/office/drawing/2014/main" id="{D9ACADB5-CB99-0C44-953C-36D248E856BC}"/>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70" name="Line 44">
              <a:extLst>
                <a:ext uri="{FF2B5EF4-FFF2-40B4-BE49-F238E27FC236}">
                  <a16:creationId xmlns:a16="http://schemas.microsoft.com/office/drawing/2014/main" id="{0B5CB4ED-80BB-FD4A-8E51-691C12DA6F55}"/>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1" name="Text Box 57">
            <a:extLst>
              <a:ext uri="{FF2B5EF4-FFF2-40B4-BE49-F238E27FC236}">
                <a16:creationId xmlns:a16="http://schemas.microsoft.com/office/drawing/2014/main" id="{7B04503A-E5E8-3F47-B2CA-2C4493C5596F}"/>
              </a:ext>
            </a:extLst>
          </p:cNvPr>
          <p:cNvSpPr txBox="1">
            <a:spLocks noChangeArrowheads="1"/>
          </p:cNvSpPr>
          <p:nvPr/>
        </p:nvSpPr>
        <p:spPr bwMode="auto">
          <a:xfrm>
            <a:off x="6689378" y="4864446"/>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 output ports</a:t>
            </a:r>
          </a:p>
        </p:txBody>
      </p:sp>
      <p:grpSp>
        <p:nvGrpSpPr>
          <p:cNvPr id="182" name="Group 38">
            <a:extLst>
              <a:ext uri="{FF2B5EF4-FFF2-40B4-BE49-F238E27FC236}">
                <a16:creationId xmlns:a16="http://schemas.microsoft.com/office/drawing/2014/main" id="{0D66BD80-759C-4845-8712-8D0B4AF84EF1}"/>
              </a:ext>
            </a:extLst>
          </p:cNvPr>
          <p:cNvGrpSpPr>
            <a:grpSpLocks/>
          </p:cNvGrpSpPr>
          <p:nvPr/>
        </p:nvGrpSpPr>
        <p:grpSpPr bwMode="auto">
          <a:xfrm>
            <a:off x="6155633" y="4072559"/>
            <a:ext cx="1472095" cy="386798"/>
            <a:chOff x="-51" y="2454"/>
            <a:chExt cx="1482" cy="357"/>
          </a:xfrm>
        </p:grpSpPr>
        <p:grpSp>
          <p:nvGrpSpPr>
            <p:cNvPr id="183" name="Group 39">
              <a:extLst>
                <a:ext uri="{FF2B5EF4-FFF2-40B4-BE49-F238E27FC236}">
                  <a16:creationId xmlns:a16="http://schemas.microsoft.com/office/drawing/2014/main" id="{5C936A85-45B9-074E-B843-773AFF5135C9}"/>
                </a:ext>
              </a:extLst>
            </p:cNvPr>
            <p:cNvGrpSpPr>
              <a:grpSpLocks/>
            </p:cNvGrpSpPr>
            <p:nvPr/>
          </p:nvGrpSpPr>
          <p:grpSpPr bwMode="auto">
            <a:xfrm flipH="1">
              <a:off x="171" y="2454"/>
              <a:ext cx="1086" cy="357"/>
              <a:chOff x="171" y="2454"/>
              <a:chExt cx="1086" cy="357"/>
            </a:xfrm>
          </p:grpSpPr>
          <p:sp>
            <p:nvSpPr>
              <p:cNvPr id="185" name="Rectangle 40">
                <a:extLst>
                  <a:ext uri="{FF2B5EF4-FFF2-40B4-BE49-F238E27FC236}">
                    <a16:creationId xmlns:a16="http://schemas.microsoft.com/office/drawing/2014/main" id="{B622FEB5-7929-1240-B7D5-15643E719FB3}"/>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86" name="Rectangle 41">
                <a:extLst>
                  <a:ext uri="{FF2B5EF4-FFF2-40B4-BE49-F238E27FC236}">
                    <a16:creationId xmlns:a16="http://schemas.microsoft.com/office/drawing/2014/main" id="{9EC76602-1084-F84D-AD9A-D96EB15A89EB}"/>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87" name="Rectangle 42">
                <a:extLst>
                  <a:ext uri="{FF2B5EF4-FFF2-40B4-BE49-F238E27FC236}">
                    <a16:creationId xmlns:a16="http://schemas.microsoft.com/office/drawing/2014/main" id="{DD155316-70EC-7F4D-B61B-21231E854AF0}"/>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88" name="Rectangle 43">
                <a:extLst>
                  <a:ext uri="{FF2B5EF4-FFF2-40B4-BE49-F238E27FC236}">
                    <a16:creationId xmlns:a16="http://schemas.microsoft.com/office/drawing/2014/main" id="{BFE2402A-9D06-854F-8BB0-978456C98DC8}"/>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84" name="Line 44">
              <a:extLst>
                <a:ext uri="{FF2B5EF4-FFF2-40B4-BE49-F238E27FC236}">
                  <a16:creationId xmlns:a16="http://schemas.microsoft.com/office/drawing/2014/main" id="{D7FF759B-D504-9D47-8A31-C0C49E47A705}"/>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F67B67A3-971A-E044-9E63-6007998B6291}"/>
              </a:ext>
            </a:extLst>
          </p:cNvPr>
          <p:cNvSpPr txBox="1"/>
          <p:nvPr/>
        </p:nvSpPr>
        <p:spPr>
          <a:xfrm rot="5400000">
            <a:off x="6248400" y="4708389"/>
            <a:ext cx="9276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 . </a:t>
            </a:r>
          </a:p>
        </p:txBody>
      </p:sp>
      <p:sp>
        <p:nvSpPr>
          <p:cNvPr id="190" name="TextBox 189">
            <a:extLst>
              <a:ext uri="{FF2B5EF4-FFF2-40B4-BE49-F238E27FC236}">
                <a16:creationId xmlns:a16="http://schemas.microsoft.com/office/drawing/2014/main" id="{90C8DE0E-9EEF-204C-9448-24E1458DC419}"/>
              </a:ext>
            </a:extLst>
          </p:cNvPr>
          <p:cNvSpPr txBox="1"/>
          <p:nvPr/>
        </p:nvSpPr>
        <p:spPr>
          <a:xfrm rot="5400000">
            <a:off x="3472070" y="4715016"/>
            <a:ext cx="9276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 . </a:t>
            </a:r>
          </a:p>
        </p:txBody>
      </p:sp>
      <p:grpSp>
        <p:nvGrpSpPr>
          <p:cNvPr id="192" name="Group 39">
            <a:extLst>
              <a:ext uri="{FF2B5EF4-FFF2-40B4-BE49-F238E27FC236}">
                <a16:creationId xmlns:a16="http://schemas.microsoft.com/office/drawing/2014/main" id="{43EE5875-DB50-8F42-9E84-EBF455D6C7E5}"/>
              </a:ext>
            </a:extLst>
          </p:cNvPr>
          <p:cNvGrpSpPr>
            <a:grpSpLocks/>
          </p:cNvGrpSpPr>
          <p:nvPr/>
        </p:nvGrpSpPr>
        <p:grpSpPr bwMode="auto">
          <a:xfrm rot="10800000" flipH="1">
            <a:off x="3242010" y="4065933"/>
            <a:ext cx="1078742" cy="386798"/>
            <a:chOff x="171" y="2454"/>
            <a:chExt cx="1086" cy="357"/>
          </a:xfrm>
        </p:grpSpPr>
        <p:sp>
          <p:nvSpPr>
            <p:cNvPr id="194" name="Rectangle 40">
              <a:extLst>
                <a:ext uri="{FF2B5EF4-FFF2-40B4-BE49-F238E27FC236}">
                  <a16:creationId xmlns:a16="http://schemas.microsoft.com/office/drawing/2014/main" id="{906CC695-2DD1-2E42-A750-72D29415134B}"/>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5" name="Rectangle 41">
              <a:extLst>
                <a:ext uri="{FF2B5EF4-FFF2-40B4-BE49-F238E27FC236}">
                  <a16:creationId xmlns:a16="http://schemas.microsoft.com/office/drawing/2014/main" id="{99D0D5A4-1E5B-0B43-A1B7-FD7BC835DCFE}"/>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6" name="Rectangle 42">
              <a:extLst>
                <a:ext uri="{FF2B5EF4-FFF2-40B4-BE49-F238E27FC236}">
                  <a16:creationId xmlns:a16="http://schemas.microsoft.com/office/drawing/2014/main" id="{6140224D-DBC1-EB40-AFE8-D6D0132B57D2}"/>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7" name="Rectangle 43">
              <a:extLst>
                <a:ext uri="{FF2B5EF4-FFF2-40B4-BE49-F238E27FC236}">
                  <a16:creationId xmlns:a16="http://schemas.microsoft.com/office/drawing/2014/main" id="{0A00DDFA-F665-324F-A415-D0B5E35A5F48}"/>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93" name="Line 44">
            <a:extLst>
              <a:ext uri="{FF2B5EF4-FFF2-40B4-BE49-F238E27FC236}">
                <a16:creationId xmlns:a16="http://schemas.microsoft.com/office/drawing/2014/main" id="{A888E476-EAD9-6C4A-A7A3-DDB9C8C3A0C3}"/>
              </a:ext>
            </a:extLst>
          </p:cNvPr>
          <p:cNvSpPr>
            <a:spLocks noChangeShapeType="1"/>
          </p:cNvSpPr>
          <p:nvPr/>
        </p:nvSpPr>
        <p:spPr bwMode="auto">
          <a:xfrm>
            <a:off x="3021494" y="4260957"/>
            <a:ext cx="147209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9" name="Group 39">
            <a:extLst>
              <a:ext uri="{FF2B5EF4-FFF2-40B4-BE49-F238E27FC236}">
                <a16:creationId xmlns:a16="http://schemas.microsoft.com/office/drawing/2014/main" id="{861F8D20-AD91-3246-9499-A09CBEB79CED}"/>
              </a:ext>
            </a:extLst>
          </p:cNvPr>
          <p:cNvGrpSpPr>
            <a:grpSpLocks/>
          </p:cNvGrpSpPr>
          <p:nvPr/>
        </p:nvGrpSpPr>
        <p:grpSpPr bwMode="auto">
          <a:xfrm rot="10800000" flipH="1">
            <a:off x="3248636" y="5729080"/>
            <a:ext cx="1078742" cy="386798"/>
            <a:chOff x="171" y="2454"/>
            <a:chExt cx="1086" cy="357"/>
          </a:xfrm>
        </p:grpSpPr>
        <p:sp>
          <p:nvSpPr>
            <p:cNvPr id="201" name="Rectangle 40">
              <a:extLst>
                <a:ext uri="{FF2B5EF4-FFF2-40B4-BE49-F238E27FC236}">
                  <a16:creationId xmlns:a16="http://schemas.microsoft.com/office/drawing/2014/main" id="{C04E48EB-4A34-004B-84AD-61BC56BA591D}"/>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2" name="Rectangle 41">
              <a:extLst>
                <a:ext uri="{FF2B5EF4-FFF2-40B4-BE49-F238E27FC236}">
                  <a16:creationId xmlns:a16="http://schemas.microsoft.com/office/drawing/2014/main" id="{D0C6BD53-6130-A748-BC48-3FA6588875D2}"/>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3" name="Rectangle 42">
              <a:extLst>
                <a:ext uri="{FF2B5EF4-FFF2-40B4-BE49-F238E27FC236}">
                  <a16:creationId xmlns:a16="http://schemas.microsoft.com/office/drawing/2014/main" id="{19984A44-E408-0A4C-A437-40EAEAA848A3}"/>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4" name="Rectangle 43">
              <a:extLst>
                <a:ext uri="{FF2B5EF4-FFF2-40B4-BE49-F238E27FC236}">
                  <a16:creationId xmlns:a16="http://schemas.microsoft.com/office/drawing/2014/main" id="{30660A84-3620-0541-9A93-C5E1D76F117E}"/>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200" name="Line 44">
            <a:extLst>
              <a:ext uri="{FF2B5EF4-FFF2-40B4-BE49-F238E27FC236}">
                <a16:creationId xmlns:a16="http://schemas.microsoft.com/office/drawing/2014/main" id="{975E947C-3697-5947-8DC9-3EF33B31BD2E}"/>
              </a:ext>
            </a:extLst>
          </p:cNvPr>
          <p:cNvSpPr>
            <a:spLocks noChangeShapeType="1"/>
          </p:cNvSpPr>
          <p:nvPr/>
        </p:nvSpPr>
        <p:spPr bwMode="auto">
          <a:xfrm>
            <a:off x="3028120" y="5924104"/>
            <a:ext cx="147209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Content Placeholder 2">
            <a:extLst>
              <a:ext uri="{FF2B5EF4-FFF2-40B4-BE49-F238E27FC236}">
                <a16:creationId xmlns:a16="http://schemas.microsoft.com/office/drawing/2014/main" id="{DC2E6EA4-0C86-5F4C-BB3E-C92E5B769FC5}"/>
              </a:ext>
            </a:extLst>
          </p:cNvPr>
          <p:cNvSpPr txBox="1">
            <a:spLocks/>
          </p:cNvSpPr>
          <p:nvPr/>
        </p:nvSpPr>
        <p:spPr>
          <a:xfrm>
            <a:off x="805070" y="1889680"/>
            <a:ext cx="11035748" cy="23178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switching rate: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rate at which packets can be transfer from inputs to outputs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often measured as multiple of input/output line rate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 inputs: switching rate N times line rate desirable</a:t>
            </a:r>
          </a:p>
        </p:txBody>
      </p:sp>
      <p:sp>
        <p:nvSpPr>
          <p:cNvPr id="9" name="TextBox 8">
            <a:extLst>
              <a:ext uri="{FF2B5EF4-FFF2-40B4-BE49-F238E27FC236}">
                <a16:creationId xmlns:a16="http://schemas.microsoft.com/office/drawing/2014/main" id="{01E77334-DD7E-1B48-8BC7-370BDB02F09A}"/>
              </a:ext>
            </a:extLst>
          </p:cNvPr>
          <p:cNvSpPr txBox="1"/>
          <p:nvPr/>
        </p:nvSpPr>
        <p:spPr>
          <a:xfrm>
            <a:off x="2756452" y="4081670"/>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09" name="TextBox 208">
            <a:extLst>
              <a:ext uri="{FF2B5EF4-FFF2-40B4-BE49-F238E27FC236}">
                <a16:creationId xmlns:a16="http://schemas.microsoft.com/office/drawing/2014/main" id="{38F21D3F-8391-534C-9242-3758758C301A}"/>
              </a:ext>
            </a:extLst>
          </p:cNvPr>
          <p:cNvSpPr txBox="1"/>
          <p:nvPr/>
        </p:nvSpPr>
        <p:spPr>
          <a:xfrm>
            <a:off x="2749826" y="5718314"/>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10" name="TextBox 209">
            <a:extLst>
              <a:ext uri="{FF2B5EF4-FFF2-40B4-BE49-F238E27FC236}">
                <a16:creationId xmlns:a16="http://schemas.microsoft.com/office/drawing/2014/main" id="{58A4E43E-89E0-E547-8C85-19EA30836952}"/>
              </a:ext>
            </a:extLst>
          </p:cNvPr>
          <p:cNvSpPr txBox="1"/>
          <p:nvPr/>
        </p:nvSpPr>
        <p:spPr>
          <a:xfrm>
            <a:off x="7593495" y="4081671"/>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11" name="TextBox 210">
            <a:extLst>
              <a:ext uri="{FF2B5EF4-FFF2-40B4-BE49-F238E27FC236}">
                <a16:creationId xmlns:a16="http://schemas.microsoft.com/office/drawing/2014/main" id="{394AA5E3-B3F2-B445-8CEF-84D33DC4565C}"/>
              </a:ext>
            </a:extLst>
          </p:cNvPr>
          <p:cNvSpPr txBox="1"/>
          <p:nvPr/>
        </p:nvSpPr>
        <p:spPr>
          <a:xfrm>
            <a:off x="7586868" y="5718315"/>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10" name="TextBox 9">
            <a:extLst>
              <a:ext uri="{FF2B5EF4-FFF2-40B4-BE49-F238E27FC236}">
                <a16:creationId xmlns:a16="http://schemas.microsoft.com/office/drawing/2014/main" id="{A8D02FF0-F045-2443-B110-8EA634D57D8A}"/>
              </a:ext>
            </a:extLst>
          </p:cNvPr>
          <p:cNvSpPr txBox="1"/>
          <p:nvPr/>
        </p:nvSpPr>
        <p:spPr>
          <a:xfrm>
            <a:off x="4611758" y="4094922"/>
            <a:ext cx="1331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(rate: NR, ideally)</a:t>
            </a:r>
          </a:p>
        </p:txBody>
      </p:sp>
      <p:sp>
        <p:nvSpPr>
          <p:cNvPr id="43" name="Slide Number Placeholder 4">
            <a:extLst>
              <a:ext uri="{FF2B5EF4-FFF2-40B4-BE49-F238E27FC236}">
                <a16:creationId xmlns:a16="http://schemas.microsoft.com/office/drawing/2014/main" id="{1006AEB9-8E30-BF47-8218-D88E2916ACE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11</a:t>
            </a:fld>
            <a:endParaRPr lang="en-US" dirty="0"/>
          </a:p>
        </p:txBody>
      </p:sp>
    </p:spTree>
    <p:extLst>
      <p:ext uri="{BB962C8B-B14F-4D97-AF65-F5344CB8AC3E}">
        <p14:creationId xmlns:p14="http://schemas.microsoft.com/office/powerpoint/2010/main" val="156462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dissolve">
                                      <p:cBhvr>
                                        <p:cTn id="7" dur="500"/>
                                        <p:tgtEl>
                                          <p:spTgt spid="2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fabrics</a:t>
            </a:r>
            <a:endParaRPr lang="en-US" sz="4800" dirty="0"/>
          </a:p>
        </p:txBody>
      </p:sp>
      <p:grpSp>
        <p:nvGrpSpPr>
          <p:cNvPr id="311" name="Group 80">
            <a:extLst>
              <a:ext uri="{FF2B5EF4-FFF2-40B4-BE49-F238E27FC236}">
                <a16:creationId xmlns:a16="http://schemas.microsoft.com/office/drawing/2014/main" id="{3ECBEF50-5AB0-494A-8A71-7779C83BEB48}"/>
              </a:ext>
            </a:extLst>
          </p:cNvPr>
          <p:cNvGrpSpPr>
            <a:grpSpLocks/>
          </p:cNvGrpSpPr>
          <p:nvPr/>
        </p:nvGrpSpPr>
        <p:grpSpPr bwMode="auto">
          <a:xfrm>
            <a:off x="4769281" y="4484392"/>
            <a:ext cx="1093120" cy="215900"/>
            <a:chOff x="876" y="2800"/>
            <a:chExt cx="788" cy="175"/>
          </a:xfrm>
        </p:grpSpPr>
        <p:sp>
          <p:nvSpPr>
            <p:cNvPr id="312" name="Rectangle 81">
              <a:extLst>
                <a:ext uri="{FF2B5EF4-FFF2-40B4-BE49-F238E27FC236}">
                  <a16:creationId xmlns:a16="http://schemas.microsoft.com/office/drawing/2014/main" id="{37D52850-F316-4144-A0B4-19C304D6843C}"/>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Rectangle 82">
              <a:extLst>
                <a:ext uri="{FF2B5EF4-FFF2-40B4-BE49-F238E27FC236}">
                  <a16:creationId xmlns:a16="http://schemas.microsoft.com/office/drawing/2014/main" id="{69439B26-261D-744E-9369-27374726E01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Rectangle 83">
              <a:extLst>
                <a:ext uri="{FF2B5EF4-FFF2-40B4-BE49-F238E27FC236}">
                  <a16:creationId xmlns:a16="http://schemas.microsoft.com/office/drawing/2014/main" id="{1B510572-6B31-7748-A75A-BF9B27F84964}"/>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5" name="Rectangle 84">
              <a:extLst>
                <a:ext uri="{FF2B5EF4-FFF2-40B4-BE49-F238E27FC236}">
                  <a16:creationId xmlns:a16="http://schemas.microsoft.com/office/drawing/2014/main" id="{09923AAC-D18D-164E-B81F-A06E6E34C8F3}"/>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Line 85">
              <a:extLst>
                <a:ext uri="{FF2B5EF4-FFF2-40B4-BE49-F238E27FC236}">
                  <a16:creationId xmlns:a16="http://schemas.microsoft.com/office/drawing/2014/main" id="{7260ED2A-03CA-CD4D-ADAC-6C8DFBED0D6A}"/>
                </a:ext>
              </a:extLst>
            </p:cNvPr>
            <p:cNvSpPr>
              <a:spLocks noChangeShapeType="1"/>
            </p:cNvSpPr>
            <p:nvPr/>
          </p:nvSpPr>
          <p:spPr bwMode="auto">
            <a:xfrm flipV="1">
              <a:off x="876" y="2887"/>
              <a:ext cx="7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17" name="Group 86">
            <a:extLst>
              <a:ext uri="{FF2B5EF4-FFF2-40B4-BE49-F238E27FC236}">
                <a16:creationId xmlns:a16="http://schemas.microsoft.com/office/drawing/2014/main" id="{BE86221D-4C38-2645-B32F-F1F6D4B5168D}"/>
              </a:ext>
            </a:extLst>
          </p:cNvPr>
          <p:cNvGrpSpPr>
            <a:grpSpLocks/>
          </p:cNvGrpSpPr>
          <p:nvPr/>
        </p:nvGrpSpPr>
        <p:grpSpPr bwMode="auto">
          <a:xfrm>
            <a:off x="4767694" y="4879680"/>
            <a:ext cx="1094506" cy="215900"/>
            <a:chOff x="876" y="2800"/>
            <a:chExt cx="789" cy="175"/>
          </a:xfrm>
        </p:grpSpPr>
        <p:sp>
          <p:nvSpPr>
            <p:cNvPr id="318" name="Rectangle 87">
              <a:extLst>
                <a:ext uri="{FF2B5EF4-FFF2-40B4-BE49-F238E27FC236}">
                  <a16:creationId xmlns:a16="http://schemas.microsoft.com/office/drawing/2014/main" id="{996C6DCD-B0C9-FD49-B834-5736A5B7DAAC}"/>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9" name="Rectangle 88">
              <a:extLst>
                <a:ext uri="{FF2B5EF4-FFF2-40B4-BE49-F238E27FC236}">
                  <a16:creationId xmlns:a16="http://schemas.microsoft.com/office/drawing/2014/main" id="{4C49FD79-8AA8-374F-9E0F-16366ADC47D3}"/>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Rectangle 89">
              <a:extLst>
                <a:ext uri="{FF2B5EF4-FFF2-40B4-BE49-F238E27FC236}">
                  <a16:creationId xmlns:a16="http://schemas.microsoft.com/office/drawing/2014/main" id="{30AA73C6-743D-744D-8076-CEB84412F666}"/>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1" name="Rectangle 90">
              <a:extLst>
                <a:ext uri="{FF2B5EF4-FFF2-40B4-BE49-F238E27FC236}">
                  <a16:creationId xmlns:a16="http://schemas.microsoft.com/office/drawing/2014/main" id="{4090BF92-DB22-2543-BF40-68E82A14D80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Line 91">
              <a:extLst>
                <a:ext uri="{FF2B5EF4-FFF2-40B4-BE49-F238E27FC236}">
                  <a16:creationId xmlns:a16="http://schemas.microsoft.com/office/drawing/2014/main" id="{A9CC5C11-4FA7-CD4B-974B-BE7F20975D5E}"/>
                </a:ext>
              </a:extLst>
            </p:cNvPr>
            <p:cNvSpPr>
              <a:spLocks noChangeShapeType="1"/>
            </p:cNvSpPr>
            <p:nvPr/>
          </p:nvSpPr>
          <p:spPr bwMode="auto">
            <a:xfrm flipV="1">
              <a:off x="876" y="2887"/>
              <a:ext cx="78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3" name="Group 92">
            <a:extLst>
              <a:ext uri="{FF2B5EF4-FFF2-40B4-BE49-F238E27FC236}">
                <a16:creationId xmlns:a16="http://schemas.microsoft.com/office/drawing/2014/main" id="{7F0C30F0-93C0-7B41-A148-F2583C432712}"/>
              </a:ext>
            </a:extLst>
          </p:cNvPr>
          <p:cNvGrpSpPr>
            <a:grpSpLocks/>
          </p:cNvGrpSpPr>
          <p:nvPr/>
        </p:nvGrpSpPr>
        <p:grpSpPr bwMode="auto">
          <a:xfrm>
            <a:off x="4762932" y="5306717"/>
            <a:ext cx="1079248" cy="215900"/>
            <a:chOff x="876" y="2800"/>
            <a:chExt cx="778" cy="175"/>
          </a:xfrm>
        </p:grpSpPr>
        <p:sp>
          <p:nvSpPr>
            <p:cNvPr id="324" name="Rectangle 93">
              <a:extLst>
                <a:ext uri="{FF2B5EF4-FFF2-40B4-BE49-F238E27FC236}">
                  <a16:creationId xmlns:a16="http://schemas.microsoft.com/office/drawing/2014/main" id="{FE2D31CC-2899-6644-8262-069C836FEE9E}"/>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5" name="Rectangle 94">
              <a:extLst>
                <a:ext uri="{FF2B5EF4-FFF2-40B4-BE49-F238E27FC236}">
                  <a16:creationId xmlns:a16="http://schemas.microsoft.com/office/drawing/2014/main" id="{E084BCAF-AF68-F044-95BA-E9DD3AB8AE4C}"/>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6" name="Rectangle 95">
              <a:extLst>
                <a:ext uri="{FF2B5EF4-FFF2-40B4-BE49-F238E27FC236}">
                  <a16:creationId xmlns:a16="http://schemas.microsoft.com/office/drawing/2014/main" id="{21E8CE31-B88B-E249-802C-CD6E7DB9056F}"/>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7" name="Rectangle 96">
              <a:extLst>
                <a:ext uri="{FF2B5EF4-FFF2-40B4-BE49-F238E27FC236}">
                  <a16:creationId xmlns:a16="http://schemas.microsoft.com/office/drawing/2014/main" id="{1D496C77-4D8A-4B49-BD5B-56233FC90DF9}"/>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8" name="Line 97">
              <a:extLst>
                <a:ext uri="{FF2B5EF4-FFF2-40B4-BE49-F238E27FC236}">
                  <a16:creationId xmlns:a16="http://schemas.microsoft.com/office/drawing/2014/main" id="{A04C69F2-C1EE-854B-B285-27D90EB90A40}"/>
                </a:ext>
              </a:extLst>
            </p:cNvPr>
            <p:cNvSpPr>
              <a:spLocks noChangeShapeType="1"/>
            </p:cNvSpPr>
            <p:nvPr/>
          </p:nvSpPr>
          <p:spPr bwMode="auto">
            <a:xfrm flipV="1">
              <a:off x="876" y="2887"/>
              <a:ext cx="77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29" name="Line 98">
            <a:extLst>
              <a:ext uri="{FF2B5EF4-FFF2-40B4-BE49-F238E27FC236}">
                <a16:creationId xmlns:a16="http://schemas.microsoft.com/office/drawing/2014/main" id="{C1BD91B1-20FC-3B4C-8D6A-F8B58DCC0D0C}"/>
              </a:ext>
            </a:extLst>
          </p:cNvPr>
          <p:cNvSpPr>
            <a:spLocks noChangeShapeType="1"/>
          </p:cNvSpPr>
          <p:nvPr/>
        </p:nvSpPr>
        <p:spPr bwMode="auto">
          <a:xfrm>
            <a:off x="5888461" y="4492509"/>
            <a:ext cx="0" cy="1003300"/>
          </a:xfrm>
          <a:prstGeom prst="line">
            <a:avLst/>
          </a:prstGeom>
          <a:noFill/>
          <a:ln w="76200">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0" name="Group 99">
            <a:extLst>
              <a:ext uri="{FF2B5EF4-FFF2-40B4-BE49-F238E27FC236}">
                <a16:creationId xmlns:a16="http://schemas.microsoft.com/office/drawing/2014/main" id="{81F4A5FC-EF4D-2A48-8784-1750FC54BE25}"/>
              </a:ext>
            </a:extLst>
          </p:cNvPr>
          <p:cNvGrpSpPr>
            <a:grpSpLocks/>
          </p:cNvGrpSpPr>
          <p:nvPr/>
        </p:nvGrpSpPr>
        <p:grpSpPr bwMode="auto">
          <a:xfrm>
            <a:off x="5956300" y="4501349"/>
            <a:ext cx="1030288" cy="215900"/>
            <a:chOff x="367" y="3463"/>
            <a:chExt cx="649" cy="136"/>
          </a:xfrm>
        </p:grpSpPr>
        <p:sp>
          <p:nvSpPr>
            <p:cNvPr id="331" name="Rectangle 100">
              <a:extLst>
                <a:ext uri="{FF2B5EF4-FFF2-40B4-BE49-F238E27FC236}">
                  <a16:creationId xmlns:a16="http://schemas.microsoft.com/office/drawing/2014/main" id="{2FA335FE-AECE-F547-B1ED-C257408CFF60}"/>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Rectangle 101">
              <a:extLst>
                <a:ext uri="{FF2B5EF4-FFF2-40B4-BE49-F238E27FC236}">
                  <a16:creationId xmlns:a16="http://schemas.microsoft.com/office/drawing/2014/main" id="{5F80436E-3841-8349-8966-AB341E01A6B5}"/>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02">
              <a:extLst>
                <a:ext uri="{FF2B5EF4-FFF2-40B4-BE49-F238E27FC236}">
                  <a16:creationId xmlns:a16="http://schemas.microsoft.com/office/drawing/2014/main" id="{36262B26-2B10-664E-B485-2B0BF6B95705}"/>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4" name="Rectangle 103">
              <a:extLst>
                <a:ext uri="{FF2B5EF4-FFF2-40B4-BE49-F238E27FC236}">
                  <a16:creationId xmlns:a16="http://schemas.microsoft.com/office/drawing/2014/main" id="{B2511842-B5CE-E242-9E79-819A629F7DCD}"/>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5" name="Line 104">
              <a:extLst>
                <a:ext uri="{FF2B5EF4-FFF2-40B4-BE49-F238E27FC236}">
                  <a16:creationId xmlns:a16="http://schemas.microsoft.com/office/drawing/2014/main" id="{CAAFBF8F-0301-0F4D-9DF5-B3DD1EC8C778}"/>
                </a:ext>
              </a:extLst>
            </p:cNvPr>
            <p:cNvSpPr>
              <a:spLocks noChangeShapeType="1"/>
            </p:cNvSpPr>
            <p:nvPr/>
          </p:nvSpPr>
          <p:spPr bwMode="auto">
            <a:xfrm flipV="1">
              <a:off x="367" y="3527"/>
              <a:ext cx="64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36" name="Group 105">
            <a:extLst>
              <a:ext uri="{FF2B5EF4-FFF2-40B4-BE49-F238E27FC236}">
                <a16:creationId xmlns:a16="http://schemas.microsoft.com/office/drawing/2014/main" id="{7BFAB449-E2DA-3147-849E-09A6366B098F}"/>
              </a:ext>
            </a:extLst>
          </p:cNvPr>
          <p:cNvGrpSpPr>
            <a:grpSpLocks/>
          </p:cNvGrpSpPr>
          <p:nvPr/>
        </p:nvGrpSpPr>
        <p:grpSpPr bwMode="auto">
          <a:xfrm>
            <a:off x="5946775" y="4893462"/>
            <a:ext cx="1044574" cy="215900"/>
            <a:chOff x="358" y="3463"/>
            <a:chExt cx="658" cy="136"/>
          </a:xfrm>
        </p:grpSpPr>
        <p:sp>
          <p:nvSpPr>
            <p:cNvPr id="337" name="Rectangle 106">
              <a:extLst>
                <a:ext uri="{FF2B5EF4-FFF2-40B4-BE49-F238E27FC236}">
                  <a16:creationId xmlns:a16="http://schemas.microsoft.com/office/drawing/2014/main" id="{9C435B71-B7F9-FB4C-83FD-6F3745D78BFE}"/>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07">
              <a:extLst>
                <a:ext uri="{FF2B5EF4-FFF2-40B4-BE49-F238E27FC236}">
                  <a16:creationId xmlns:a16="http://schemas.microsoft.com/office/drawing/2014/main" id="{09CF7D3E-B128-CD40-817F-B76520EE2A6C}"/>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9" name="Rectangle 108">
              <a:extLst>
                <a:ext uri="{FF2B5EF4-FFF2-40B4-BE49-F238E27FC236}">
                  <a16:creationId xmlns:a16="http://schemas.microsoft.com/office/drawing/2014/main" id="{86FC5905-2FC0-E848-B8C8-C68F4ACE3C50}"/>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0" name="Rectangle 109">
              <a:extLst>
                <a:ext uri="{FF2B5EF4-FFF2-40B4-BE49-F238E27FC236}">
                  <a16:creationId xmlns:a16="http://schemas.microsoft.com/office/drawing/2014/main" id="{D25B9F48-5027-6E4E-BF5B-3A43EB20480C}"/>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1" name="Line 110">
              <a:extLst>
                <a:ext uri="{FF2B5EF4-FFF2-40B4-BE49-F238E27FC236}">
                  <a16:creationId xmlns:a16="http://schemas.microsoft.com/office/drawing/2014/main" id="{9C3B50DE-BC7E-DC41-A996-2C8F99ABF59C}"/>
                </a:ext>
              </a:extLst>
            </p:cNvPr>
            <p:cNvSpPr>
              <a:spLocks noChangeShapeType="1"/>
            </p:cNvSpPr>
            <p:nvPr/>
          </p:nvSpPr>
          <p:spPr bwMode="auto">
            <a:xfrm flipV="1">
              <a:off x="358" y="3527"/>
              <a:ext cx="65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42" name="Group 111">
            <a:extLst>
              <a:ext uri="{FF2B5EF4-FFF2-40B4-BE49-F238E27FC236}">
                <a16:creationId xmlns:a16="http://schemas.microsoft.com/office/drawing/2014/main" id="{7DF99D71-DDE6-BB4A-B28F-8F67E7B81B51}"/>
              </a:ext>
            </a:extLst>
          </p:cNvPr>
          <p:cNvGrpSpPr>
            <a:grpSpLocks/>
          </p:cNvGrpSpPr>
          <p:nvPr/>
        </p:nvGrpSpPr>
        <p:grpSpPr bwMode="auto">
          <a:xfrm>
            <a:off x="5945368" y="5315556"/>
            <a:ext cx="1046163" cy="215900"/>
            <a:chOff x="357" y="3463"/>
            <a:chExt cx="659" cy="136"/>
          </a:xfrm>
        </p:grpSpPr>
        <p:sp>
          <p:nvSpPr>
            <p:cNvPr id="343" name="Rectangle 112">
              <a:extLst>
                <a:ext uri="{FF2B5EF4-FFF2-40B4-BE49-F238E27FC236}">
                  <a16:creationId xmlns:a16="http://schemas.microsoft.com/office/drawing/2014/main" id="{DADCADDA-AA8E-4A44-881D-9DC07838042A}"/>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Rectangle 113">
              <a:extLst>
                <a:ext uri="{FF2B5EF4-FFF2-40B4-BE49-F238E27FC236}">
                  <a16:creationId xmlns:a16="http://schemas.microsoft.com/office/drawing/2014/main" id="{7B071F8D-7A94-0545-B654-6656D361736F}"/>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Rectangle 114">
              <a:extLst>
                <a:ext uri="{FF2B5EF4-FFF2-40B4-BE49-F238E27FC236}">
                  <a16:creationId xmlns:a16="http://schemas.microsoft.com/office/drawing/2014/main" id="{030036A2-20DE-2444-AEBC-ED30EF2E2069}"/>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Rectangle 115">
              <a:extLst>
                <a:ext uri="{FF2B5EF4-FFF2-40B4-BE49-F238E27FC236}">
                  <a16:creationId xmlns:a16="http://schemas.microsoft.com/office/drawing/2014/main" id="{618626AC-F6A7-144F-9ECD-C4110EE9DEA2}"/>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Line 116">
              <a:extLst>
                <a:ext uri="{FF2B5EF4-FFF2-40B4-BE49-F238E27FC236}">
                  <a16:creationId xmlns:a16="http://schemas.microsoft.com/office/drawing/2014/main" id="{75B1015E-550F-F445-8AAB-4865BC07F6DA}"/>
                </a:ext>
              </a:extLst>
            </p:cNvPr>
            <p:cNvSpPr>
              <a:spLocks noChangeShapeType="1"/>
            </p:cNvSpPr>
            <p:nvPr/>
          </p:nvSpPr>
          <p:spPr bwMode="auto">
            <a:xfrm flipV="1">
              <a:off x="357" y="3527"/>
              <a:ext cx="65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8" name="Text Box 117">
            <a:extLst>
              <a:ext uri="{FF2B5EF4-FFF2-40B4-BE49-F238E27FC236}">
                <a16:creationId xmlns:a16="http://schemas.microsoft.com/office/drawing/2014/main" id="{65D98CB2-870D-B84B-9B0C-A2C174F40D4D}"/>
              </a:ext>
            </a:extLst>
          </p:cNvPr>
          <p:cNvSpPr txBox="1">
            <a:spLocks noChangeArrowheads="1"/>
          </p:cNvSpPr>
          <p:nvPr/>
        </p:nvSpPr>
        <p:spPr bwMode="auto">
          <a:xfrm>
            <a:off x="5664477" y="5835029"/>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bus</a:t>
            </a:r>
          </a:p>
        </p:txBody>
      </p:sp>
      <p:grpSp>
        <p:nvGrpSpPr>
          <p:cNvPr id="4" name="Group 3">
            <a:extLst>
              <a:ext uri="{FF2B5EF4-FFF2-40B4-BE49-F238E27FC236}">
                <a16:creationId xmlns:a16="http://schemas.microsoft.com/office/drawing/2014/main" id="{DD7B28A1-7CC4-EC46-9F15-0A766D5FA67A}"/>
              </a:ext>
            </a:extLst>
          </p:cNvPr>
          <p:cNvGrpSpPr/>
          <p:nvPr/>
        </p:nvGrpSpPr>
        <p:grpSpPr>
          <a:xfrm>
            <a:off x="1186899" y="4439064"/>
            <a:ext cx="2798763" cy="1752600"/>
            <a:chOff x="1968777" y="4452316"/>
            <a:chExt cx="2798763" cy="1752600"/>
          </a:xfrm>
        </p:grpSpPr>
        <p:grpSp>
          <p:nvGrpSpPr>
            <p:cNvPr id="272" name="Group 30">
              <a:extLst>
                <a:ext uri="{FF2B5EF4-FFF2-40B4-BE49-F238E27FC236}">
                  <a16:creationId xmlns:a16="http://schemas.microsoft.com/office/drawing/2014/main" id="{3C7C2E39-B8FC-2E4E-8EA7-9980DBE0894E}"/>
                </a:ext>
              </a:extLst>
            </p:cNvPr>
            <p:cNvGrpSpPr>
              <a:grpSpLocks/>
            </p:cNvGrpSpPr>
            <p:nvPr/>
          </p:nvGrpSpPr>
          <p:grpSpPr bwMode="auto">
            <a:xfrm>
              <a:off x="2121177" y="4534866"/>
              <a:ext cx="890588" cy="215900"/>
              <a:chOff x="876" y="2800"/>
              <a:chExt cx="642" cy="175"/>
            </a:xfrm>
          </p:grpSpPr>
          <p:sp>
            <p:nvSpPr>
              <p:cNvPr id="273" name="Rectangle 7">
                <a:extLst>
                  <a:ext uri="{FF2B5EF4-FFF2-40B4-BE49-F238E27FC236}">
                    <a16:creationId xmlns:a16="http://schemas.microsoft.com/office/drawing/2014/main" id="{1C7F0720-4AD3-7241-A18F-1322594DDDD8}"/>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4" name="Rectangle 8">
                <a:extLst>
                  <a:ext uri="{FF2B5EF4-FFF2-40B4-BE49-F238E27FC236}">
                    <a16:creationId xmlns:a16="http://schemas.microsoft.com/office/drawing/2014/main" id="{6355CF5C-E1D3-BA4C-9C14-531EDEA373AD}"/>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5" name="Rectangle 9">
                <a:extLst>
                  <a:ext uri="{FF2B5EF4-FFF2-40B4-BE49-F238E27FC236}">
                    <a16:creationId xmlns:a16="http://schemas.microsoft.com/office/drawing/2014/main" id="{41497BCF-AE4C-5744-A422-5C5FDE760F07}"/>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6" name="Rectangle 10">
                <a:extLst>
                  <a:ext uri="{FF2B5EF4-FFF2-40B4-BE49-F238E27FC236}">
                    <a16:creationId xmlns:a16="http://schemas.microsoft.com/office/drawing/2014/main" id="{BC5034A8-3C30-BA4E-9BC2-0F43C7DAE03E}"/>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7" name="Line 11">
                <a:extLst>
                  <a:ext uri="{FF2B5EF4-FFF2-40B4-BE49-F238E27FC236}">
                    <a16:creationId xmlns:a16="http://schemas.microsoft.com/office/drawing/2014/main" id="{B5DB05AA-F635-D242-8616-F8A3AA12323B}"/>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78" name="Group 45">
              <a:extLst>
                <a:ext uri="{FF2B5EF4-FFF2-40B4-BE49-F238E27FC236}">
                  <a16:creationId xmlns:a16="http://schemas.microsoft.com/office/drawing/2014/main" id="{8F35E416-2B65-1B4A-A2ED-DF0FCBEF8372}"/>
                </a:ext>
              </a:extLst>
            </p:cNvPr>
            <p:cNvGrpSpPr>
              <a:grpSpLocks/>
            </p:cNvGrpSpPr>
            <p:nvPr/>
          </p:nvGrpSpPr>
          <p:grpSpPr bwMode="auto">
            <a:xfrm>
              <a:off x="2097365" y="4930154"/>
              <a:ext cx="890587" cy="215900"/>
              <a:chOff x="876" y="2800"/>
              <a:chExt cx="642" cy="175"/>
            </a:xfrm>
          </p:grpSpPr>
          <p:sp>
            <p:nvSpPr>
              <p:cNvPr id="279" name="Rectangle 46">
                <a:extLst>
                  <a:ext uri="{FF2B5EF4-FFF2-40B4-BE49-F238E27FC236}">
                    <a16:creationId xmlns:a16="http://schemas.microsoft.com/office/drawing/2014/main" id="{38918ABB-CEF1-BE45-AEE3-24901AE8397A}"/>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0" name="Rectangle 47">
                <a:extLst>
                  <a:ext uri="{FF2B5EF4-FFF2-40B4-BE49-F238E27FC236}">
                    <a16:creationId xmlns:a16="http://schemas.microsoft.com/office/drawing/2014/main" id="{FA6EFB7D-6BC0-FB42-BB60-753DA2C2FA82}"/>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1" name="Rectangle 48">
                <a:extLst>
                  <a:ext uri="{FF2B5EF4-FFF2-40B4-BE49-F238E27FC236}">
                    <a16:creationId xmlns:a16="http://schemas.microsoft.com/office/drawing/2014/main" id="{E6160B5F-9E39-C440-A991-AFCD9768C289}"/>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Rectangle 49">
                <a:extLst>
                  <a:ext uri="{FF2B5EF4-FFF2-40B4-BE49-F238E27FC236}">
                    <a16:creationId xmlns:a16="http://schemas.microsoft.com/office/drawing/2014/main" id="{732D2AFE-3597-644A-97A1-28DD2F90A43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3" name="Line 50">
                <a:extLst>
                  <a:ext uri="{FF2B5EF4-FFF2-40B4-BE49-F238E27FC236}">
                    <a16:creationId xmlns:a16="http://schemas.microsoft.com/office/drawing/2014/main" id="{F3A2C82B-D735-2341-9B29-100DEE8F8C51}"/>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84" name="Group 51">
              <a:extLst>
                <a:ext uri="{FF2B5EF4-FFF2-40B4-BE49-F238E27FC236}">
                  <a16:creationId xmlns:a16="http://schemas.microsoft.com/office/drawing/2014/main" id="{6BA36712-4E6B-3D4E-ABC4-0CE286CF569C}"/>
                </a:ext>
              </a:extLst>
            </p:cNvPr>
            <p:cNvGrpSpPr>
              <a:grpSpLocks/>
            </p:cNvGrpSpPr>
            <p:nvPr/>
          </p:nvGrpSpPr>
          <p:grpSpPr bwMode="auto">
            <a:xfrm>
              <a:off x="2092602" y="5357191"/>
              <a:ext cx="890588" cy="215900"/>
              <a:chOff x="876" y="2800"/>
              <a:chExt cx="642" cy="175"/>
            </a:xfrm>
          </p:grpSpPr>
          <p:sp>
            <p:nvSpPr>
              <p:cNvPr id="285" name="Rectangle 52">
                <a:extLst>
                  <a:ext uri="{FF2B5EF4-FFF2-40B4-BE49-F238E27FC236}">
                    <a16:creationId xmlns:a16="http://schemas.microsoft.com/office/drawing/2014/main" id="{129DC514-3311-A645-A11D-4FF6C0B87A75}"/>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Rectangle 53">
                <a:extLst>
                  <a:ext uri="{FF2B5EF4-FFF2-40B4-BE49-F238E27FC236}">
                    <a16:creationId xmlns:a16="http://schemas.microsoft.com/office/drawing/2014/main" id="{E067EF7E-DADF-0B4B-A13F-44B8E34072B9}"/>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7" name="Rectangle 54">
                <a:extLst>
                  <a:ext uri="{FF2B5EF4-FFF2-40B4-BE49-F238E27FC236}">
                    <a16:creationId xmlns:a16="http://schemas.microsoft.com/office/drawing/2014/main" id="{9301E58F-0697-8D42-8D86-7240128C545D}"/>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8" name="Rectangle 55">
                <a:extLst>
                  <a:ext uri="{FF2B5EF4-FFF2-40B4-BE49-F238E27FC236}">
                    <a16:creationId xmlns:a16="http://schemas.microsoft.com/office/drawing/2014/main" id="{91AC650D-8A42-5745-8F86-B02FF0476B8B}"/>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9" name="Line 56">
                <a:extLst>
                  <a:ext uri="{FF2B5EF4-FFF2-40B4-BE49-F238E27FC236}">
                    <a16:creationId xmlns:a16="http://schemas.microsoft.com/office/drawing/2014/main" id="{F9808253-1247-4A4E-96D0-B5614778EF58}"/>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0" name="Rectangle 57">
              <a:extLst>
                <a:ext uri="{FF2B5EF4-FFF2-40B4-BE49-F238E27FC236}">
                  <a16:creationId xmlns:a16="http://schemas.microsoft.com/office/drawing/2014/main" id="{41269D84-F7BD-3F4B-9EE9-23A8785FCBB4}"/>
                </a:ext>
              </a:extLst>
            </p:cNvPr>
            <p:cNvSpPr>
              <a:spLocks noChangeArrowheads="1"/>
            </p:cNvSpPr>
            <p:nvPr/>
          </p:nvSpPr>
          <p:spPr bwMode="auto">
            <a:xfrm>
              <a:off x="2980015" y="4452316"/>
              <a:ext cx="704850" cy="1176338"/>
            </a:xfrm>
            <a:prstGeom prst="rect">
              <a:avLst/>
            </a:prstGeom>
            <a:solidFill>
              <a:srgbClr val="FFFFFF"/>
            </a:solidFill>
            <a:ln w="28575">
              <a:solidFill>
                <a:srgbClr val="FF0000"/>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1" name="Group 64">
              <a:extLst>
                <a:ext uri="{FF2B5EF4-FFF2-40B4-BE49-F238E27FC236}">
                  <a16:creationId xmlns:a16="http://schemas.microsoft.com/office/drawing/2014/main" id="{F48BF83F-9F4E-FD44-89AF-AD40F44A1B03}"/>
                </a:ext>
              </a:extLst>
            </p:cNvPr>
            <p:cNvGrpSpPr>
              <a:grpSpLocks/>
            </p:cNvGrpSpPr>
            <p:nvPr/>
          </p:nvGrpSpPr>
          <p:grpSpPr bwMode="auto">
            <a:xfrm>
              <a:off x="3689627" y="4533279"/>
              <a:ext cx="890588" cy="215900"/>
              <a:chOff x="455" y="3463"/>
              <a:chExt cx="561" cy="136"/>
            </a:xfrm>
          </p:grpSpPr>
          <p:sp>
            <p:nvSpPr>
              <p:cNvPr id="292" name="Rectangle 59">
                <a:extLst>
                  <a:ext uri="{FF2B5EF4-FFF2-40B4-BE49-F238E27FC236}">
                    <a16:creationId xmlns:a16="http://schemas.microsoft.com/office/drawing/2014/main" id="{4E120DDC-4D03-F842-94AF-27555EDB5CF7}"/>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3" name="Rectangle 60">
                <a:extLst>
                  <a:ext uri="{FF2B5EF4-FFF2-40B4-BE49-F238E27FC236}">
                    <a16:creationId xmlns:a16="http://schemas.microsoft.com/office/drawing/2014/main" id="{3E424F24-DEF2-7747-8B32-D2D41DCCB1CE}"/>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61">
                <a:extLst>
                  <a:ext uri="{FF2B5EF4-FFF2-40B4-BE49-F238E27FC236}">
                    <a16:creationId xmlns:a16="http://schemas.microsoft.com/office/drawing/2014/main" id="{FCB1CF36-46B1-EA41-94AF-564D1A453693}"/>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Rectangle 62">
                <a:extLst>
                  <a:ext uri="{FF2B5EF4-FFF2-40B4-BE49-F238E27FC236}">
                    <a16:creationId xmlns:a16="http://schemas.microsoft.com/office/drawing/2014/main" id="{1B49B267-612F-D84F-B02E-C419C0367BE6}"/>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Line 63">
                <a:extLst>
                  <a:ext uri="{FF2B5EF4-FFF2-40B4-BE49-F238E27FC236}">
                    <a16:creationId xmlns:a16="http://schemas.microsoft.com/office/drawing/2014/main" id="{DCB1F4FA-6E22-F34F-B286-A108C325D330}"/>
                  </a:ext>
                </a:extLst>
              </p:cNvPr>
              <p:cNvSpPr>
                <a:spLocks noChangeShapeType="1"/>
              </p:cNvSpPr>
              <p:nvPr/>
            </p:nvSpPr>
            <p:spPr bwMode="auto">
              <a:xfrm flipV="1">
                <a:off x="455" y="3527"/>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97" name="Group 65">
              <a:extLst>
                <a:ext uri="{FF2B5EF4-FFF2-40B4-BE49-F238E27FC236}">
                  <a16:creationId xmlns:a16="http://schemas.microsoft.com/office/drawing/2014/main" id="{719D39D4-FB51-7642-A36C-2BA36F16985A}"/>
                </a:ext>
              </a:extLst>
            </p:cNvPr>
            <p:cNvGrpSpPr>
              <a:grpSpLocks/>
            </p:cNvGrpSpPr>
            <p:nvPr/>
          </p:nvGrpSpPr>
          <p:grpSpPr bwMode="auto">
            <a:xfrm>
              <a:off x="3694390" y="4925391"/>
              <a:ext cx="890587" cy="215900"/>
              <a:chOff x="455" y="3463"/>
              <a:chExt cx="561" cy="136"/>
            </a:xfrm>
          </p:grpSpPr>
          <p:sp>
            <p:nvSpPr>
              <p:cNvPr id="298" name="Rectangle 66">
                <a:extLst>
                  <a:ext uri="{FF2B5EF4-FFF2-40B4-BE49-F238E27FC236}">
                    <a16:creationId xmlns:a16="http://schemas.microsoft.com/office/drawing/2014/main" id="{95FB090C-CEEB-C642-B6E3-796C33946BBF}"/>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9" name="Rectangle 67">
                <a:extLst>
                  <a:ext uri="{FF2B5EF4-FFF2-40B4-BE49-F238E27FC236}">
                    <a16:creationId xmlns:a16="http://schemas.microsoft.com/office/drawing/2014/main" id="{90EE24D2-2A23-8A4B-AA6C-77A540AF262F}"/>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0" name="Rectangle 68">
                <a:extLst>
                  <a:ext uri="{FF2B5EF4-FFF2-40B4-BE49-F238E27FC236}">
                    <a16:creationId xmlns:a16="http://schemas.microsoft.com/office/drawing/2014/main" id="{0EE5C8FE-A545-1047-B033-D000FCC810C7}"/>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1" name="Rectangle 69">
                <a:extLst>
                  <a:ext uri="{FF2B5EF4-FFF2-40B4-BE49-F238E27FC236}">
                    <a16:creationId xmlns:a16="http://schemas.microsoft.com/office/drawing/2014/main" id="{4875E736-57B1-E048-9DED-51F8EBE441BD}"/>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Line 70">
                <a:extLst>
                  <a:ext uri="{FF2B5EF4-FFF2-40B4-BE49-F238E27FC236}">
                    <a16:creationId xmlns:a16="http://schemas.microsoft.com/office/drawing/2014/main" id="{F1131A5F-4FDC-6741-B569-1128DD469CBA}"/>
                  </a:ext>
                </a:extLst>
              </p:cNvPr>
              <p:cNvSpPr>
                <a:spLocks noChangeShapeType="1"/>
              </p:cNvSpPr>
              <p:nvPr/>
            </p:nvSpPr>
            <p:spPr bwMode="auto">
              <a:xfrm flipV="1">
                <a:off x="455" y="3527"/>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03" name="Group 71">
              <a:extLst>
                <a:ext uri="{FF2B5EF4-FFF2-40B4-BE49-F238E27FC236}">
                  <a16:creationId xmlns:a16="http://schemas.microsoft.com/office/drawing/2014/main" id="{563249F4-CC55-FB4F-A620-0484EEFEF155}"/>
                </a:ext>
              </a:extLst>
            </p:cNvPr>
            <p:cNvGrpSpPr>
              <a:grpSpLocks/>
            </p:cNvGrpSpPr>
            <p:nvPr/>
          </p:nvGrpSpPr>
          <p:grpSpPr bwMode="auto">
            <a:xfrm>
              <a:off x="3689627" y="5352429"/>
              <a:ext cx="890588" cy="215900"/>
              <a:chOff x="455" y="3463"/>
              <a:chExt cx="561" cy="136"/>
            </a:xfrm>
          </p:grpSpPr>
          <p:sp>
            <p:nvSpPr>
              <p:cNvPr id="304" name="Rectangle 72">
                <a:extLst>
                  <a:ext uri="{FF2B5EF4-FFF2-40B4-BE49-F238E27FC236}">
                    <a16:creationId xmlns:a16="http://schemas.microsoft.com/office/drawing/2014/main" id="{C3C1DBA4-7D91-0449-AD0B-AD923E348603}"/>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5" name="Rectangle 73">
                <a:extLst>
                  <a:ext uri="{FF2B5EF4-FFF2-40B4-BE49-F238E27FC236}">
                    <a16:creationId xmlns:a16="http://schemas.microsoft.com/office/drawing/2014/main" id="{0745B999-1569-3C4A-B569-9ACA75633335}"/>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6" name="Rectangle 74">
                <a:extLst>
                  <a:ext uri="{FF2B5EF4-FFF2-40B4-BE49-F238E27FC236}">
                    <a16:creationId xmlns:a16="http://schemas.microsoft.com/office/drawing/2014/main" id="{521FB59F-393E-8043-969B-F3359100624A}"/>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Rectangle 75">
                <a:extLst>
                  <a:ext uri="{FF2B5EF4-FFF2-40B4-BE49-F238E27FC236}">
                    <a16:creationId xmlns:a16="http://schemas.microsoft.com/office/drawing/2014/main" id="{8BDC1A78-9913-4044-AD8A-150F04126656}"/>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Line 76">
                <a:extLst>
                  <a:ext uri="{FF2B5EF4-FFF2-40B4-BE49-F238E27FC236}">
                    <a16:creationId xmlns:a16="http://schemas.microsoft.com/office/drawing/2014/main" id="{7CD69A6B-8BD5-4A41-B066-4747BB61C49A}"/>
                  </a:ext>
                </a:extLst>
              </p:cNvPr>
              <p:cNvSpPr>
                <a:spLocks noChangeShapeType="1"/>
              </p:cNvSpPr>
              <p:nvPr/>
            </p:nvSpPr>
            <p:spPr bwMode="auto">
              <a:xfrm flipV="1">
                <a:off x="455" y="3527"/>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9" name="Text Box 78">
              <a:extLst>
                <a:ext uri="{FF2B5EF4-FFF2-40B4-BE49-F238E27FC236}">
                  <a16:creationId xmlns:a16="http://schemas.microsoft.com/office/drawing/2014/main" id="{DA6CCE94-715B-FE44-98B3-B5292404E1CD}"/>
                </a:ext>
              </a:extLst>
            </p:cNvPr>
            <p:cNvSpPr txBox="1">
              <a:spLocks noChangeArrowheads="1"/>
            </p:cNvSpPr>
            <p:nvPr/>
          </p:nvSpPr>
          <p:spPr bwMode="auto">
            <a:xfrm>
              <a:off x="2813327" y="5838204"/>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memory</a:t>
              </a:r>
            </a:p>
          </p:txBody>
        </p:sp>
        <p:sp>
          <p:nvSpPr>
            <p:cNvPr id="310" name="Text Box 79">
              <a:extLst>
                <a:ext uri="{FF2B5EF4-FFF2-40B4-BE49-F238E27FC236}">
                  <a16:creationId xmlns:a16="http://schemas.microsoft.com/office/drawing/2014/main" id="{021CED6C-C2DB-174F-9D8D-6ABDA5614120}"/>
                </a:ext>
              </a:extLst>
            </p:cNvPr>
            <p:cNvSpPr txBox="1">
              <a:spLocks noChangeArrowheads="1"/>
            </p:cNvSpPr>
            <p:nvPr/>
          </p:nvSpPr>
          <p:spPr bwMode="auto">
            <a:xfrm>
              <a:off x="2911752" y="4769816"/>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memory</a:t>
              </a:r>
            </a:p>
          </p:txBody>
        </p:sp>
        <p:sp>
          <p:nvSpPr>
            <p:cNvPr id="402" name="Freeform 171">
              <a:extLst>
                <a:ext uri="{FF2B5EF4-FFF2-40B4-BE49-F238E27FC236}">
                  <a16:creationId xmlns:a16="http://schemas.microsoft.com/office/drawing/2014/main" id="{7EB6C5B2-8711-C447-BA49-C9D20140FF62}"/>
                </a:ext>
              </a:extLst>
            </p:cNvPr>
            <p:cNvSpPr>
              <a:spLocks/>
            </p:cNvSpPr>
            <p:nvPr/>
          </p:nvSpPr>
          <p:spPr bwMode="auto">
            <a:xfrm>
              <a:off x="1968777" y="4577729"/>
              <a:ext cx="2798763" cy="412750"/>
            </a:xfrm>
            <a:custGeom>
              <a:avLst/>
              <a:gdLst>
                <a:gd name="T0" fmla="*/ 0 w 1763"/>
                <a:gd name="T1" fmla="*/ 0 h 260"/>
                <a:gd name="T2" fmla="*/ 2147483647 w 1763"/>
                <a:gd name="T3" fmla="*/ 0 h 260"/>
                <a:gd name="T4" fmla="*/ 2147483647 w 1763"/>
                <a:gd name="T5" fmla="*/ 2147483647 h 260"/>
                <a:gd name="T6" fmla="*/ 2147483647 w 1763"/>
                <a:gd name="T7" fmla="*/ 2147483647 h 260"/>
                <a:gd name="T8" fmla="*/ 0 60000 65536"/>
                <a:gd name="T9" fmla="*/ 0 60000 65536"/>
                <a:gd name="T10" fmla="*/ 0 60000 65536"/>
                <a:gd name="T11" fmla="*/ 0 60000 65536"/>
                <a:gd name="T12" fmla="*/ 0 w 1763"/>
                <a:gd name="T13" fmla="*/ 0 h 260"/>
                <a:gd name="T14" fmla="*/ 1763 w 1763"/>
                <a:gd name="T15" fmla="*/ 260 h 260"/>
              </a:gdLst>
              <a:ahLst/>
              <a:cxnLst>
                <a:cxn ang="T8">
                  <a:pos x="T0" y="T1"/>
                </a:cxn>
                <a:cxn ang="T9">
                  <a:pos x="T2" y="T3"/>
                </a:cxn>
                <a:cxn ang="T10">
                  <a:pos x="T4" y="T5"/>
                </a:cxn>
                <a:cxn ang="T11">
                  <a:pos x="T6" y="T7"/>
                </a:cxn>
              </a:cxnLst>
              <a:rect l="T12" t="T13" r="T14" b="T15"/>
              <a:pathLst>
                <a:path w="1763" h="260">
                  <a:moveTo>
                    <a:pt x="0" y="0"/>
                  </a:moveTo>
                  <a:lnTo>
                    <a:pt x="689" y="0"/>
                  </a:lnTo>
                  <a:lnTo>
                    <a:pt x="1054" y="260"/>
                  </a:lnTo>
                  <a:lnTo>
                    <a:pt x="1763" y="260"/>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Freeform 172">
            <a:extLst>
              <a:ext uri="{FF2B5EF4-FFF2-40B4-BE49-F238E27FC236}">
                <a16:creationId xmlns:a16="http://schemas.microsoft.com/office/drawing/2014/main" id="{FCB8CAB7-7CE5-7648-B2F4-FF9B29F4C17A}"/>
              </a:ext>
            </a:extLst>
          </p:cNvPr>
          <p:cNvSpPr>
            <a:spLocks/>
          </p:cNvSpPr>
          <p:nvPr/>
        </p:nvSpPr>
        <p:spPr bwMode="auto">
          <a:xfrm>
            <a:off x="5019952" y="4547566"/>
            <a:ext cx="2006600" cy="400050"/>
          </a:xfrm>
          <a:custGeom>
            <a:avLst/>
            <a:gdLst>
              <a:gd name="T0" fmla="*/ 0 w 1264"/>
              <a:gd name="T1" fmla="*/ 2147483647 h 252"/>
              <a:gd name="T2" fmla="*/ 2147483647 w 1264"/>
              <a:gd name="T3" fmla="*/ 0 h 252"/>
              <a:gd name="T4" fmla="*/ 2147483647 w 1264"/>
              <a:gd name="T5" fmla="*/ 2147483647 h 252"/>
              <a:gd name="T6" fmla="*/ 2147483647 w 1264"/>
              <a:gd name="T7" fmla="*/ 2147483647 h 252"/>
              <a:gd name="T8" fmla="*/ 0 60000 65536"/>
              <a:gd name="T9" fmla="*/ 0 60000 65536"/>
              <a:gd name="T10" fmla="*/ 0 60000 65536"/>
              <a:gd name="T11" fmla="*/ 0 60000 65536"/>
              <a:gd name="T12" fmla="*/ 0 w 1264"/>
              <a:gd name="T13" fmla="*/ 0 h 252"/>
              <a:gd name="T14" fmla="*/ 1264 w 1264"/>
              <a:gd name="T15" fmla="*/ 252 h 252"/>
            </a:gdLst>
            <a:ahLst/>
            <a:cxnLst>
              <a:cxn ang="T8">
                <a:pos x="T0" y="T1"/>
              </a:cxn>
              <a:cxn ang="T9">
                <a:pos x="T2" y="T3"/>
              </a:cxn>
              <a:cxn ang="T10">
                <a:pos x="T4" y="T5"/>
              </a:cxn>
              <a:cxn ang="T11">
                <a:pos x="T6" y="T7"/>
              </a:cxn>
            </a:cxnLst>
            <a:rect l="T12" t="T13" r="T14" b="T15"/>
            <a:pathLst>
              <a:path w="1264" h="252">
                <a:moveTo>
                  <a:pt x="0" y="2"/>
                </a:moveTo>
                <a:lnTo>
                  <a:pt x="622" y="0"/>
                </a:lnTo>
                <a:lnTo>
                  <a:pt x="616" y="246"/>
                </a:lnTo>
                <a:lnTo>
                  <a:pt x="1264" y="252"/>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404">
            <a:extLst>
              <a:ext uri="{FF2B5EF4-FFF2-40B4-BE49-F238E27FC236}">
                <a16:creationId xmlns:a16="http://schemas.microsoft.com/office/drawing/2014/main" id="{1E24DDED-AAB8-1742-BEAA-647483FFA1F1}"/>
              </a:ext>
            </a:extLst>
          </p:cNvPr>
          <p:cNvGrpSpPr/>
          <p:nvPr/>
        </p:nvGrpSpPr>
        <p:grpSpPr>
          <a:xfrm>
            <a:off x="7258217" y="4512159"/>
            <a:ext cx="2854919" cy="2066925"/>
            <a:chOff x="6675121" y="4485654"/>
            <a:chExt cx="2854919" cy="2066925"/>
          </a:xfrm>
        </p:grpSpPr>
        <p:grpSp>
          <p:nvGrpSpPr>
            <p:cNvPr id="349" name="Group 118">
              <a:extLst>
                <a:ext uri="{FF2B5EF4-FFF2-40B4-BE49-F238E27FC236}">
                  <a16:creationId xmlns:a16="http://schemas.microsoft.com/office/drawing/2014/main" id="{2404D93A-580B-0343-A0B1-94D96A2957A1}"/>
                </a:ext>
              </a:extLst>
            </p:cNvPr>
            <p:cNvGrpSpPr>
              <a:grpSpLocks/>
            </p:cNvGrpSpPr>
            <p:nvPr/>
          </p:nvGrpSpPr>
          <p:grpSpPr bwMode="auto">
            <a:xfrm>
              <a:off x="7469465" y="4485654"/>
              <a:ext cx="890587" cy="215900"/>
              <a:chOff x="876" y="2800"/>
              <a:chExt cx="642" cy="175"/>
            </a:xfrm>
          </p:grpSpPr>
          <p:sp>
            <p:nvSpPr>
              <p:cNvPr id="350" name="Rectangle 119">
                <a:extLst>
                  <a:ext uri="{FF2B5EF4-FFF2-40B4-BE49-F238E27FC236}">
                    <a16:creationId xmlns:a16="http://schemas.microsoft.com/office/drawing/2014/main" id="{DEAD9689-A93F-3A40-A1F0-D7AE2D9E4800}"/>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1" name="Rectangle 120">
                <a:extLst>
                  <a:ext uri="{FF2B5EF4-FFF2-40B4-BE49-F238E27FC236}">
                    <a16:creationId xmlns:a16="http://schemas.microsoft.com/office/drawing/2014/main" id="{B3FFEF5C-2CF8-3F48-AA70-FCA4463DD740}"/>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121">
                <a:extLst>
                  <a:ext uri="{FF2B5EF4-FFF2-40B4-BE49-F238E27FC236}">
                    <a16:creationId xmlns:a16="http://schemas.microsoft.com/office/drawing/2014/main" id="{6DA8F41A-C8D0-E84A-BE1E-E5D24606E515}"/>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3" name="Rectangle 122">
                <a:extLst>
                  <a:ext uri="{FF2B5EF4-FFF2-40B4-BE49-F238E27FC236}">
                    <a16:creationId xmlns:a16="http://schemas.microsoft.com/office/drawing/2014/main" id="{71D1CE81-6E07-EF41-B20A-E71DD542761A}"/>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Line 123">
                <a:extLst>
                  <a:ext uri="{FF2B5EF4-FFF2-40B4-BE49-F238E27FC236}">
                    <a16:creationId xmlns:a16="http://schemas.microsoft.com/office/drawing/2014/main" id="{FDFD10E9-723C-CD4E-9B1E-C974437C04F3}"/>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55" name="Group 124">
              <a:extLst>
                <a:ext uri="{FF2B5EF4-FFF2-40B4-BE49-F238E27FC236}">
                  <a16:creationId xmlns:a16="http://schemas.microsoft.com/office/drawing/2014/main" id="{531A9996-A8C0-EB41-BF87-89DBD438FC81}"/>
                </a:ext>
              </a:extLst>
            </p:cNvPr>
            <p:cNvGrpSpPr>
              <a:grpSpLocks/>
            </p:cNvGrpSpPr>
            <p:nvPr/>
          </p:nvGrpSpPr>
          <p:grpSpPr bwMode="auto">
            <a:xfrm>
              <a:off x="7445652" y="4880941"/>
              <a:ext cx="890588" cy="215900"/>
              <a:chOff x="876" y="2800"/>
              <a:chExt cx="642" cy="175"/>
            </a:xfrm>
          </p:grpSpPr>
          <p:sp>
            <p:nvSpPr>
              <p:cNvPr id="356" name="Rectangle 125">
                <a:extLst>
                  <a:ext uri="{FF2B5EF4-FFF2-40B4-BE49-F238E27FC236}">
                    <a16:creationId xmlns:a16="http://schemas.microsoft.com/office/drawing/2014/main" id="{2467BB19-E02A-7B43-9CA4-9F0EB6D87A59}"/>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7" name="Rectangle 126">
                <a:extLst>
                  <a:ext uri="{FF2B5EF4-FFF2-40B4-BE49-F238E27FC236}">
                    <a16:creationId xmlns:a16="http://schemas.microsoft.com/office/drawing/2014/main" id="{962D332A-F4A3-2648-892A-BD845A64A71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Rectangle 127">
                <a:extLst>
                  <a:ext uri="{FF2B5EF4-FFF2-40B4-BE49-F238E27FC236}">
                    <a16:creationId xmlns:a16="http://schemas.microsoft.com/office/drawing/2014/main" id="{72283283-9F77-C548-B1DC-7BED275E1B85}"/>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9" name="Rectangle 128">
                <a:extLst>
                  <a:ext uri="{FF2B5EF4-FFF2-40B4-BE49-F238E27FC236}">
                    <a16:creationId xmlns:a16="http://schemas.microsoft.com/office/drawing/2014/main" id="{97305BF1-8C59-FD41-8C7C-DBF2671DCB74}"/>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Line 129">
                <a:extLst>
                  <a:ext uri="{FF2B5EF4-FFF2-40B4-BE49-F238E27FC236}">
                    <a16:creationId xmlns:a16="http://schemas.microsoft.com/office/drawing/2014/main" id="{EDA7687B-3958-E947-B115-E7E60D7772D1}"/>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130">
              <a:extLst>
                <a:ext uri="{FF2B5EF4-FFF2-40B4-BE49-F238E27FC236}">
                  <a16:creationId xmlns:a16="http://schemas.microsoft.com/office/drawing/2014/main" id="{1D80AFC0-343E-BE4A-A3A1-7940B6D336B9}"/>
                </a:ext>
              </a:extLst>
            </p:cNvPr>
            <p:cNvGrpSpPr>
              <a:grpSpLocks/>
            </p:cNvGrpSpPr>
            <p:nvPr/>
          </p:nvGrpSpPr>
          <p:grpSpPr bwMode="auto">
            <a:xfrm>
              <a:off x="7440890" y="5307979"/>
              <a:ext cx="890587" cy="215900"/>
              <a:chOff x="876" y="2800"/>
              <a:chExt cx="642" cy="175"/>
            </a:xfrm>
          </p:grpSpPr>
          <p:sp>
            <p:nvSpPr>
              <p:cNvPr id="362" name="Rectangle 131">
                <a:extLst>
                  <a:ext uri="{FF2B5EF4-FFF2-40B4-BE49-F238E27FC236}">
                    <a16:creationId xmlns:a16="http://schemas.microsoft.com/office/drawing/2014/main" id="{41CC58A8-B68E-884F-BD23-08890CD10FD1}"/>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132">
                <a:extLst>
                  <a:ext uri="{FF2B5EF4-FFF2-40B4-BE49-F238E27FC236}">
                    <a16:creationId xmlns:a16="http://schemas.microsoft.com/office/drawing/2014/main" id="{328A28BC-2B66-004E-8A4C-0C3533209AF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Rectangle 133">
                <a:extLst>
                  <a:ext uri="{FF2B5EF4-FFF2-40B4-BE49-F238E27FC236}">
                    <a16:creationId xmlns:a16="http://schemas.microsoft.com/office/drawing/2014/main" id="{D3427F60-4900-B545-B8F2-23A9D4F79890}"/>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Rectangle 134">
                <a:extLst>
                  <a:ext uri="{FF2B5EF4-FFF2-40B4-BE49-F238E27FC236}">
                    <a16:creationId xmlns:a16="http://schemas.microsoft.com/office/drawing/2014/main" id="{808AFD0A-2342-6644-842D-FE9FD6D74F4A}"/>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Line 135">
                <a:extLst>
                  <a:ext uri="{FF2B5EF4-FFF2-40B4-BE49-F238E27FC236}">
                    <a16:creationId xmlns:a16="http://schemas.microsoft.com/office/drawing/2014/main" id="{AA67B89E-6553-F34F-9540-BB2888CF4588}"/>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7" name="Group 154">
              <a:extLst>
                <a:ext uri="{FF2B5EF4-FFF2-40B4-BE49-F238E27FC236}">
                  <a16:creationId xmlns:a16="http://schemas.microsoft.com/office/drawing/2014/main" id="{FCB38C9C-3886-1647-B1BB-77C45B97E5F0}"/>
                </a:ext>
              </a:extLst>
            </p:cNvPr>
            <p:cNvGrpSpPr>
              <a:grpSpLocks/>
            </p:cNvGrpSpPr>
            <p:nvPr/>
          </p:nvGrpSpPr>
          <p:grpSpPr bwMode="auto">
            <a:xfrm rot="5400000">
              <a:off x="8564840" y="5504829"/>
              <a:ext cx="895350" cy="1035050"/>
              <a:chOff x="2954" y="2776"/>
              <a:chExt cx="564" cy="652"/>
            </a:xfrm>
          </p:grpSpPr>
          <p:grpSp>
            <p:nvGrpSpPr>
              <p:cNvPr id="368" name="Group 136">
                <a:extLst>
                  <a:ext uri="{FF2B5EF4-FFF2-40B4-BE49-F238E27FC236}">
                    <a16:creationId xmlns:a16="http://schemas.microsoft.com/office/drawing/2014/main" id="{EC3B7F3C-2CB6-0642-A702-4D975C6E9658}"/>
                  </a:ext>
                </a:extLst>
              </p:cNvPr>
              <p:cNvGrpSpPr>
                <a:grpSpLocks/>
              </p:cNvGrpSpPr>
              <p:nvPr/>
            </p:nvGrpSpPr>
            <p:grpSpPr bwMode="auto">
              <a:xfrm>
                <a:off x="2954" y="2776"/>
                <a:ext cx="561" cy="136"/>
                <a:chOff x="455" y="3463"/>
                <a:chExt cx="561" cy="136"/>
              </a:xfrm>
            </p:grpSpPr>
            <p:sp>
              <p:nvSpPr>
                <p:cNvPr id="381" name="Rectangle 137">
                  <a:extLst>
                    <a:ext uri="{FF2B5EF4-FFF2-40B4-BE49-F238E27FC236}">
                      <a16:creationId xmlns:a16="http://schemas.microsoft.com/office/drawing/2014/main" id="{333322CF-B6EA-B147-806E-4AA261E4300B}"/>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Rectangle 138">
                  <a:extLst>
                    <a:ext uri="{FF2B5EF4-FFF2-40B4-BE49-F238E27FC236}">
                      <a16:creationId xmlns:a16="http://schemas.microsoft.com/office/drawing/2014/main" id="{884DB2A1-6022-954E-B68C-90C304DB2F88}"/>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Rectangle 139">
                  <a:extLst>
                    <a:ext uri="{FF2B5EF4-FFF2-40B4-BE49-F238E27FC236}">
                      <a16:creationId xmlns:a16="http://schemas.microsoft.com/office/drawing/2014/main" id="{39F0096A-6580-4B46-9B00-336282120F4C}"/>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4" name="Rectangle 140">
                  <a:extLst>
                    <a:ext uri="{FF2B5EF4-FFF2-40B4-BE49-F238E27FC236}">
                      <a16:creationId xmlns:a16="http://schemas.microsoft.com/office/drawing/2014/main" id="{A02D0A4D-FA88-0445-B282-F1BA4FAC99CA}"/>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Line 141">
                  <a:extLst>
                    <a:ext uri="{FF2B5EF4-FFF2-40B4-BE49-F238E27FC236}">
                      <a16:creationId xmlns:a16="http://schemas.microsoft.com/office/drawing/2014/main" id="{89AD7EED-2D5A-5F4B-82F9-B59964C7DA25}"/>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 name="Group 142">
                <a:extLst>
                  <a:ext uri="{FF2B5EF4-FFF2-40B4-BE49-F238E27FC236}">
                    <a16:creationId xmlns:a16="http://schemas.microsoft.com/office/drawing/2014/main" id="{971C6EFA-672B-694C-8BB8-27DE8BB10C8E}"/>
                  </a:ext>
                </a:extLst>
              </p:cNvPr>
              <p:cNvGrpSpPr>
                <a:grpSpLocks/>
              </p:cNvGrpSpPr>
              <p:nvPr/>
            </p:nvGrpSpPr>
            <p:grpSpPr bwMode="auto">
              <a:xfrm>
                <a:off x="2957" y="3023"/>
                <a:ext cx="561" cy="136"/>
                <a:chOff x="455" y="3463"/>
                <a:chExt cx="561" cy="136"/>
              </a:xfrm>
            </p:grpSpPr>
            <p:sp>
              <p:nvSpPr>
                <p:cNvPr id="376" name="Rectangle 143">
                  <a:extLst>
                    <a:ext uri="{FF2B5EF4-FFF2-40B4-BE49-F238E27FC236}">
                      <a16:creationId xmlns:a16="http://schemas.microsoft.com/office/drawing/2014/main" id="{E55A46DF-72A8-7647-876D-A80F15CE885A}"/>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Rectangle 144">
                  <a:extLst>
                    <a:ext uri="{FF2B5EF4-FFF2-40B4-BE49-F238E27FC236}">
                      <a16:creationId xmlns:a16="http://schemas.microsoft.com/office/drawing/2014/main" id="{D24335F7-9D53-044A-AB88-2B9DF89C150F}"/>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Rectangle 145">
                  <a:extLst>
                    <a:ext uri="{FF2B5EF4-FFF2-40B4-BE49-F238E27FC236}">
                      <a16:creationId xmlns:a16="http://schemas.microsoft.com/office/drawing/2014/main" id="{6AEA3435-AA43-9F49-9087-3A3338DAFA3C}"/>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Rectangle 146">
                  <a:extLst>
                    <a:ext uri="{FF2B5EF4-FFF2-40B4-BE49-F238E27FC236}">
                      <a16:creationId xmlns:a16="http://schemas.microsoft.com/office/drawing/2014/main" id="{177A053B-0BAE-0640-AB44-0E043F06D9F4}"/>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Line 147">
                  <a:extLst>
                    <a:ext uri="{FF2B5EF4-FFF2-40B4-BE49-F238E27FC236}">
                      <a16:creationId xmlns:a16="http://schemas.microsoft.com/office/drawing/2014/main" id="{8AEFB38B-7DDC-9F44-A516-7DAA76A7E043}"/>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70" name="Group 148">
                <a:extLst>
                  <a:ext uri="{FF2B5EF4-FFF2-40B4-BE49-F238E27FC236}">
                    <a16:creationId xmlns:a16="http://schemas.microsoft.com/office/drawing/2014/main" id="{FD714310-89A4-394D-B783-5EC2CA17AEC5}"/>
                  </a:ext>
                </a:extLst>
              </p:cNvPr>
              <p:cNvGrpSpPr>
                <a:grpSpLocks/>
              </p:cNvGrpSpPr>
              <p:nvPr/>
            </p:nvGrpSpPr>
            <p:grpSpPr bwMode="auto">
              <a:xfrm>
                <a:off x="2954" y="3292"/>
                <a:ext cx="561" cy="136"/>
                <a:chOff x="455" y="3463"/>
                <a:chExt cx="561" cy="136"/>
              </a:xfrm>
            </p:grpSpPr>
            <p:sp>
              <p:nvSpPr>
                <p:cNvPr id="371" name="Rectangle 149">
                  <a:extLst>
                    <a:ext uri="{FF2B5EF4-FFF2-40B4-BE49-F238E27FC236}">
                      <a16:creationId xmlns:a16="http://schemas.microsoft.com/office/drawing/2014/main" id="{ADDE511B-C129-9D4B-A35E-5B67168684B2}"/>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2" name="Rectangle 150">
                  <a:extLst>
                    <a:ext uri="{FF2B5EF4-FFF2-40B4-BE49-F238E27FC236}">
                      <a16:creationId xmlns:a16="http://schemas.microsoft.com/office/drawing/2014/main" id="{1926829B-5C2B-7B46-AAD2-DCC04D10C248}"/>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3" name="Rectangle 151">
                  <a:extLst>
                    <a:ext uri="{FF2B5EF4-FFF2-40B4-BE49-F238E27FC236}">
                      <a16:creationId xmlns:a16="http://schemas.microsoft.com/office/drawing/2014/main" id="{5166BAC0-36EC-054B-AEAE-4083E2973B9D}"/>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4" name="Rectangle 152">
                  <a:extLst>
                    <a:ext uri="{FF2B5EF4-FFF2-40B4-BE49-F238E27FC236}">
                      <a16:creationId xmlns:a16="http://schemas.microsoft.com/office/drawing/2014/main" id="{B8D687ED-21A3-5844-8144-FC4568CCB84C}"/>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5" name="Line 153">
                  <a:extLst>
                    <a:ext uri="{FF2B5EF4-FFF2-40B4-BE49-F238E27FC236}">
                      <a16:creationId xmlns:a16="http://schemas.microsoft.com/office/drawing/2014/main" id="{B0B99B84-F7F0-474D-9C17-F45572185CA1}"/>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86" name="Line 155">
              <a:extLst>
                <a:ext uri="{FF2B5EF4-FFF2-40B4-BE49-F238E27FC236}">
                  <a16:creationId xmlns:a16="http://schemas.microsoft.com/office/drawing/2014/main" id="{03C8D9EA-BBBC-B346-8BF2-359A0A507706}"/>
                </a:ext>
              </a:extLst>
            </p:cNvPr>
            <p:cNvSpPr>
              <a:spLocks noChangeShapeType="1"/>
            </p:cNvSpPr>
            <p:nvPr/>
          </p:nvSpPr>
          <p:spPr bwMode="auto">
            <a:xfrm>
              <a:off x="8360052" y="4592016"/>
              <a:ext cx="10636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Line 156">
              <a:extLst>
                <a:ext uri="{FF2B5EF4-FFF2-40B4-BE49-F238E27FC236}">
                  <a16:creationId xmlns:a16="http://schemas.microsoft.com/office/drawing/2014/main" id="{A11B99D5-398C-2B4F-8426-2A7897D2674E}"/>
                </a:ext>
              </a:extLst>
            </p:cNvPr>
            <p:cNvSpPr>
              <a:spLocks noChangeShapeType="1"/>
            </p:cNvSpPr>
            <p:nvPr/>
          </p:nvSpPr>
          <p:spPr bwMode="auto">
            <a:xfrm flipV="1">
              <a:off x="8321952" y="4979366"/>
              <a:ext cx="1111250" cy="3175"/>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8" name="Line 157">
              <a:extLst>
                <a:ext uri="{FF2B5EF4-FFF2-40B4-BE49-F238E27FC236}">
                  <a16:creationId xmlns:a16="http://schemas.microsoft.com/office/drawing/2014/main" id="{E19B9C74-C0F9-9C48-96BC-5083BFA42607}"/>
                </a:ext>
              </a:extLst>
            </p:cNvPr>
            <p:cNvSpPr>
              <a:spLocks noChangeShapeType="1"/>
            </p:cNvSpPr>
            <p:nvPr/>
          </p:nvSpPr>
          <p:spPr bwMode="auto">
            <a:xfrm>
              <a:off x="8321952" y="5411166"/>
              <a:ext cx="11017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Line 158">
              <a:extLst>
                <a:ext uri="{FF2B5EF4-FFF2-40B4-BE49-F238E27FC236}">
                  <a16:creationId xmlns:a16="http://schemas.microsoft.com/office/drawing/2014/main" id="{972BC1ED-3C65-0D48-80B7-F3828BC10B96}"/>
                </a:ext>
              </a:extLst>
            </p:cNvPr>
            <p:cNvSpPr>
              <a:spLocks noChangeShapeType="1"/>
            </p:cNvSpPr>
            <p:nvPr/>
          </p:nvSpPr>
          <p:spPr bwMode="auto">
            <a:xfrm flipV="1">
              <a:off x="8604527"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0" name="Line 159">
              <a:extLst>
                <a:ext uri="{FF2B5EF4-FFF2-40B4-BE49-F238E27FC236}">
                  <a16:creationId xmlns:a16="http://schemas.microsoft.com/office/drawing/2014/main" id="{C423A751-C773-8948-92DB-5C00303B0053}"/>
                </a:ext>
              </a:extLst>
            </p:cNvPr>
            <p:cNvSpPr>
              <a:spLocks noChangeShapeType="1"/>
            </p:cNvSpPr>
            <p:nvPr/>
          </p:nvSpPr>
          <p:spPr bwMode="auto">
            <a:xfrm flipV="1">
              <a:off x="9026802"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Line 160">
              <a:extLst>
                <a:ext uri="{FF2B5EF4-FFF2-40B4-BE49-F238E27FC236}">
                  <a16:creationId xmlns:a16="http://schemas.microsoft.com/office/drawing/2014/main" id="{2109E4A3-3D73-694A-B332-08F4B9DB2B2E}"/>
                </a:ext>
              </a:extLst>
            </p:cNvPr>
            <p:cNvSpPr>
              <a:spLocks noChangeShapeType="1"/>
            </p:cNvSpPr>
            <p:nvPr/>
          </p:nvSpPr>
          <p:spPr bwMode="auto">
            <a:xfrm flipV="1">
              <a:off x="9423677" y="4582491"/>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2" name="Oval 161">
              <a:extLst>
                <a:ext uri="{FF2B5EF4-FFF2-40B4-BE49-F238E27FC236}">
                  <a16:creationId xmlns:a16="http://schemas.microsoft.com/office/drawing/2014/main" id="{560F0CCD-566F-2848-BC28-48AB5BC46834}"/>
                </a:ext>
              </a:extLst>
            </p:cNvPr>
            <p:cNvSpPr>
              <a:spLocks noChangeArrowheads="1"/>
            </p:cNvSpPr>
            <p:nvPr/>
          </p:nvSpPr>
          <p:spPr bwMode="auto">
            <a:xfrm>
              <a:off x="856325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Oval 162">
              <a:extLst>
                <a:ext uri="{FF2B5EF4-FFF2-40B4-BE49-F238E27FC236}">
                  <a16:creationId xmlns:a16="http://schemas.microsoft.com/office/drawing/2014/main" id="{6B545151-450A-F94D-A4C6-78382BC89362}"/>
                </a:ext>
              </a:extLst>
            </p:cNvPr>
            <p:cNvSpPr>
              <a:spLocks noChangeArrowheads="1"/>
            </p:cNvSpPr>
            <p:nvPr/>
          </p:nvSpPr>
          <p:spPr bwMode="auto">
            <a:xfrm>
              <a:off x="856325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4" name="Oval 163">
              <a:extLst>
                <a:ext uri="{FF2B5EF4-FFF2-40B4-BE49-F238E27FC236}">
                  <a16:creationId xmlns:a16="http://schemas.microsoft.com/office/drawing/2014/main" id="{EA145C17-3847-3E48-8C50-06E7F086C3EA}"/>
                </a:ext>
              </a:extLst>
            </p:cNvPr>
            <p:cNvSpPr>
              <a:spLocks noChangeArrowheads="1"/>
            </p:cNvSpPr>
            <p:nvPr/>
          </p:nvSpPr>
          <p:spPr bwMode="auto">
            <a:xfrm>
              <a:off x="855690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5" name="Oval 164">
              <a:extLst>
                <a:ext uri="{FF2B5EF4-FFF2-40B4-BE49-F238E27FC236}">
                  <a16:creationId xmlns:a16="http://schemas.microsoft.com/office/drawing/2014/main" id="{D583174B-E718-A249-BE75-33AB9B1F693F}"/>
                </a:ext>
              </a:extLst>
            </p:cNvPr>
            <p:cNvSpPr>
              <a:spLocks noChangeArrowheads="1"/>
            </p:cNvSpPr>
            <p:nvPr/>
          </p:nvSpPr>
          <p:spPr bwMode="auto">
            <a:xfrm>
              <a:off x="898870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Oval 165">
              <a:extLst>
                <a:ext uri="{FF2B5EF4-FFF2-40B4-BE49-F238E27FC236}">
                  <a16:creationId xmlns:a16="http://schemas.microsoft.com/office/drawing/2014/main" id="{FC9B88BE-9FFF-DE40-8BFE-380354604C84}"/>
                </a:ext>
              </a:extLst>
            </p:cNvPr>
            <p:cNvSpPr>
              <a:spLocks noChangeArrowheads="1"/>
            </p:cNvSpPr>
            <p:nvPr/>
          </p:nvSpPr>
          <p:spPr bwMode="auto">
            <a:xfrm>
              <a:off x="898870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Oval 166">
              <a:extLst>
                <a:ext uri="{FF2B5EF4-FFF2-40B4-BE49-F238E27FC236}">
                  <a16:creationId xmlns:a16="http://schemas.microsoft.com/office/drawing/2014/main" id="{6F896AF1-2C34-3149-8329-09390CA6B75A}"/>
                </a:ext>
              </a:extLst>
            </p:cNvPr>
            <p:cNvSpPr>
              <a:spLocks noChangeArrowheads="1"/>
            </p:cNvSpPr>
            <p:nvPr/>
          </p:nvSpPr>
          <p:spPr bwMode="auto">
            <a:xfrm>
              <a:off x="898235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Oval 167">
              <a:extLst>
                <a:ext uri="{FF2B5EF4-FFF2-40B4-BE49-F238E27FC236}">
                  <a16:creationId xmlns:a16="http://schemas.microsoft.com/office/drawing/2014/main" id="{54294AED-0555-D244-94AB-1E755BFB4E3F}"/>
                </a:ext>
              </a:extLst>
            </p:cNvPr>
            <p:cNvSpPr>
              <a:spLocks noChangeArrowheads="1"/>
            </p:cNvSpPr>
            <p:nvPr/>
          </p:nvSpPr>
          <p:spPr bwMode="auto">
            <a:xfrm>
              <a:off x="9379227"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Oval 168">
              <a:extLst>
                <a:ext uri="{FF2B5EF4-FFF2-40B4-BE49-F238E27FC236}">
                  <a16:creationId xmlns:a16="http://schemas.microsoft.com/office/drawing/2014/main" id="{89BB0930-936E-2C4A-B203-3AF50935C686}"/>
                </a:ext>
              </a:extLst>
            </p:cNvPr>
            <p:cNvSpPr>
              <a:spLocks noChangeArrowheads="1"/>
            </p:cNvSpPr>
            <p:nvPr/>
          </p:nvSpPr>
          <p:spPr bwMode="auto">
            <a:xfrm>
              <a:off x="9379227"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0" name="Oval 169">
              <a:extLst>
                <a:ext uri="{FF2B5EF4-FFF2-40B4-BE49-F238E27FC236}">
                  <a16:creationId xmlns:a16="http://schemas.microsoft.com/office/drawing/2014/main" id="{54A896D0-B039-1C43-B23B-699A69438397}"/>
                </a:ext>
              </a:extLst>
            </p:cNvPr>
            <p:cNvSpPr>
              <a:spLocks noChangeArrowheads="1"/>
            </p:cNvSpPr>
            <p:nvPr/>
          </p:nvSpPr>
          <p:spPr bwMode="auto">
            <a:xfrm>
              <a:off x="9372877"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1" name="Text Box 170">
              <a:extLst>
                <a:ext uri="{FF2B5EF4-FFF2-40B4-BE49-F238E27FC236}">
                  <a16:creationId xmlns:a16="http://schemas.microsoft.com/office/drawing/2014/main" id="{D7A7FAC4-A795-2344-B8A6-A06C12033377}"/>
                </a:ext>
              </a:extLst>
            </p:cNvPr>
            <p:cNvSpPr txBox="1">
              <a:spLocks noChangeArrowheads="1"/>
            </p:cNvSpPr>
            <p:nvPr/>
          </p:nvSpPr>
          <p:spPr bwMode="auto">
            <a:xfrm>
              <a:off x="6675121" y="5767934"/>
              <a:ext cx="1749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interconnection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network</a:t>
              </a:r>
            </a:p>
          </p:txBody>
        </p:sp>
        <p:sp>
          <p:nvSpPr>
            <p:cNvPr id="404" name="Freeform 173">
              <a:extLst>
                <a:ext uri="{FF2B5EF4-FFF2-40B4-BE49-F238E27FC236}">
                  <a16:creationId xmlns:a16="http://schemas.microsoft.com/office/drawing/2014/main" id="{7731649A-7A0C-FF4B-AE01-BDFE9F590243}"/>
                </a:ext>
              </a:extLst>
            </p:cNvPr>
            <p:cNvSpPr>
              <a:spLocks/>
            </p:cNvSpPr>
            <p:nvPr/>
          </p:nvSpPr>
          <p:spPr bwMode="auto">
            <a:xfrm>
              <a:off x="7417077" y="4538041"/>
              <a:ext cx="1543050" cy="2014538"/>
            </a:xfrm>
            <a:custGeom>
              <a:avLst/>
              <a:gdLst>
                <a:gd name="T0" fmla="*/ 0 w 972"/>
                <a:gd name="T1" fmla="*/ 2147483647 h 1266"/>
                <a:gd name="T2" fmla="*/ 2147483647 w 972"/>
                <a:gd name="T3" fmla="*/ 0 h 1266"/>
                <a:gd name="T4" fmla="*/ 2147483647 w 972"/>
                <a:gd name="T5" fmla="*/ 2147483647 h 1266"/>
                <a:gd name="T6" fmla="*/ 0 60000 65536"/>
                <a:gd name="T7" fmla="*/ 0 60000 65536"/>
                <a:gd name="T8" fmla="*/ 0 60000 65536"/>
                <a:gd name="T9" fmla="*/ 0 w 972"/>
                <a:gd name="T10" fmla="*/ 0 h 1266"/>
                <a:gd name="T11" fmla="*/ 972 w 972"/>
                <a:gd name="T12" fmla="*/ 1266 h 1266"/>
              </a:gdLst>
              <a:ahLst/>
              <a:cxnLst>
                <a:cxn ang="T6">
                  <a:pos x="T0" y="T1"/>
                </a:cxn>
                <a:cxn ang="T7">
                  <a:pos x="T2" y="T3"/>
                </a:cxn>
                <a:cxn ang="T8">
                  <a:pos x="T4" y="T5"/>
                </a:cxn>
              </a:cxnLst>
              <a:rect l="T9" t="T10" r="T11" b="T12"/>
              <a:pathLst>
                <a:path w="972" h="1266">
                  <a:moveTo>
                    <a:pt x="0" y="3"/>
                  </a:moveTo>
                  <a:lnTo>
                    <a:pt x="969" y="0"/>
                  </a:lnTo>
                  <a:lnTo>
                    <a:pt x="972" y="1266"/>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Content Placeholder 2">
            <a:extLst>
              <a:ext uri="{FF2B5EF4-FFF2-40B4-BE49-F238E27FC236}">
                <a16:creationId xmlns:a16="http://schemas.microsoft.com/office/drawing/2014/main" id="{2B7122AF-D615-5F41-945E-7E1D8CD01EF3}"/>
              </a:ext>
            </a:extLst>
          </p:cNvPr>
          <p:cNvSpPr txBox="1">
            <a:spLocks/>
          </p:cNvSpPr>
          <p:nvPr/>
        </p:nvSpPr>
        <p:spPr>
          <a:xfrm>
            <a:off x="818322" y="3691974"/>
            <a:ext cx="11035748" cy="65473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three major types of switching fabrics:</a:t>
            </a:r>
          </a:p>
        </p:txBody>
      </p:sp>
      <p:sp>
        <p:nvSpPr>
          <p:cNvPr id="412" name="Content Placeholder 2">
            <a:extLst>
              <a:ext uri="{FF2B5EF4-FFF2-40B4-BE49-F238E27FC236}">
                <a16:creationId xmlns:a16="http://schemas.microsoft.com/office/drawing/2014/main" id="{B6082DFD-51BE-9044-ABA0-EB366AEB63D5}"/>
              </a:ext>
            </a:extLst>
          </p:cNvPr>
          <p:cNvSpPr>
            <a:spLocks noGrp="1"/>
          </p:cNvSpPr>
          <p:nvPr>
            <p:ph idx="1"/>
          </p:nvPr>
        </p:nvSpPr>
        <p:spPr>
          <a:xfrm>
            <a:off x="811696" y="1379472"/>
            <a:ext cx="11035748" cy="634860"/>
          </a:xfrm>
        </p:spPr>
        <p:txBody>
          <a:bodyPr>
            <a:normAutofit/>
          </a:bodyPr>
          <a:lstStyle/>
          <a:p>
            <a:pPr indent="-287338">
              <a:buFont typeface="Wingdings" charset="2"/>
              <a:buChar char="§"/>
              <a:defRPr/>
            </a:pPr>
            <a:r>
              <a:rPr lang="en-US" sz="3200" dirty="0"/>
              <a:t>transfer packet from input link to appropriate output link</a:t>
            </a:r>
          </a:p>
          <a:p>
            <a:pPr indent="-287338">
              <a:buFont typeface="Wingdings" charset="2"/>
              <a:buChar char="§"/>
              <a:defRPr/>
            </a:pPr>
            <a:endParaRPr lang="en-US" dirty="0"/>
          </a:p>
        </p:txBody>
      </p:sp>
      <p:sp>
        <p:nvSpPr>
          <p:cNvPr id="413" name="Content Placeholder 2">
            <a:extLst>
              <a:ext uri="{FF2B5EF4-FFF2-40B4-BE49-F238E27FC236}">
                <a16:creationId xmlns:a16="http://schemas.microsoft.com/office/drawing/2014/main" id="{A6F34ABD-FD08-FA48-8F01-C889297B0D8A}"/>
              </a:ext>
            </a:extLst>
          </p:cNvPr>
          <p:cNvSpPr txBox="1">
            <a:spLocks/>
          </p:cNvSpPr>
          <p:nvPr/>
        </p:nvSpPr>
        <p:spPr>
          <a:xfrm>
            <a:off x="805070" y="1889680"/>
            <a:ext cx="11035748" cy="23178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switching rate: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rate at which packets can be transfer from inputs to outputs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often measured as multiple of input/output line rate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 inputs: switching rate N times line rate desirable</a:t>
            </a:r>
          </a:p>
        </p:txBody>
      </p:sp>
      <p:sp>
        <p:nvSpPr>
          <p:cNvPr id="141" name="Slide Number Placeholder 4">
            <a:extLst>
              <a:ext uri="{FF2B5EF4-FFF2-40B4-BE49-F238E27FC236}">
                <a16:creationId xmlns:a16="http://schemas.microsoft.com/office/drawing/2014/main" id="{82EC96B9-9A8B-1444-8EB6-680BED473AB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12</a:t>
            </a:fld>
            <a:endParaRPr lang="en-US" dirty="0"/>
          </a:p>
        </p:txBody>
      </p:sp>
    </p:spTree>
    <p:extLst>
      <p:ext uri="{BB962C8B-B14F-4D97-AF65-F5344CB8AC3E}">
        <p14:creationId xmlns:p14="http://schemas.microsoft.com/office/powerpoint/2010/main" val="388479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811695" y="1472236"/>
            <a:ext cx="11287539" cy="2768460"/>
          </a:xfrm>
        </p:spPr>
        <p:txBody>
          <a:bodyPr>
            <a:normAutofit/>
          </a:bodyPr>
          <a:lstStyle/>
          <a:p>
            <a:pPr marL="234950" indent="-23495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first generation routers:</a:t>
            </a:r>
          </a:p>
          <a:p>
            <a:pPr marL="404813" indent="-287338"/>
            <a:r>
              <a:rPr lang="en-US" altLang="en-US" dirty="0">
                <a:ea typeface="ＭＳ Ｐゴシック" panose="020B0600070205080204" pitchFamily="34" charset="-128"/>
                <a:cs typeface="ＭＳ Ｐゴシック" panose="020B0600070205080204" pitchFamily="34" charset="-128"/>
              </a:rPr>
              <a:t>traditional computers with switching under direct control of CPU</a:t>
            </a:r>
          </a:p>
          <a:p>
            <a:pPr marL="404813" indent="-287338"/>
            <a:r>
              <a:rPr lang="en-US" altLang="en-US" dirty="0">
                <a:ea typeface="ＭＳ Ｐゴシック" panose="020B0600070205080204" pitchFamily="34" charset="-128"/>
                <a:cs typeface="ＭＳ Ｐゴシック" panose="020B0600070205080204" pitchFamily="34" charset="-128"/>
              </a:rPr>
              <a:t>packet copied to system’</a:t>
            </a:r>
            <a:r>
              <a:rPr lang="en-US" altLang="ja-JP" dirty="0">
                <a:ea typeface="ＭＳ Ｐゴシック" panose="020B0600070205080204" pitchFamily="34" charset="-128"/>
                <a:cs typeface="ＭＳ Ｐゴシック" panose="020B0600070205080204" pitchFamily="34" charset="-128"/>
              </a:rPr>
              <a:t>s memory</a:t>
            </a:r>
          </a:p>
          <a:p>
            <a:pPr marL="404813" indent="-287338"/>
            <a:r>
              <a:rPr lang="en-US" altLang="en-US" dirty="0">
                <a:ea typeface="ＭＳ Ｐゴシック" panose="020B0600070205080204" pitchFamily="34" charset="-128"/>
                <a:cs typeface="ＭＳ Ｐゴシック" panose="020B0600070205080204" pitchFamily="34" charset="-128"/>
              </a:rPr>
              <a:t>speed limited by memory bandwidth (2 bus crossings per datagram)</a:t>
            </a:r>
            <a:endParaRPr lang="en-US" altLang="en-US" sz="2000" dirty="0">
              <a:ea typeface="ＭＳ Ｐゴシック" panose="020B0600070205080204" pitchFamily="34" charset="-128"/>
              <a:cs typeface="ＭＳ Ｐゴシック" panose="020B0600070205080204" pitchFamily="34" charset="-128"/>
            </a:endParaRP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via memory</a:t>
            </a:r>
            <a:endParaRPr lang="en-US" sz="4800" dirty="0"/>
          </a:p>
        </p:txBody>
      </p:sp>
      <p:grpSp>
        <p:nvGrpSpPr>
          <p:cNvPr id="172" name="Group 42">
            <a:extLst>
              <a:ext uri="{FF2B5EF4-FFF2-40B4-BE49-F238E27FC236}">
                <a16:creationId xmlns:a16="http://schemas.microsoft.com/office/drawing/2014/main" id="{F2B5464E-F88B-A642-84D4-5094AFD5B16B}"/>
              </a:ext>
            </a:extLst>
          </p:cNvPr>
          <p:cNvGrpSpPr>
            <a:grpSpLocks/>
          </p:cNvGrpSpPr>
          <p:nvPr/>
        </p:nvGrpSpPr>
        <p:grpSpPr bwMode="auto">
          <a:xfrm>
            <a:off x="2991749" y="4058753"/>
            <a:ext cx="6611937" cy="1787525"/>
            <a:chOff x="983" y="2540"/>
            <a:chExt cx="4165" cy="1126"/>
          </a:xfrm>
        </p:grpSpPr>
        <p:sp>
          <p:nvSpPr>
            <p:cNvPr id="173" name="Rectangle 30">
              <a:extLst>
                <a:ext uri="{FF2B5EF4-FFF2-40B4-BE49-F238E27FC236}">
                  <a16:creationId xmlns:a16="http://schemas.microsoft.com/office/drawing/2014/main" id="{45BBBE01-E2E8-274B-8035-4961E1D9E91A}"/>
                </a:ext>
              </a:extLst>
            </p:cNvPr>
            <p:cNvSpPr>
              <a:spLocks noChangeArrowheads="1"/>
            </p:cNvSpPr>
            <p:nvPr/>
          </p:nvSpPr>
          <p:spPr bwMode="auto">
            <a:xfrm>
              <a:off x="983" y="2542"/>
              <a:ext cx="766" cy="702"/>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4" name="Text Box 31">
              <a:extLst>
                <a:ext uri="{FF2B5EF4-FFF2-40B4-BE49-F238E27FC236}">
                  <a16:creationId xmlns:a16="http://schemas.microsoft.com/office/drawing/2014/main" id="{FFED6ECD-74D4-9944-B695-F1E1E045E39E}"/>
                </a:ext>
              </a:extLst>
            </p:cNvPr>
            <p:cNvSpPr txBox="1">
              <a:spLocks noChangeArrowheads="1"/>
            </p:cNvSpPr>
            <p:nvPr/>
          </p:nvSpPr>
          <p:spPr bwMode="auto">
            <a:xfrm>
              <a:off x="991" y="2557"/>
              <a:ext cx="70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input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port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Ethernet)</a:t>
              </a:r>
            </a:p>
          </p:txBody>
        </p:sp>
        <p:sp>
          <p:nvSpPr>
            <p:cNvPr id="175" name="Text Box 32">
              <a:extLst>
                <a:ext uri="{FF2B5EF4-FFF2-40B4-BE49-F238E27FC236}">
                  <a16:creationId xmlns:a16="http://schemas.microsoft.com/office/drawing/2014/main" id="{20392B0C-5AA1-5D4A-8C31-19BC5047BD55}"/>
                </a:ext>
              </a:extLst>
            </p:cNvPr>
            <p:cNvSpPr txBox="1">
              <a:spLocks noChangeArrowheads="1"/>
            </p:cNvSpPr>
            <p:nvPr/>
          </p:nvSpPr>
          <p:spPr bwMode="auto">
            <a:xfrm>
              <a:off x="2324" y="2773"/>
              <a:ext cx="63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memory</a:t>
              </a:r>
            </a:p>
          </p:txBody>
        </p:sp>
        <p:sp>
          <p:nvSpPr>
            <p:cNvPr id="176" name="Rectangle 34">
              <a:extLst>
                <a:ext uri="{FF2B5EF4-FFF2-40B4-BE49-F238E27FC236}">
                  <a16:creationId xmlns:a16="http://schemas.microsoft.com/office/drawing/2014/main" id="{EA86606E-2DCD-924C-A723-41E2CA4CDA0D}"/>
                </a:ext>
              </a:extLst>
            </p:cNvPr>
            <p:cNvSpPr>
              <a:spLocks noChangeArrowheads="1"/>
            </p:cNvSpPr>
            <p:nvPr/>
          </p:nvSpPr>
          <p:spPr bwMode="auto">
            <a:xfrm>
              <a:off x="2072" y="2542"/>
              <a:ext cx="1173" cy="6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7" name="Rectangle 35">
              <a:extLst>
                <a:ext uri="{FF2B5EF4-FFF2-40B4-BE49-F238E27FC236}">
                  <a16:creationId xmlns:a16="http://schemas.microsoft.com/office/drawing/2014/main" id="{24885012-DDCB-5048-A51F-1CDF934C29D4}"/>
                </a:ext>
              </a:extLst>
            </p:cNvPr>
            <p:cNvSpPr>
              <a:spLocks noChangeArrowheads="1"/>
            </p:cNvSpPr>
            <p:nvPr/>
          </p:nvSpPr>
          <p:spPr bwMode="auto">
            <a:xfrm>
              <a:off x="3557" y="2540"/>
              <a:ext cx="766" cy="702"/>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8" name="Text Box 36">
              <a:extLst>
                <a:ext uri="{FF2B5EF4-FFF2-40B4-BE49-F238E27FC236}">
                  <a16:creationId xmlns:a16="http://schemas.microsoft.com/office/drawing/2014/main" id="{14386179-C33A-9940-94C2-AA092DA42295}"/>
                </a:ext>
              </a:extLst>
            </p:cNvPr>
            <p:cNvSpPr txBox="1">
              <a:spLocks noChangeArrowheads="1"/>
            </p:cNvSpPr>
            <p:nvPr/>
          </p:nvSpPr>
          <p:spPr bwMode="auto">
            <a:xfrm>
              <a:off x="3565" y="2555"/>
              <a:ext cx="70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output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port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Ethernet)</a:t>
              </a:r>
            </a:p>
          </p:txBody>
        </p:sp>
        <p:sp>
          <p:nvSpPr>
            <p:cNvPr id="179" name="Line 37">
              <a:extLst>
                <a:ext uri="{FF2B5EF4-FFF2-40B4-BE49-F238E27FC236}">
                  <a16:creationId xmlns:a16="http://schemas.microsoft.com/office/drawing/2014/main" id="{65666B6A-D931-D542-B3CE-2E1BC9433DC1}"/>
                </a:ext>
              </a:extLst>
            </p:cNvPr>
            <p:cNvSpPr>
              <a:spLocks noChangeShapeType="1"/>
            </p:cNvSpPr>
            <p:nvPr/>
          </p:nvSpPr>
          <p:spPr bwMode="auto">
            <a:xfrm>
              <a:off x="983" y="3561"/>
              <a:ext cx="3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0" name="Line 38">
              <a:extLst>
                <a:ext uri="{FF2B5EF4-FFF2-40B4-BE49-F238E27FC236}">
                  <a16:creationId xmlns:a16="http://schemas.microsoft.com/office/drawing/2014/main" id="{60D852FF-88FA-2B42-8C46-DCE293525165}"/>
                </a:ext>
              </a:extLst>
            </p:cNvPr>
            <p:cNvSpPr>
              <a:spLocks noChangeShapeType="1"/>
            </p:cNvSpPr>
            <p:nvPr/>
          </p:nvSpPr>
          <p:spPr bwMode="auto">
            <a:xfrm>
              <a:off x="1370" y="3252"/>
              <a:ext cx="0" cy="316"/>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1" name="Line 39">
              <a:extLst>
                <a:ext uri="{FF2B5EF4-FFF2-40B4-BE49-F238E27FC236}">
                  <a16:creationId xmlns:a16="http://schemas.microsoft.com/office/drawing/2014/main" id="{6E64FFE5-A2FF-0849-879D-A0AA8D0578BD}"/>
                </a:ext>
              </a:extLst>
            </p:cNvPr>
            <p:cNvSpPr>
              <a:spLocks noChangeShapeType="1"/>
            </p:cNvSpPr>
            <p:nvPr/>
          </p:nvSpPr>
          <p:spPr bwMode="auto">
            <a:xfrm>
              <a:off x="3939" y="3242"/>
              <a:ext cx="0" cy="316"/>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2" name="Line 40">
              <a:extLst>
                <a:ext uri="{FF2B5EF4-FFF2-40B4-BE49-F238E27FC236}">
                  <a16:creationId xmlns:a16="http://schemas.microsoft.com/office/drawing/2014/main" id="{CA89C20C-F9FF-C845-B7D8-9DEA22C142FB}"/>
                </a:ext>
              </a:extLst>
            </p:cNvPr>
            <p:cNvSpPr>
              <a:spLocks noChangeShapeType="1"/>
            </p:cNvSpPr>
            <p:nvPr/>
          </p:nvSpPr>
          <p:spPr bwMode="auto">
            <a:xfrm>
              <a:off x="2665" y="3240"/>
              <a:ext cx="0" cy="31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3" name="Text Box 41">
              <a:extLst>
                <a:ext uri="{FF2B5EF4-FFF2-40B4-BE49-F238E27FC236}">
                  <a16:creationId xmlns:a16="http://schemas.microsoft.com/office/drawing/2014/main" id="{2EA1FDDA-9659-AC45-86D4-9A50513453AF}"/>
                </a:ext>
              </a:extLst>
            </p:cNvPr>
            <p:cNvSpPr txBox="1">
              <a:spLocks noChangeArrowheads="1"/>
            </p:cNvSpPr>
            <p:nvPr/>
          </p:nvSpPr>
          <p:spPr bwMode="auto">
            <a:xfrm>
              <a:off x="4304" y="3435"/>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system bus</a:t>
              </a:r>
            </a:p>
          </p:txBody>
        </p:sp>
      </p:grpSp>
      <p:pic>
        <p:nvPicPr>
          <p:cNvPr id="184" name="Picture 43">
            <a:extLst>
              <a:ext uri="{FF2B5EF4-FFF2-40B4-BE49-F238E27FC236}">
                <a16:creationId xmlns:a16="http://schemas.microsoft.com/office/drawing/2014/main" id="{934DBF87-BC52-A04F-9252-6C0BA3F16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774" y="4252428"/>
            <a:ext cx="533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44">
            <a:extLst>
              <a:ext uri="{FF2B5EF4-FFF2-40B4-BE49-F238E27FC236}">
                <a16:creationId xmlns:a16="http://schemas.microsoft.com/office/drawing/2014/main" id="{F4E5056C-1E65-BD48-BC26-3C48FF565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574" y="4215916"/>
            <a:ext cx="5334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Rectangle 45">
            <a:extLst>
              <a:ext uri="{FF2B5EF4-FFF2-40B4-BE49-F238E27FC236}">
                <a16:creationId xmlns:a16="http://schemas.microsoft.com/office/drawing/2014/main" id="{8A994D05-53E3-B047-9E60-A9448B35FAA0}"/>
              </a:ext>
            </a:extLst>
          </p:cNvPr>
          <p:cNvSpPr>
            <a:spLocks noChangeArrowheads="1"/>
          </p:cNvSpPr>
          <p:nvPr/>
        </p:nvSpPr>
        <p:spPr bwMode="auto">
          <a:xfrm>
            <a:off x="1809061" y="4487378"/>
            <a:ext cx="434975" cy="222250"/>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7" name="Rectangle 46">
            <a:extLst>
              <a:ext uri="{FF2B5EF4-FFF2-40B4-BE49-F238E27FC236}">
                <a16:creationId xmlns:a16="http://schemas.microsoft.com/office/drawing/2014/main" id="{14B41E01-8B4F-2643-84CF-7D3D707C7DA0}"/>
              </a:ext>
            </a:extLst>
          </p:cNvPr>
          <p:cNvSpPr>
            <a:spLocks noChangeArrowheads="1"/>
          </p:cNvSpPr>
          <p:nvPr/>
        </p:nvSpPr>
        <p:spPr bwMode="auto">
          <a:xfrm>
            <a:off x="1821761" y="4496903"/>
            <a:ext cx="446088" cy="2127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 name="Slide Number Placeholder 4">
            <a:extLst>
              <a:ext uri="{FF2B5EF4-FFF2-40B4-BE49-F238E27FC236}">
                <a16:creationId xmlns:a16="http://schemas.microsoft.com/office/drawing/2014/main" id="{E873C787-12AC-6546-8188-86FCEB09ABB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13</a:t>
            </a:fld>
            <a:endParaRPr lang="en-US" dirty="0"/>
          </a:p>
        </p:txBody>
      </p:sp>
    </p:spTree>
    <p:extLst>
      <p:ext uri="{BB962C8B-B14F-4D97-AF65-F5344CB8AC3E}">
        <p14:creationId xmlns:p14="http://schemas.microsoft.com/office/powerpoint/2010/main" val="38916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21 -0.00162 L 0.11159 -0.00162 L 0.11497 0.13334 L 0.26849 0.13334 L 0.26849 0.03912 " pathEditMode="relative" rAng="0" ptsTypes="AAAAA">
                                      <p:cBhvr>
                                        <p:cTn id="6" dur="2000" fill="hold"/>
                                        <p:tgtEl>
                                          <p:spTgt spid="186"/>
                                        </p:tgtEl>
                                        <p:attrNameLst>
                                          <p:attrName>ppt_x</p:attrName>
                                          <p:attrName>ppt_y</p:attrName>
                                        </p:attrNameLst>
                                      </p:cBhvr>
                                      <p:rCtr x="13529" y="6736"/>
                                    </p:animMotion>
                                  </p:childTnLst>
                                </p:cTn>
                              </p:par>
                            </p:childTnLst>
                          </p:cTn>
                        </p:par>
                        <p:par>
                          <p:cTn id="7" fill="hold">
                            <p:stCondLst>
                              <p:cond delay="2000"/>
                            </p:stCondLst>
                            <p:childTnLst>
                              <p:par>
                                <p:cTn id="8" presetID="9" presetClass="entr" presetSubtype="0" fill="hold" grpId="0" nodeType="after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dissolve">
                                      <p:cBhvr>
                                        <p:cTn id="10" dur="500"/>
                                        <p:tgtEl>
                                          <p:spTgt spid="187"/>
                                        </p:tgtEl>
                                      </p:cBhvr>
                                    </p:animEffect>
                                  </p:childTnLst>
                                </p:cTn>
                              </p:par>
                            </p:childTnLst>
                          </p:cTn>
                        </p:par>
                        <p:par>
                          <p:cTn id="11" fill="hold">
                            <p:stCondLst>
                              <p:cond delay="2500"/>
                            </p:stCondLst>
                            <p:childTnLst>
                              <p:par>
                                <p:cTn id="12" presetID="0" presetClass="path" presetSubtype="0" accel="50000" decel="50000" fill="hold" grpId="1" nodeType="afterEffect">
                                  <p:stCondLst>
                                    <p:cond delay="0"/>
                                  </p:stCondLst>
                                  <p:childTnLst>
                                    <p:animMotion origin="layout" path="M 1.66667E-6 3.7037E-6 L 0.1487 3.7037E-6 L 0.15195 0.13819 L 0.31055 0.13588 L 0.30924 0.03842 " pathEditMode="relative" rAng="0" ptsTypes="AAAAA">
                                      <p:cBhvr>
                                        <p:cTn id="13" dur="2000" fill="hold"/>
                                        <p:tgtEl>
                                          <p:spTgt spid="187"/>
                                        </p:tgtEl>
                                        <p:attrNameLst>
                                          <p:attrName>ppt_x</p:attrName>
                                          <p:attrName>ppt_y</p:attrName>
                                        </p:attrNameLst>
                                      </p:cBhvr>
                                      <p:rCtr x="15521" y="6898"/>
                                    </p:animMotion>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26849 0.03912 L 0.28151 0.03912 L 0.28151 0.12685 L 0.44622 0.12199 L 0.44713 -0.00324 L 0.58046 -0.00324 " pathEditMode="relative" rAng="0" ptsTypes="AAAAAA">
                                      <p:cBhvr>
                                        <p:cTn id="17" dur="2000" fill="hold"/>
                                        <p:tgtEl>
                                          <p:spTgt spid="186"/>
                                        </p:tgtEl>
                                        <p:attrNameLst>
                                          <p:attrName>ppt_x</p:attrName>
                                          <p:attrName>ppt_y</p:attrName>
                                        </p:attrNameLst>
                                      </p:cBhvr>
                                      <p:rCtr x="15599" y="2269"/>
                                    </p:animMotion>
                                  </p:childTnLst>
                                </p:cTn>
                              </p:par>
                            </p:childTnLst>
                          </p:cTn>
                        </p:par>
                        <p:par>
                          <p:cTn id="18" fill="hold">
                            <p:stCondLst>
                              <p:cond delay="2000"/>
                            </p:stCondLst>
                            <p:childTnLst>
                              <p:par>
                                <p:cTn id="19" presetID="9" presetClass="exit" presetSubtype="0" fill="hold" grpId="2" nodeType="afterEffect">
                                  <p:stCondLst>
                                    <p:cond delay="0"/>
                                  </p:stCondLst>
                                  <p:childTnLst>
                                    <p:animEffect transition="out" filter="dissolv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6" grpId="1" animBg="1"/>
      <p:bldP spid="186" grpId="2" animBg="1"/>
      <p:bldP spid="187" grpId="0" animBg="1"/>
      <p:bldP spid="18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771940" y="1405975"/>
            <a:ext cx="10574934" cy="2768460"/>
          </a:xfrm>
        </p:spPr>
        <p:txBody>
          <a:bodyPr>
            <a:normAutofit/>
          </a:bodyPr>
          <a:lstStyle/>
          <a:p>
            <a:pPr>
              <a:buFont typeface="Wingdings" charset="2"/>
              <a:buChar char="§"/>
              <a:defRPr/>
            </a:pPr>
            <a:r>
              <a:rPr lang="en-US" sz="3200" dirty="0"/>
              <a:t>datagram from input port memory to output port memory via a shared bus</a:t>
            </a:r>
          </a:p>
          <a:p>
            <a:pPr>
              <a:buFont typeface="Wingdings" charset="2"/>
              <a:buChar char="§"/>
              <a:defRPr/>
            </a:pPr>
            <a:r>
              <a:rPr lang="en-US" sz="3200" i="1" dirty="0">
                <a:solidFill>
                  <a:srgbClr val="CC0000"/>
                </a:solidFill>
              </a:rPr>
              <a:t>bus contention:</a:t>
            </a:r>
            <a:r>
              <a:rPr lang="en-US" sz="3200" dirty="0"/>
              <a:t>  switching speed limited by bus bandwidth</a:t>
            </a:r>
          </a:p>
          <a:p>
            <a:pPr>
              <a:buFont typeface="Wingdings" charset="2"/>
              <a:buChar char="§"/>
              <a:defRPr/>
            </a:pPr>
            <a:r>
              <a:rPr lang="en-US" sz="3200" dirty="0"/>
              <a:t>32 Gbps bus, Cisco 5600: sufficient speed for access routers</a:t>
            </a: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via a bus</a:t>
            </a:r>
            <a:endParaRPr lang="en-US" sz="4800" dirty="0"/>
          </a:p>
        </p:txBody>
      </p:sp>
      <p:grpSp>
        <p:nvGrpSpPr>
          <p:cNvPr id="4" name="Group 3">
            <a:extLst>
              <a:ext uri="{FF2B5EF4-FFF2-40B4-BE49-F238E27FC236}">
                <a16:creationId xmlns:a16="http://schemas.microsoft.com/office/drawing/2014/main" id="{9B8CD304-8CB5-AA4B-A0E8-C0ADE3BF0764}"/>
              </a:ext>
            </a:extLst>
          </p:cNvPr>
          <p:cNvGrpSpPr/>
          <p:nvPr/>
        </p:nvGrpSpPr>
        <p:grpSpPr>
          <a:xfrm>
            <a:off x="4078698" y="4298863"/>
            <a:ext cx="5296665" cy="1766337"/>
            <a:chOff x="4336991" y="4484392"/>
            <a:chExt cx="2903568" cy="1047064"/>
          </a:xfrm>
        </p:grpSpPr>
        <p:grpSp>
          <p:nvGrpSpPr>
            <p:cNvPr id="21" name="Group 80">
              <a:extLst>
                <a:ext uri="{FF2B5EF4-FFF2-40B4-BE49-F238E27FC236}">
                  <a16:creationId xmlns:a16="http://schemas.microsoft.com/office/drawing/2014/main" id="{6528F6A7-EDEC-9C4B-9732-5C83E48F24B4}"/>
                </a:ext>
              </a:extLst>
            </p:cNvPr>
            <p:cNvGrpSpPr>
              <a:grpSpLocks/>
            </p:cNvGrpSpPr>
            <p:nvPr/>
          </p:nvGrpSpPr>
          <p:grpSpPr bwMode="auto">
            <a:xfrm>
              <a:off x="4769281" y="4484392"/>
              <a:ext cx="1093120" cy="215900"/>
              <a:chOff x="876" y="2800"/>
              <a:chExt cx="788" cy="175"/>
            </a:xfrm>
          </p:grpSpPr>
          <p:sp>
            <p:nvSpPr>
              <p:cNvPr id="22" name="Rectangle 81">
                <a:extLst>
                  <a:ext uri="{FF2B5EF4-FFF2-40B4-BE49-F238E27FC236}">
                    <a16:creationId xmlns:a16="http://schemas.microsoft.com/office/drawing/2014/main" id="{DFDBF7BA-06E4-494D-8F9D-FFA33A3BF9B1}"/>
                  </a:ext>
                </a:extLst>
              </p:cNvPr>
              <p:cNvSpPr>
                <a:spLocks noChangeArrowheads="1"/>
              </p:cNvSpPr>
              <p:nvPr/>
            </p:nvSpPr>
            <p:spPr bwMode="auto">
              <a:xfrm>
                <a:off x="925" y="2800"/>
                <a:ext cx="485" cy="175"/>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 name="Rectangle 82">
                <a:extLst>
                  <a:ext uri="{FF2B5EF4-FFF2-40B4-BE49-F238E27FC236}">
                    <a16:creationId xmlns:a16="http://schemas.microsoft.com/office/drawing/2014/main" id="{2C9A0A09-54EF-D24E-84A4-0E4BF0FA6A9A}"/>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 name="Rectangle 83">
                <a:extLst>
                  <a:ext uri="{FF2B5EF4-FFF2-40B4-BE49-F238E27FC236}">
                    <a16:creationId xmlns:a16="http://schemas.microsoft.com/office/drawing/2014/main" id="{AF1F9C4D-1234-2343-9758-A7BC801F60D1}"/>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 name="Rectangle 84">
                <a:extLst>
                  <a:ext uri="{FF2B5EF4-FFF2-40B4-BE49-F238E27FC236}">
                    <a16:creationId xmlns:a16="http://schemas.microsoft.com/office/drawing/2014/main" id="{FFA1C2EC-B4A7-7945-BE6D-F41404063626}"/>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 name="Line 85">
                <a:extLst>
                  <a:ext uri="{FF2B5EF4-FFF2-40B4-BE49-F238E27FC236}">
                    <a16:creationId xmlns:a16="http://schemas.microsoft.com/office/drawing/2014/main" id="{BB9C01BB-870F-9B4A-8484-B8328825B5D3}"/>
                  </a:ext>
                </a:extLst>
              </p:cNvPr>
              <p:cNvSpPr>
                <a:spLocks noChangeShapeType="1"/>
              </p:cNvSpPr>
              <p:nvPr/>
            </p:nvSpPr>
            <p:spPr bwMode="auto">
              <a:xfrm flipV="1">
                <a:off x="876" y="2887"/>
                <a:ext cx="7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7" name="Group 86">
              <a:extLst>
                <a:ext uri="{FF2B5EF4-FFF2-40B4-BE49-F238E27FC236}">
                  <a16:creationId xmlns:a16="http://schemas.microsoft.com/office/drawing/2014/main" id="{0507AB92-4047-F447-8DD5-6B9DDD71376B}"/>
                </a:ext>
              </a:extLst>
            </p:cNvPr>
            <p:cNvGrpSpPr>
              <a:grpSpLocks/>
            </p:cNvGrpSpPr>
            <p:nvPr/>
          </p:nvGrpSpPr>
          <p:grpSpPr bwMode="auto">
            <a:xfrm>
              <a:off x="4767694" y="4879680"/>
              <a:ext cx="1094506" cy="215900"/>
              <a:chOff x="876" y="2800"/>
              <a:chExt cx="789" cy="175"/>
            </a:xfrm>
          </p:grpSpPr>
          <p:sp>
            <p:nvSpPr>
              <p:cNvPr id="28" name="Rectangle 87">
                <a:extLst>
                  <a:ext uri="{FF2B5EF4-FFF2-40B4-BE49-F238E27FC236}">
                    <a16:creationId xmlns:a16="http://schemas.microsoft.com/office/drawing/2014/main" id="{1F3E0863-B0C8-C846-9E3A-94CA2AB7D17A}"/>
                  </a:ext>
                </a:extLst>
              </p:cNvPr>
              <p:cNvSpPr>
                <a:spLocks noChangeArrowheads="1"/>
              </p:cNvSpPr>
              <p:nvPr/>
            </p:nvSpPr>
            <p:spPr bwMode="auto">
              <a:xfrm>
                <a:off x="925" y="2800"/>
                <a:ext cx="485" cy="175"/>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 name="Rectangle 88">
                <a:extLst>
                  <a:ext uri="{FF2B5EF4-FFF2-40B4-BE49-F238E27FC236}">
                    <a16:creationId xmlns:a16="http://schemas.microsoft.com/office/drawing/2014/main" id="{E1208338-3967-594A-A93C-06C80B2EF0C9}"/>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 name="Rectangle 89">
                <a:extLst>
                  <a:ext uri="{FF2B5EF4-FFF2-40B4-BE49-F238E27FC236}">
                    <a16:creationId xmlns:a16="http://schemas.microsoft.com/office/drawing/2014/main" id="{AD425D1B-FA67-5D49-809C-40473A853321}"/>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 name="Rectangle 90">
                <a:extLst>
                  <a:ext uri="{FF2B5EF4-FFF2-40B4-BE49-F238E27FC236}">
                    <a16:creationId xmlns:a16="http://schemas.microsoft.com/office/drawing/2014/main" id="{C12121D2-ED33-1E48-B66D-BB7E335548FA}"/>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 name="Line 91">
                <a:extLst>
                  <a:ext uri="{FF2B5EF4-FFF2-40B4-BE49-F238E27FC236}">
                    <a16:creationId xmlns:a16="http://schemas.microsoft.com/office/drawing/2014/main" id="{29B1EBEE-9DC3-F248-883E-3C7EBBC5D9E2}"/>
                  </a:ext>
                </a:extLst>
              </p:cNvPr>
              <p:cNvSpPr>
                <a:spLocks noChangeShapeType="1"/>
              </p:cNvSpPr>
              <p:nvPr/>
            </p:nvSpPr>
            <p:spPr bwMode="auto">
              <a:xfrm flipV="1">
                <a:off x="876" y="2887"/>
                <a:ext cx="78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3" name="Group 92">
              <a:extLst>
                <a:ext uri="{FF2B5EF4-FFF2-40B4-BE49-F238E27FC236}">
                  <a16:creationId xmlns:a16="http://schemas.microsoft.com/office/drawing/2014/main" id="{15849422-916A-D541-89DB-EDF9C76CA030}"/>
                </a:ext>
              </a:extLst>
            </p:cNvPr>
            <p:cNvGrpSpPr>
              <a:grpSpLocks/>
            </p:cNvGrpSpPr>
            <p:nvPr/>
          </p:nvGrpSpPr>
          <p:grpSpPr bwMode="auto">
            <a:xfrm>
              <a:off x="4762932" y="5306717"/>
              <a:ext cx="1079248" cy="215900"/>
              <a:chOff x="876" y="2800"/>
              <a:chExt cx="778" cy="175"/>
            </a:xfrm>
          </p:grpSpPr>
          <p:sp>
            <p:nvSpPr>
              <p:cNvPr id="34" name="Rectangle 93">
                <a:extLst>
                  <a:ext uri="{FF2B5EF4-FFF2-40B4-BE49-F238E27FC236}">
                    <a16:creationId xmlns:a16="http://schemas.microsoft.com/office/drawing/2014/main" id="{6837A002-1AB6-B746-AB5C-86F943C2EABE}"/>
                  </a:ext>
                </a:extLst>
              </p:cNvPr>
              <p:cNvSpPr>
                <a:spLocks noChangeArrowheads="1"/>
              </p:cNvSpPr>
              <p:nvPr/>
            </p:nvSpPr>
            <p:spPr bwMode="auto">
              <a:xfrm>
                <a:off x="925" y="2800"/>
                <a:ext cx="485" cy="175"/>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 name="Rectangle 94">
                <a:extLst>
                  <a:ext uri="{FF2B5EF4-FFF2-40B4-BE49-F238E27FC236}">
                    <a16:creationId xmlns:a16="http://schemas.microsoft.com/office/drawing/2014/main" id="{3B8F334D-4C97-7143-9AC3-AC7B3FE5FFA5}"/>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 name="Rectangle 95">
                <a:extLst>
                  <a:ext uri="{FF2B5EF4-FFF2-40B4-BE49-F238E27FC236}">
                    <a16:creationId xmlns:a16="http://schemas.microsoft.com/office/drawing/2014/main" id="{4D921AF2-17CB-8E49-8671-3EAA4877DC19}"/>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 name="Rectangle 96">
                <a:extLst>
                  <a:ext uri="{FF2B5EF4-FFF2-40B4-BE49-F238E27FC236}">
                    <a16:creationId xmlns:a16="http://schemas.microsoft.com/office/drawing/2014/main" id="{B87CC2E9-EF90-8543-8B83-B8D8ADCE2C1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 name="Line 97">
                <a:extLst>
                  <a:ext uri="{FF2B5EF4-FFF2-40B4-BE49-F238E27FC236}">
                    <a16:creationId xmlns:a16="http://schemas.microsoft.com/office/drawing/2014/main" id="{B30FD0D3-0C14-504C-BBDC-CDFB3AC0566D}"/>
                  </a:ext>
                </a:extLst>
              </p:cNvPr>
              <p:cNvSpPr>
                <a:spLocks noChangeShapeType="1"/>
              </p:cNvSpPr>
              <p:nvPr/>
            </p:nvSpPr>
            <p:spPr bwMode="auto">
              <a:xfrm flipV="1">
                <a:off x="876" y="2887"/>
                <a:ext cx="77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9" name="Line 98">
              <a:extLst>
                <a:ext uri="{FF2B5EF4-FFF2-40B4-BE49-F238E27FC236}">
                  <a16:creationId xmlns:a16="http://schemas.microsoft.com/office/drawing/2014/main" id="{DE23C0B3-C20C-6E4B-83D9-8205BD88B571}"/>
                </a:ext>
              </a:extLst>
            </p:cNvPr>
            <p:cNvSpPr>
              <a:spLocks noChangeShapeType="1"/>
            </p:cNvSpPr>
            <p:nvPr/>
          </p:nvSpPr>
          <p:spPr bwMode="auto">
            <a:xfrm>
              <a:off x="5888461" y="4492509"/>
              <a:ext cx="0" cy="1003300"/>
            </a:xfrm>
            <a:prstGeom prst="line">
              <a:avLst/>
            </a:prstGeom>
            <a:noFill/>
            <a:ln w="76200">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 name="Group 99">
              <a:extLst>
                <a:ext uri="{FF2B5EF4-FFF2-40B4-BE49-F238E27FC236}">
                  <a16:creationId xmlns:a16="http://schemas.microsoft.com/office/drawing/2014/main" id="{B057B153-5339-C940-9B95-E3A19199C219}"/>
                </a:ext>
              </a:extLst>
            </p:cNvPr>
            <p:cNvGrpSpPr>
              <a:grpSpLocks/>
            </p:cNvGrpSpPr>
            <p:nvPr/>
          </p:nvGrpSpPr>
          <p:grpSpPr bwMode="auto">
            <a:xfrm>
              <a:off x="5956300" y="4501349"/>
              <a:ext cx="1030288" cy="215900"/>
              <a:chOff x="367" y="3463"/>
              <a:chExt cx="649" cy="136"/>
            </a:xfrm>
          </p:grpSpPr>
          <p:sp>
            <p:nvSpPr>
              <p:cNvPr id="41" name="Rectangle 100">
                <a:extLst>
                  <a:ext uri="{FF2B5EF4-FFF2-40B4-BE49-F238E27FC236}">
                    <a16:creationId xmlns:a16="http://schemas.microsoft.com/office/drawing/2014/main" id="{8DEBF029-6DFE-F347-BF75-F0FE46DE483A}"/>
                  </a:ext>
                </a:extLst>
              </p:cNvPr>
              <p:cNvSpPr>
                <a:spLocks noChangeArrowheads="1"/>
              </p:cNvSpPr>
              <p:nvPr/>
            </p:nvSpPr>
            <p:spPr bwMode="auto">
              <a:xfrm>
                <a:off x="498" y="3463"/>
                <a:ext cx="424" cy="136"/>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 name="Rectangle 101">
                <a:extLst>
                  <a:ext uri="{FF2B5EF4-FFF2-40B4-BE49-F238E27FC236}">
                    <a16:creationId xmlns:a16="http://schemas.microsoft.com/office/drawing/2014/main" id="{30E34A5E-46CF-1448-8180-33029F58502D}"/>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 name="Rectangle 102">
                <a:extLst>
                  <a:ext uri="{FF2B5EF4-FFF2-40B4-BE49-F238E27FC236}">
                    <a16:creationId xmlns:a16="http://schemas.microsoft.com/office/drawing/2014/main" id="{644A9EC6-2179-E746-B3EC-49E5DC46F587}"/>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 name="Rectangle 103">
                <a:extLst>
                  <a:ext uri="{FF2B5EF4-FFF2-40B4-BE49-F238E27FC236}">
                    <a16:creationId xmlns:a16="http://schemas.microsoft.com/office/drawing/2014/main" id="{ADA4A993-AB6B-9847-94AF-6B5ABC32A51A}"/>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 name="Line 104">
                <a:extLst>
                  <a:ext uri="{FF2B5EF4-FFF2-40B4-BE49-F238E27FC236}">
                    <a16:creationId xmlns:a16="http://schemas.microsoft.com/office/drawing/2014/main" id="{7F7B93B6-8CCC-4246-80FD-A0BC1C0DE72F}"/>
                  </a:ext>
                </a:extLst>
              </p:cNvPr>
              <p:cNvSpPr>
                <a:spLocks noChangeShapeType="1"/>
              </p:cNvSpPr>
              <p:nvPr/>
            </p:nvSpPr>
            <p:spPr bwMode="auto">
              <a:xfrm flipV="1">
                <a:off x="367" y="3527"/>
                <a:ext cx="64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6" name="Group 105">
              <a:extLst>
                <a:ext uri="{FF2B5EF4-FFF2-40B4-BE49-F238E27FC236}">
                  <a16:creationId xmlns:a16="http://schemas.microsoft.com/office/drawing/2014/main" id="{253A7FA6-AF01-EE46-AEBD-180DFBBE2B36}"/>
                </a:ext>
              </a:extLst>
            </p:cNvPr>
            <p:cNvGrpSpPr>
              <a:grpSpLocks/>
            </p:cNvGrpSpPr>
            <p:nvPr/>
          </p:nvGrpSpPr>
          <p:grpSpPr bwMode="auto">
            <a:xfrm>
              <a:off x="5946775" y="4893462"/>
              <a:ext cx="1044574" cy="215900"/>
              <a:chOff x="358" y="3463"/>
              <a:chExt cx="658" cy="136"/>
            </a:xfrm>
          </p:grpSpPr>
          <p:sp>
            <p:nvSpPr>
              <p:cNvPr id="47" name="Rectangle 106">
                <a:extLst>
                  <a:ext uri="{FF2B5EF4-FFF2-40B4-BE49-F238E27FC236}">
                    <a16:creationId xmlns:a16="http://schemas.microsoft.com/office/drawing/2014/main" id="{4CB26F35-0AB7-6C45-9E02-E33340F14495}"/>
                  </a:ext>
                </a:extLst>
              </p:cNvPr>
              <p:cNvSpPr>
                <a:spLocks noChangeArrowheads="1"/>
              </p:cNvSpPr>
              <p:nvPr/>
            </p:nvSpPr>
            <p:spPr bwMode="auto">
              <a:xfrm>
                <a:off x="498" y="3463"/>
                <a:ext cx="424" cy="136"/>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 name="Rectangle 107">
                <a:extLst>
                  <a:ext uri="{FF2B5EF4-FFF2-40B4-BE49-F238E27FC236}">
                    <a16:creationId xmlns:a16="http://schemas.microsoft.com/office/drawing/2014/main" id="{67BE3DEA-07EB-2B43-8B04-C28F8282171E}"/>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 name="Rectangle 108">
                <a:extLst>
                  <a:ext uri="{FF2B5EF4-FFF2-40B4-BE49-F238E27FC236}">
                    <a16:creationId xmlns:a16="http://schemas.microsoft.com/office/drawing/2014/main" id="{B51ABD53-CAD7-F74A-89E0-FCB3F00BF291}"/>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0" name="Rectangle 109">
                <a:extLst>
                  <a:ext uri="{FF2B5EF4-FFF2-40B4-BE49-F238E27FC236}">
                    <a16:creationId xmlns:a16="http://schemas.microsoft.com/office/drawing/2014/main" id="{3F2D9755-73A8-9948-95A4-E712A4BDFCC9}"/>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1" name="Line 110">
                <a:extLst>
                  <a:ext uri="{FF2B5EF4-FFF2-40B4-BE49-F238E27FC236}">
                    <a16:creationId xmlns:a16="http://schemas.microsoft.com/office/drawing/2014/main" id="{D7F71280-BF9B-274A-A19D-8AD6340BC197}"/>
                  </a:ext>
                </a:extLst>
              </p:cNvPr>
              <p:cNvSpPr>
                <a:spLocks noChangeShapeType="1"/>
              </p:cNvSpPr>
              <p:nvPr/>
            </p:nvSpPr>
            <p:spPr bwMode="auto">
              <a:xfrm flipV="1">
                <a:off x="358" y="3527"/>
                <a:ext cx="65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 name="Group 111">
              <a:extLst>
                <a:ext uri="{FF2B5EF4-FFF2-40B4-BE49-F238E27FC236}">
                  <a16:creationId xmlns:a16="http://schemas.microsoft.com/office/drawing/2014/main" id="{AEA606A1-09BC-9842-A76E-4118C48EBEE3}"/>
                </a:ext>
              </a:extLst>
            </p:cNvPr>
            <p:cNvGrpSpPr>
              <a:grpSpLocks/>
            </p:cNvGrpSpPr>
            <p:nvPr/>
          </p:nvGrpSpPr>
          <p:grpSpPr bwMode="auto">
            <a:xfrm>
              <a:off x="5945368" y="5315556"/>
              <a:ext cx="1046163" cy="215900"/>
              <a:chOff x="357" y="3463"/>
              <a:chExt cx="659" cy="136"/>
            </a:xfrm>
          </p:grpSpPr>
          <p:sp>
            <p:nvSpPr>
              <p:cNvPr id="53" name="Rectangle 112">
                <a:extLst>
                  <a:ext uri="{FF2B5EF4-FFF2-40B4-BE49-F238E27FC236}">
                    <a16:creationId xmlns:a16="http://schemas.microsoft.com/office/drawing/2014/main" id="{0AEBF59D-138D-7B49-A052-A32BEC687741}"/>
                  </a:ext>
                </a:extLst>
              </p:cNvPr>
              <p:cNvSpPr>
                <a:spLocks noChangeArrowheads="1"/>
              </p:cNvSpPr>
              <p:nvPr/>
            </p:nvSpPr>
            <p:spPr bwMode="auto">
              <a:xfrm>
                <a:off x="498" y="3463"/>
                <a:ext cx="424" cy="136"/>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Rectangle 113">
                <a:extLst>
                  <a:ext uri="{FF2B5EF4-FFF2-40B4-BE49-F238E27FC236}">
                    <a16:creationId xmlns:a16="http://schemas.microsoft.com/office/drawing/2014/main" id="{3A86422E-A2BC-1241-A314-C1DCEDCA5761}"/>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 name="Rectangle 114">
                <a:extLst>
                  <a:ext uri="{FF2B5EF4-FFF2-40B4-BE49-F238E27FC236}">
                    <a16:creationId xmlns:a16="http://schemas.microsoft.com/office/drawing/2014/main" id="{2BDFF28F-4422-D64B-8B07-E2807D44A230}"/>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 name="Rectangle 115">
                <a:extLst>
                  <a:ext uri="{FF2B5EF4-FFF2-40B4-BE49-F238E27FC236}">
                    <a16:creationId xmlns:a16="http://schemas.microsoft.com/office/drawing/2014/main" id="{0A511C67-6757-134F-8367-4F223A21195C}"/>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 name="Line 116">
                <a:extLst>
                  <a:ext uri="{FF2B5EF4-FFF2-40B4-BE49-F238E27FC236}">
                    <a16:creationId xmlns:a16="http://schemas.microsoft.com/office/drawing/2014/main" id="{761AAC06-8D58-1442-B04E-57C0C45D512D}"/>
                  </a:ext>
                </a:extLst>
              </p:cNvPr>
              <p:cNvSpPr>
                <a:spLocks noChangeShapeType="1"/>
              </p:cNvSpPr>
              <p:nvPr/>
            </p:nvSpPr>
            <p:spPr bwMode="auto">
              <a:xfrm flipV="1">
                <a:off x="357" y="3527"/>
                <a:ext cx="65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9" name="Freeform 172">
              <a:extLst>
                <a:ext uri="{FF2B5EF4-FFF2-40B4-BE49-F238E27FC236}">
                  <a16:creationId xmlns:a16="http://schemas.microsoft.com/office/drawing/2014/main" id="{B11B5CDC-2A64-4848-B87A-BC58BA35ABBA}"/>
                </a:ext>
              </a:extLst>
            </p:cNvPr>
            <p:cNvSpPr>
              <a:spLocks/>
            </p:cNvSpPr>
            <p:nvPr/>
          </p:nvSpPr>
          <p:spPr bwMode="auto">
            <a:xfrm>
              <a:off x="4336991" y="4553666"/>
              <a:ext cx="2903568" cy="396590"/>
            </a:xfrm>
            <a:custGeom>
              <a:avLst/>
              <a:gdLst>
                <a:gd name="T0" fmla="*/ 0 w 1264"/>
                <a:gd name="T1" fmla="*/ 2147483647 h 252"/>
                <a:gd name="T2" fmla="*/ 2147483647 w 1264"/>
                <a:gd name="T3" fmla="*/ 0 h 252"/>
                <a:gd name="T4" fmla="*/ 2147483647 w 1264"/>
                <a:gd name="T5" fmla="*/ 2147483647 h 252"/>
                <a:gd name="T6" fmla="*/ 2147483647 w 1264"/>
                <a:gd name="T7" fmla="*/ 2147483647 h 252"/>
                <a:gd name="T8" fmla="*/ 0 60000 65536"/>
                <a:gd name="T9" fmla="*/ 0 60000 65536"/>
                <a:gd name="T10" fmla="*/ 0 60000 65536"/>
                <a:gd name="T11" fmla="*/ 0 60000 65536"/>
                <a:gd name="T12" fmla="*/ 0 w 1264"/>
                <a:gd name="T13" fmla="*/ 0 h 252"/>
                <a:gd name="T14" fmla="*/ 1264 w 1264"/>
                <a:gd name="T15" fmla="*/ 252 h 252"/>
                <a:gd name="connsiteX0" fmla="*/ 0 w 12819"/>
                <a:gd name="connsiteY0" fmla="*/ 155 h 10000"/>
                <a:gd name="connsiteX1" fmla="*/ 7740 w 12819"/>
                <a:gd name="connsiteY1" fmla="*/ 0 h 10000"/>
                <a:gd name="connsiteX2" fmla="*/ 7692 w 12819"/>
                <a:gd name="connsiteY2" fmla="*/ 9762 h 10000"/>
                <a:gd name="connsiteX3" fmla="*/ 12819 w 12819"/>
                <a:gd name="connsiteY3" fmla="*/ 10000 h 10000"/>
                <a:gd name="connsiteX0" fmla="*/ 0 w 12819"/>
                <a:gd name="connsiteY0" fmla="*/ 155 h 10000"/>
                <a:gd name="connsiteX1" fmla="*/ 7740 w 12819"/>
                <a:gd name="connsiteY1" fmla="*/ 0 h 10000"/>
                <a:gd name="connsiteX2" fmla="*/ 7773 w 12819"/>
                <a:gd name="connsiteY2" fmla="*/ 9838 h 10000"/>
                <a:gd name="connsiteX3" fmla="*/ 12819 w 12819"/>
                <a:gd name="connsiteY3" fmla="*/ 10000 h 10000"/>
                <a:gd name="connsiteX0" fmla="*/ 0 w 13839"/>
                <a:gd name="connsiteY0" fmla="*/ 155 h 9838"/>
                <a:gd name="connsiteX1" fmla="*/ 7740 w 13839"/>
                <a:gd name="connsiteY1" fmla="*/ 0 h 9838"/>
                <a:gd name="connsiteX2" fmla="*/ 7773 w 13839"/>
                <a:gd name="connsiteY2" fmla="*/ 9838 h 9838"/>
                <a:gd name="connsiteX3" fmla="*/ 13839 w 13839"/>
                <a:gd name="connsiteY3" fmla="*/ 9696 h 9838"/>
                <a:gd name="connsiteX0" fmla="*/ 0 w 10000"/>
                <a:gd name="connsiteY0" fmla="*/ 158 h 10077"/>
                <a:gd name="connsiteX1" fmla="*/ 5593 w 10000"/>
                <a:gd name="connsiteY1" fmla="*/ 0 h 10077"/>
                <a:gd name="connsiteX2" fmla="*/ 5375 w 10000"/>
                <a:gd name="connsiteY2" fmla="*/ 10077 h 10077"/>
                <a:gd name="connsiteX3" fmla="*/ 10000 w 10000"/>
                <a:gd name="connsiteY3" fmla="*/ 9856 h 10077"/>
                <a:gd name="connsiteX0" fmla="*/ 0 w 10000"/>
                <a:gd name="connsiteY0" fmla="*/ 3 h 9922"/>
                <a:gd name="connsiteX1" fmla="*/ 5351 w 10000"/>
                <a:gd name="connsiteY1" fmla="*/ 0 h 9922"/>
                <a:gd name="connsiteX2" fmla="*/ 5375 w 10000"/>
                <a:gd name="connsiteY2" fmla="*/ 9922 h 9922"/>
                <a:gd name="connsiteX3" fmla="*/ 10000 w 10000"/>
                <a:gd name="connsiteY3" fmla="*/ 9701 h 9922"/>
                <a:gd name="connsiteX0" fmla="*/ 0 w 10000"/>
                <a:gd name="connsiteY0" fmla="*/ 3 h 10078"/>
                <a:gd name="connsiteX1" fmla="*/ 5351 w 10000"/>
                <a:gd name="connsiteY1" fmla="*/ 0 h 10078"/>
                <a:gd name="connsiteX2" fmla="*/ 5346 w 10000"/>
                <a:gd name="connsiteY2" fmla="*/ 10078 h 10078"/>
                <a:gd name="connsiteX3" fmla="*/ 10000 w 10000"/>
                <a:gd name="connsiteY3" fmla="*/ 9777 h 10078"/>
                <a:gd name="connsiteX0" fmla="*/ 0 w 10000"/>
                <a:gd name="connsiteY0" fmla="*/ 3 h 10156"/>
                <a:gd name="connsiteX1" fmla="*/ 5351 w 10000"/>
                <a:gd name="connsiteY1" fmla="*/ 0 h 10156"/>
                <a:gd name="connsiteX2" fmla="*/ 5365 w 10000"/>
                <a:gd name="connsiteY2" fmla="*/ 10156 h 10156"/>
                <a:gd name="connsiteX3" fmla="*/ 10000 w 10000"/>
                <a:gd name="connsiteY3" fmla="*/ 9777 h 10156"/>
              </a:gdLst>
              <a:ahLst/>
              <a:cxnLst>
                <a:cxn ang="0">
                  <a:pos x="connsiteX0" y="connsiteY0"/>
                </a:cxn>
                <a:cxn ang="0">
                  <a:pos x="connsiteX1" y="connsiteY1"/>
                </a:cxn>
                <a:cxn ang="0">
                  <a:pos x="connsiteX2" y="connsiteY2"/>
                </a:cxn>
                <a:cxn ang="0">
                  <a:pos x="connsiteX3" y="connsiteY3"/>
                </a:cxn>
              </a:cxnLst>
              <a:rect l="l" t="t" r="r" b="b"/>
              <a:pathLst>
                <a:path w="10000" h="10156">
                  <a:moveTo>
                    <a:pt x="0" y="3"/>
                  </a:moveTo>
                  <a:lnTo>
                    <a:pt x="5351" y="0"/>
                  </a:lnTo>
                  <a:cubicBezTo>
                    <a:pt x="5359" y="3359"/>
                    <a:pt x="5357" y="6797"/>
                    <a:pt x="5365" y="10156"/>
                  </a:cubicBezTo>
                  <a:lnTo>
                    <a:pt x="10000" y="9777"/>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8" name="Slide Number Placeholder 4">
            <a:extLst>
              <a:ext uri="{FF2B5EF4-FFF2-40B4-BE49-F238E27FC236}">
                <a16:creationId xmlns:a16="http://schemas.microsoft.com/office/drawing/2014/main" id="{804CF0B2-B0FB-2D4A-9DE1-13100592031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14</a:t>
            </a:fld>
            <a:endParaRPr lang="en-US" dirty="0"/>
          </a:p>
        </p:txBody>
      </p:sp>
    </p:spTree>
    <p:extLst>
      <p:ext uri="{BB962C8B-B14F-4D97-AF65-F5344CB8AC3E}">
        <p14:creationId xmlns:p14="http://schemas.microsoft.com/office/powerpoint/2010/main" val="28729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771940" y="1405975"/>
            <a:ext cx="6477000" cy="5100842"/>
          </a:xfrm>
        </p:spPr>
        <p:txBody>
          <a:bodyPr>
            <a:normAutofit/>
          </a:bodyPr>
          <a:lstStyle/>
          <a:p>
            <a:pPr indent="-287338">
              <a:buFont typeface="Wingdings" charset="2"/>
              <a:buChar char="§"/>
              <a:defRPr/>
            </a:pPr>
            <a:r>
              <a:rPr lang="en-US" sz="3200" dirty="0"/>
              <a:t>Crossbar, Clos networks, other interconnection nets initially developed to connect processors in multiprocessor</a:t>
            </a: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3"/>
            <a:ext cx="10515600" cy="894622"/>
          </a:xfrm>
        </p:spPr>
        <p:txBody>
          <a:bodyPr>
            <a:normAutofit/>
          </a:bodyPr>
          <a:lstStyle/>
          <a:p>
            <a:r>
              <a:rPr lang="en-US" sz="4800" dirty="0"/>
              <a:t>Switching via interconnection network</a:t>
            </a:r>
          </a:p>
        </p:txBody>
      </p:sp>
      <p:grpSp>
        <p:nvGrpSpPr>
          <p:cNvPr id="58" name="Group 57">
            <a:extLst>
              <a:ext uri="{FF2B5EF4-FFF2-40B4-BE49-F238E27FC236}">
                <a16:creationId xmlns:a16="http://schemas.microsoft.com/office/drawing/2014/main" id="{73BC25E0-E8D5-F049-83E9-F0682565AF56}"/>
              </a:ext>
            </a:extLst>
          </p:cNvPr>
          <p:cNvGrpSpPr/>
          <p:nvPr/>
        </p:nvGrpSpPr>
        <p:grpSpPr>
          <a:xfrm>
            <a:off x="8083826" y="1590262"/>
            <a:ext cx="2319130" cy="1855304"/>
            <a:chOff x="7417077" y="4485654"/>
            <a:chExt cx="2112963" cy="2066925"/>
          </a:xfrm>
        </p:grpSpPr>
        <p:grpSp>
          <p:nvGrpSpPr>
            <p:cNvPr id="60" name="Group 118">
              <a:extLst>
                <a:ext uri="{FF2B5EF4-FFF2-40B4-BE49-F238E27FC236}">
                  <a16:creationId xmlns:a16="http://schemas.microsoft.com/office/drawing/2014/main" id="{BDFB8215-3D56-2D42-B36A-269A0DF68C1A}"/>
                </a:ext>
              </a:extLst>
            </p:cNvPr>
            <p:cNvGrpSpPr>
              <a:grpSpLocks/>
            </p:cNvGrpSpPr>
            <p:nvPr/>
          </p:nvGrpSpPr>
          <p:grpSpPr bwMode="auto">
            <a:xfrm>
              <a:off x="7469465" y="4485654"/>
              <a:ext cx="890587" cy="215900"/>
              <a:chOff x="876" y="2800"/>
              <a:chExt cx="642" cy="175"/>
            </a:xfrm>
          </p:grpSpPr>
          <p:sp>
            <p:nvSpPr>
              <p:cNvPr id="109" name="Rectangle 119">
                <a:extLst>
                  <a:ext uri="{FF2B5EF4-FFF2-40B4-BE49-F238E27FC236}">
                    <a16:creationId xmlns:a16="http://schemas.microsoft.com/office/drawing/2014/main" id="{EF4B7892-A69C-B64C-8510-14C1B274D0CF}"/>
                  </a:ext>
                </a:extLst>
              </p:cNvPr>
              <p:cNvSpPr>
                <a:spLocks noChangeArrowheads="1"/>
              </p:cNvSpPr>
              <p:nvPr/>
            </p:nvSpPr>
            <p:spPr bwMode="auto">
              <a:xfrm>
                <a:off x="925" y="2800"/>
                <a:ext cx="485" cy="175"/>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Rectangle 120">
                <a:extLst>
                  <a:ext uri="{FF2B5EF4-FFF2-40B4-BE49-F238E27FC236}">
                    <a16:creationId xmlns:a16="http://schemas.microsoft.com/office/drawing/2014/main" id="{FE2EA6C0-E7DC-1842-B380-66BD448F4B13}"/>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Rectangle 121">
                <a:extLst>
                  <a:ext uri="{FF2B5EF4-FFF2-40B4-BE49-F238E27FC236}">
                    <a16:creationId xmlns:a16="http://schemas.microsoft.com/office/drawing/2014/main" id="{7E0CFCBF-4656-A846-BB21-6FD14CE46A43}"/>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Rectangle 122">
                <a:extLst>
                  <a:ext uri="{FF2B5EF4-FFF2-40B4-BE49-F238E27FC236}">
                    <a16:creationId xmlns:a16="http://schemas.microsoft.com/office/drawing/2014/main" id="{92F45F15-8114-484B-BB16-CBD68760ADAC}"/>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123">
                <a:extLst>
                  <a:ext uri="{FF2B5EF4-FFF2-40B4-BE49-F238E27FC236}">
                    <a16:creationId xmlns:a16="http://schemas.microsoft.com/office/drawing/2014/main" id="{2D95AFB2-02C8-3D4A-87D0-AE121B456CCA}"/>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1" name="Group 124">
              <a:extLst>
                <a:ext uri="{FF2B5EF4-FFF2-40B4-BE49-F238E27FC236}">
                  <a16:creationId xmlns:a16="http://schemas.microsoft.com/office/drawing/2014/main" id="{93E2D3F6-A7EF-6542-84C8-21B44C9CEED2}"/>
                </a:ext>
              </a:extLst>
            </p:cNvPr>
            <p:cNvGrpSpPr>
              <a:grpSpLocks/>
            </p:cNvGrpSpPr>
            <p:nvPr/>
          </p:nvGrpSpPr>
          <p:grpSpPr bwMode="auto">
            <a:xfrm>
              <a:off x="7445652" y="4880941"/>
              <a:ext cx="890588" cy="215900"/>
              <a:chOff x="876" y="2800"/>
              <a:chExt cx="642" cy="175"/>
            </a:xfrm>
          </p:grpSpPr>
          <p:sp>
            <p:nvSpPr>
              <p:cNvPr id="104" name="Rectangle 125">
                <a:extLst>
                  <a:ext uri="{FF2B5EF4-FFF2-40B4-BE49-F238E27FC236}">
                    <a16:creationId xmlns:a16="http://schemas.microsoft.com/office/drawing/2014/main" id="{41418EC7-91D0-5544-BCA0-2A1CC3DFC9AC}"/>
                  </a:ext>
                </a:extLst>
              </p:cNvPr>
              <p:cNvSpPr>
                <a:spLocks noChangeArrowheads="1"/>
              </p:cNvSpPr>
              <p:nvPr/>
            </p:nvSpPr>
            <p:spPr bwMode="auto">
              <a:xfrm>
                <a:off x="925" y="2800"/>
                <a:ext cx="485" cy="175"/>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126">
                <a:extLst>
                  <a:ext uri="{FF2B5EF4-FFF2-40B4-BE49-F238E27FC236}">
                    <a16:creationId xmlns:a16="http://schemas.microsoft.com/office/drawing/2014/main" id="{D8E3B2A9-3D82-AD48-A93B-71583BCE3A5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 name="Rectangle 127">
                <a:extLst>
                  <a:ext uri="{FF2B5EF4-FFF2-40B4-BE49-F238E27FC236}">
                    <a16:creationId xmlns:a16="http://schemas.microsoft.com/office/drawing/2014/main" id="{C0867EE3-2BC5-874A-814C-A4B0DAF9545B}"/>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 name="Rectangle 128">
                <a:extLst>
                  <a:ext uri="{FF2B5EF4-FFF2-40B4-BE49-F238E27FC236}">
                    <a16:creationId xmlns:a16="http://schemas.microsoft.com/office/drawing/2014/main" id="{75944114-E888-5043-A7C2-56BC12040CC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129">
                <a:extLst>
                  <a:ext uri="{FF2B5EF4-FFF2-40B4-BE49-F238E27FC236}">
                    <a16:creationId xmlns:a16="http://schemas.microsoft.com/office/drawing/2014/main" id="{26320DB4-394D-0A43-A8A6-C99E5CC0BF82}"/>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2" name="Group 130">
              <a:extLst>
                <a:ext uri="{FF2B5EF4-FFF2-40B4-BE49-F238E27FC236}">
                  <a16:creationId xmlns:a16="http://schemas.microsoft.com/office/drawing/2014/main" id="{DD7E937A-F922-3B49-B727-489978FC6398}"/>
                </a:ext>
              </a:extLst>
            </p:cNvPr>
            <p:cNvGrpSpPr>
              <a:grpSpLocks/>
            </p:cNvGrpSpPr>
            <p:nvPr/>
          </p:nvGrpSpPr>
          <p:grpSpPr bwMode="auto">
            <a:xfrm>
              <a:off x="7440890" y="5307979"/>
              <a:ext cx="890587" cy="215900"/>
              <a:chOff x="876" y="2800"/>
              <a:chExt cx="642" cy="175"/>
            </a:xfrm>
          </p:grpSpPr>
          <p:sp>
            <p:nvSpPr>
              <p:cNvPr id="99" name="Rectangle 131">
                <a:extLst>
                  <a:ext uri="{FF2B5EF4-FFF2-40B4-BE49-F238E27FC236}">
                    <a16:creationId xmlns:a16="http://schemas.microsoft.com/office/drawing/2014/main" id="{A0A7DC16-AAF0-0543-B181-2D0657967547}"/>
                  </a:ext>
                </a:extLst>
              </p:cNvPr>
              <p:cNvSpPr>
                <a:spLocks noChangeArrowheads="1"/>
              </p:cNvSpPr>
              <p:nvPr/>
            </p:nvSpPr>
            <p:spPr bwMode="auto">
              <a:xfrm>
                <a:off x="925" y="2800"/>
                <a:ext cx="485" cy="175"/>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Rectangle 132">
                <a:extLst>
                  <a:ext uri="{FF2B5EF4-FFF2-40B4-BE49-F238E27FC236}">
                    <a16:creationId xmlns:a16="http://schemas.microsoft.com/office/drawing/2014/main" id="{4888429E-949E-5C46-B8C3-47C65F62A48B}"/>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133">
                <a:extLst>
                  <a:ext uri="{FF2B5EF4-FFF2-40B4-BE49-F238E27FC236}">
                    <a16:creationId xmlns:a16="http://schemas.microsoft.com/office/drawing/2014/main" id="{B17D677C-7F64-6F43-82D8-FCC88D2C0E27}"/>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 name="Rectangle 134">
                <a:extLst>
                  <a:ext uri="{FF2B5EF4-FFF2-40B4-BE49-F238E27FC236}">
                    <a16:creationId xmlns:a16="http://schemas.microsoft.com/office/drawing/2014/main" id="{E19D732E-85B6-E34A-9661-7644732E7579}"/>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Line 135">
                <a:extLst>
                  <a:ext uri="{FF2B5EF4-FFF2-40B4-BE49-F238E27FC236}">
                    <a16:creationId xmlns:a16="http://schemas.microsoft.com/office/drawing/2014/main" id="{9E926801-1D95-B942-965D-EC34909B22F0}"/>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3" name="Group 154">
              <a:extLst>
                <a:ext uri="{FF2B5EF4-FFF2-40B4-BE49-F238E27FC236}">
                  <a16:creationId xmlns:a16="http://schemas.microsoft.com/office/drawing/2014/main" id="{5D801805-22E9-3342-9E61-4013BDBDBF00}"/>
                </a:ext>
              </a:extLst>
            </p:cNvPr>
            <p:cNvGrpSpPr>
              <a:grpSpLocks/>
            </p:cNvGrpSpPr>
            <p:nvPr/>
          </p:nvGrpSpPr>
          <p:grpSpPr bwMode="auto">
            <a:xfrm rot="5400000">
              <a:off x="8564840" y="5504829"/>
              <a:ext cx="895350" cy="1035050"/>
              <a:chOff x="2954" y="2776"/>
              <a:chExt cx="564" cy="652"/>
            </a:xfrm>
          </p:grpSpPr>
          <p:grpSp>
            <p:nvGrpSpPr>
              <p:cNvPr id="81" name="Group 136">
                <a:extLst>
                  <a:ext uri="{FF2B5EF4-FFF2-40B4-BE49-F238E27FC236}">
                    <a16:creationId xmlns:a16="http://schemas.microsoft.com/office/drawing/2014/main" id="{DC4ACDF3-3A37-974C-9F24-96752CB4F955}"/>
                  </a:ext>
                </a:extLst>
              </p:cNvPr>
              <p:cNvGrpSpPr>
                <a:grpSpLocks/>
              </p:cNvGrpSpPr>
              <p:nvPr/>
            </p:nvGrpSpPr>
            <p:grpSpPr bwMode="auto">
              <a:xfrm>
                <a:off x="2954" y="2776"/>
                <a:ext cx="561" cy="136"/>
                <a:chOff x="455" y="3463"/>
                <a:chExt cx="561" cy="136"/>
              </a:xfrm>
            </p:grpSpPr>
            <p:sp>
              <p:nvSpPr>
                <p:cNvPr id="94" name="Rectangle 137">
                  <a:extLst>
                    <a:ext uri="{FF2B5EF4-FFF2-40B4-BE49-F238E27FC236}">
                      <a16:creationId xmlns:a16="http://schemas.microsoft.com/office/drawing/2014/main" id="{5140BCA1-AB6C-7246-9D38-40A1E491AA5C}"/>
                    </a:ext>
                  </a:extLst>
                </p:cNvPr>
                <p:cNvSpPr>
                  <a:spLocks noChangeArrowheads="1"/>
                </p:cNvSpPr>
                <p:nvPr/>
              </p:nvSpPr>
              <p:spPr bwMode="auto">
                <a:xfrm>
                  <a:off x="496" y="3465"/>
                  <a:ext cx="424" cy="136"/>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Rectangle 138">
                  <a:extLst>
                    <a:ext uri="{FF2B5EF4-FFF2-40B4-BE49-F238E27FC236}">
                      <a16:creationId xmlns:a16="http://schemas.microsoft.com/office/drawing/2014/main" id="{C37AD059-391A-BD44-8F54-18B650B064F0}"/>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Rectangle 139">
                  <a:extLst>
                    <a:ext uri="{FF2B5EF4-FFF2-40B4-BE49-F238E27FC236}">
                      <a16:creationId xmlns:a16="http://schemas.microsoft.com/office/drawing/2014/main" id="{EE27F0FF-5EF9-D843-929A-3953523A9F44}"/>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Rectangle 140">
                  <a:extLst>
                    <a:ext uri="{FF2B5EF4-FFF2-40B4-BE49-F238E27FC236}">
                      <a16:creationId xmlns:a16="http://schemas.microsoft.com/office/drawing/2014/main" id="{09C2F96D-9977-7F48-B003-05EE8C4173AB}"/>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141">
                  <a:extLst>
                    <a:ext uri="{FF2B5EF4-FFF2-40B4-BE49-F238E27FC236}">
                      <a16:creationId xmlns:a16="http://schemas.microsoft.com/office/drawing/2014/main" id="{B0A2C267-A8F8-5343-BBA6-24283D0BE14D}"/>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2" name="Group 142">
                <a:extLst>
                  <a:ext uri="{FF2B5EF4-FFF2-40B4-BE49-F238E27FC236}">
                    <a16:creationId xmlns:a16="http://schemas.microsoft.com/office/drawing/2014/main" id="{73020812-FECA-6246-AAD6-7B05930AC00E}"/>
                  </a:ext>
                </a:extLst>
              </p:cNvPr>
              <p:cNvGrpSpPr>
                <a:grpSpLocks/>
              </p:cNvGrpSpPr>
              <p:nvPr/>
            </p:nvGrpSpPr>
            <p:grpSpPr bwMode="auto">
              <a:xfrm>
                <a:off x="2957" y="3023"/>
                <a:ext cx="561" cy="136"/>
                <a:chOff x="455" y="3463"/>
                <a:chExt cx="561" cy="136"/>
              </a:xfrm>
            </p:grpSpPr>
            <p:sp>
              <p:nvSpPr>
                <p:cNvPr id="89" name="Rectangle 143">
                  <a:extLst>
                    <a:ext uri="{FF2B5EF4-FFF2-40B4-BE49-F238E27FC236}">
                      <a16:creationId xmlns:a16="http://schemas.microsoft.com/office/drawing/2014/main" id="{D6FCD1B7-B959-994C-B29E-A9A5B76E36B9}"/>
                    </a:ext>
                  </a:extLst>
                </p:cNvPr>
                <p:cNvSpPr>
                  <a:spLocks noChangeArrowheads="1"/>
                </p:cNvSpPr>
                <p:nvPr/>
              </p:nvSpPr>
              <p:spPr bwMode="auto">
                <a:xfrm>
                  <a:off x="496" y="3465"/>
                  <a:ext cx="424" cy="136"/>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0" name="Rectangle 144">
                  <a:extLst>
                    <a:ext uri="{FF2B5EF4-FFF2-40B4-BE49-F238E27FC236}">
                      <a16:creationId xmlns:a16="http://schemas.microsoft.com/office/drawing/2014/main" id="{593F7969-8E89-2D47-BDE5-5210EAEE609D}"/>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Rectangle 145">
                  <a:extLst>
                    <a:ext uri="{FF2B5EF4-FFF2-40B4-BE49-F238E27FC236}">
                      <a16:creationId xmlns:a16="http://schemas.microsoft.com/office/drawing/2014/main" id="{C1482B84-B84B-7E4B-AF00-6AA2344929CA}"/>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46">
                  <a:extLst>
                    <a:ext uri="{FF2B5EF4-FFF2-40B4-BE49-F238E27FC236}">
                      <a16:creationId xmlns:a16="http://schemas.microsoft.com/office/drawing/2014/main" id="{73FD5F69-21CF-0346-B2CA-EDA9FF6EFD65}"/>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3" name="Line 147">
                  <a:extLst>
                    <a:ext uri="{FF2B5EF4-FFF2-40B4-BE49-F238E27FC236}">
                      <a16:creationId xmlns:a16="http://schemas.microsoft.com/office/drawing/2014/main" id="{31A2A149-6C13-3640-A322-7E1A5ED0BD03}"/>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3" name="Group 148">
                <a:extLst>
                  <a:ext uri="{FF2B5EF4-FFF2-40B4-BE49-F238E27FC236}">
                    <a16:creationId xmlns:a16="http://schemas.microsoft.com/office/drawing/2014/main" id="{6C1D3A5F-381C-864A-88EB-B040498493AD}"/>
                  </a:ext>
                </a:extLst>
              </p:cNvPr>
              <p:cNvGrpSpPr>
                <a:grpSpLocks/>
              </p:cNvGrpSpPr>
              <p:nvPr/>
            </p:nvGrpSpPr>
            <p:grpSpPr bwMode="auto">
              <a:xfrm>
                <a:off x="2954" y="3292"/>
                <a:ext cx="561" cy="136"/>
                <a:chOff x="455" y="3463"/>
                <a:chExt cx="561" cy="136"/>
              </a:xfrm>
            </p:grpSpPr>
            <p:sp>
              <p:nvSpPr>
                <p:cNvPr id="84" name="Rectangle 149">
                  <a:extLst>
                    <a:ext uri="{FF2B5EF4-FFF2-40B4-BE49-F238E27FC236}">
                      <a16:creationId xmlns:a16="http://schemas.microsoft.com/office/drawing/2014/main" id="{14AD2249-2359-6A4A-A176-4000523777BF}"/>
                    </a:ext>
                  </a:extLst>
                </p:cNvPr>
                <p:cNvSpPr>
                  <a:spLocks noChangeArrowheads="1"/>
                </p:cNvSpPr>
                <p:nvPr/>
              </p:nvSpPr>
              <p:spPr bwMode="auto">
                <a:xfrm>
                  <a:off x="496" y="3465"/>
                  <a:ext cx="424" cy="136"/>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 name="Rectangle 150">
                  <a:extLst>
                    <a:ext uri="{FF2B5EF4-FFF2-40B4-BE49-F238E27FC236}">
                      <a16:creationId xmlns:a16="http://schemas.microsoft.com/office/drawing/2014/main" id="{04B515EF-281D-F94C-AED4-8ED9BEAE757A}"/>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Rectangle 151">
                  <a:extLst>
                    <a:ext uri="{FF2B5EF4-FFF2-40B4-BE49-F238E27FC236}">
                      <a16:creationId xmlns:a16="http://schemas.microsoft.com/office/drawing/2014/main" id="{C272AC2F-2576-1447-A246-09AEE63AFD63}"/>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 name="Rectangle 152">
                  <a:extLst>
                    <a:ext uri="{FF2B5EF4-FFF2-40B4-BE49-F238E27FC236}">
                      <a16:creationId xmlns:a16="http://schemas.microsoft.com/office/drawing/2014/main" id="{7806C0E0-4DAD-EB43-94FA-6C7BFC6D4335}"/>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 name="Line 153">
                  <a:extLst>
                    <a:ext uri="{FF2B5EF4-FFF2-40B4-BE49-F238E27FC236}">
                      <a16:creationId xmlns:a16="http://schemas.microsoft.com/office/drawing/2014/main" id="{3BF9883C-66A0-5947-BC28-BF02D827A954}"/>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64" name="Line 155">
              <a:extLst>
                <a:ext uri="{FF2B5EF4-FFF2-40B4-BE49-F238E27FC236}">
                  <a16:creationId xmlns:a16="http://schemas.microsoft.com/office/drawing/2014/main" id="{A0B12453-ABAF-784E-9587-2EDADB3CEE4B}"/>
                </a:ext>
              </a:extLst>
            </p:cNvPr>
            <p:cNvSpPr>
              <a:spLocks noChangeShapeType="1"/>
            </p:cNvSpPr>
            <p:nvPr/>
          </p:nvSpPr>
          <p:spPr bwMode="auto">
            <a:xfrm>
              <a:off x="8360052" y="4592016"/>
              <a:ext cx="10636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5" name="Line 156">
              <a:extLst>
                <a:ext uri="{FF2B5EF4-FFF2-40B4-BE49-F238E27FC236}">
                  <a16:creationId xmlns:a16="http://schemas.microsoft.com/office/drawing/2014/main" id="{3BA7B7A3-5901-8B41-AF4B-8AD856BE213F}"/>
                </a:ext>
              </a:extLst>
            </p:cNvPr>
            <p:cNvSpPr>
              <a:spLocks noChangeShapeType="1"/>
            </p:cNvSpPr>
            <p:nvPr/>
          </p:nvSpPr>
          <p:spPr bwMode="auto">
            <a:xfrm flipV="1">
              <a:off x="8321952" y="4979366"/>
              <a:ext cx="1111250" cy="3175"/>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6" name="Line 157">
              <a:extLst>
                <a:ext uri="{FF2B5EF4-FFF2-40B4-BE49-F238E27FC236}">
                  <a16:creationId xmlns:a16="http://schemas.microsoft.com/office/drawing/2014/main" id="{F69E1FCD-BBAA-9E43-BED9-EE235364E4F2}"/>
                </a:ext>
              </a:extLst>
            </p:cNvPr>
            <p:cNvSpPr>
              <a:spLocks noChangeShapeType="1"/>
            </p:cNvSpPr>
            <p:nvPr/>
          </p:nvSpPr>
          <p:spPr bwMode="auto">
            <a:xfrm>
              <a:off x="8321952" y="5411166"/>
              <a:ext cx="11017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7" name="Line 158">
              <a:extLst>
                <a:ext uri="{FF2B5EF4-FFF2-40B4-BE49-F238E27FC236}">
                  <a16:creationId xmlns:a16="http://schemas.microsoft.com/office/drawing/2014/main" id="{4DEB4277-4967-454A-9807-61DFB43FB239}"/>
                </a:ext>
              </a:extLst>
            </p:cNvPr>
            <p:cNvSpPr>
              <a:spLocks noChangeShapeType="1"/>
            </p:cNvSpPr>
            <p:nvPr/>
          </p:nvSpPr>
          <p:spPr bwMode="auto">
            <a:xfrm flipV="1">
              <a:off x="8604527"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8" name="Line 159">
              <a:extLst>
                <a:ext uri="{FF2B5EF4-FFF2-40B4-BE49-F238E27FC236}">
                  <a16:creationId xmlns:a16="http://schemas.microsoft.com/office/drawing/2014/main" id="{32ED3CA0-6B4A-9940-A7FF-2B4B1FD49405}"/>
                </a:ext>
              </a:extLst>
            </p:cNvPr>
            <p:cNvSpPr>
              <a:spLocks noChangeShapeType="1"/>
            </p:cNvSpPr>
            <p:nvPr/>
          </p:nvSpPr>
          <p:spPr bwMode="auto">
            <a:xfrm flipV="1">
              <a:off x="9026802"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9" name="Line 160">
              <a:extLst>
                <a:ext uri="{FF2B5EF4-FFF2-40B4-BE49-F238E27FC236}">
                  <a16:creationId xmlns:a16="http://schemas.microsoft.com/office/drawing/2014/main" id="{D6336297-B3DB-A64E-8187-6A52BB96D572}"/>
                </a:ext>
              </a:extLst>
            </p:cNvPr>
            <p:cNvSpPr>
              <a:spLocks noChangeShapeType="1"/>
            </p:cNvSpPr>
            <p:nvPr/>
          </p:nvSpPr>
          <p:spPr bwMode="auto">
            <a:xfrm flipV="1">
              <a:off x="9423677" y="4582491"/>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0" name="Oval 161">
              <a:extLst>
                <a:ext uri="{FF2B5EF4-FFF2-40B4-BE49-F238E27FC236}">
                  <a16:creationId xmlns:a16="http://schemas.microsoft.com/office/drawing/2014/main" id="{14FD0237-6962-7D4D-A26A-99F549DF7C9D}"/>
                </a:ext>
              </a:extLst>
            </p:cNvPr>
            <p:cNvSpPr>
              <a:spLocks noChangeArrowheads="1"/>
            </p:cNvSpPr>
            <p:nvPr/>
          </p:nvSpPr>
          <p:spPr bwMode="auto">
            <a:xfrm>
              <a:off x="856325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1" name="Oval 162">
              <a:extLst>
                <a:ext uri="{FF2B5EF4-FFF2-40B4-BE49-F238E27FC236}">
                  <a16:creationId xmlns:a16="http://schemas.microsoft.com/office/drawing/2014/main" id="{2384493A-323F-B14C-9F98-CA62184022FA}"/>
                </a:ext>
              </a:extLst>
            </p:cNvPr>
            <p:cNvSpPr>
              <a:spLocks noChangeArrowheads="1"/>
            </p:cNvSpPr>
            <p:nvPr/>
          </p:nvSpPr>
          <p:spPr bwMode="auto">
            <a:xfrm>
              <a:off x="856325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2" name="Oval 163">
              <a:extLst>
                <a:ext uri="{FF2B5EF4-FFF2-40B4-BE49-F238E27FC236}">
                  <a16:creationId xmlns:a16="http://schemas.microsoft.com/office/drawing/2014/main" id="{32E7692D-5C12-B442-80FF-C7B249514970}"/>
                </a:ext>
              </a:extLst>
            </p:cNvPr>
            <p:cNvSpPr>
              <a:spLocks noChangeArrowheads="1"/>
            </p:cNvSpPr>
            <p:nvPr/>
          </p:nvSpPr>
          <p:spPr bwMode="auto">
            <a:xfrm>
              <a:off x="855690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Oval 164">
              <a:extLst>
                <a:ext uri="{FF2B5EF4-FFF2-40B4-BE49-F238E27FC236}">
                  <a16:creationId xmlns:a16="http://schemas.microsoft.com/office/drawing/2014/main" id="{0DDA2FFE-E5BA-0C4F-8A0B-F1CA4A5E388F}"/>
                </a:ext>
              </a:extLst>
            </p:cNvPr>
            <p:cNvSpPr>
              <a:spLocks noChangeArrowheads="1"/>
            </p:cNvSpPr>
            <p:nvPr/>
          </p:nvSpPr>
          <p:spPr bwMode="auto">
            <a:xfrm>
              <a:off x="898870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Oval 165">
              <a:extLst>
                <a:ext uri="{FF2B5EF4-FFF2-40B4-BE49-F238E27FC236}">
                  <a16:creationId xmlns:a16="http://schemas.microsoft.com/office/drawing/2014/main" id="{9CF681B8-BF04-5441-BEE3-A16AEEDE8CC8}"/>
                </a:ext>
              </a:extLst>
            </p:cNvPr>
            <p:cNvSpPr>
              <a:spLocks noChangeArrowheads="1"/>
            </p:cNvSpPr>
            <p:nvPr/>
          </p:nvSpPr>
          <p:spPr bwMode="auto">
            <a:xfrm>
              <a:off x="898870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Oval 166">
              <a:extLst>
                <a:ext uri="{FF2B5EF4-FFF2-40B4-BE49-F238E27FC236}">
                  <a16:creationId xmlns:a16="http://schemas.microsoft.com/office/drawing/2014/main" id="{F756BE03-9919-5149-B8C1-27AA8537629D}"/>
                </a:ext>
              </a:extLst>
            </p:cNvPr>
            <p:cNvSpPr>
              <a:spLocks noChangeArrowheads="1"/>
            </p:cNvSpPr>
            <p:nvPr/>
          </p:nvSpPr>
          <p:spPr bwMode="auto">
            <a:xfrm>
              <a:off x="898235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 name="Oval 167">
              <a:extLst>
                <a:ext uri="{FF2B5EF4-FFF2-40B4-BE49-F238E27FC236}">
                  <a16:creationId xmlns:a16="http://schemas.microsoft.com/office/drawing/2014/main" id="{ACBB363A-E96A-164C-982D-673D5C98F32A}"/>
                </a:ext>
              </a:extLst>
            </p:cNvPr>
            <p:cNvSpPr>
              <a:spLocks noChangeArrowheads="1"/>
            </p:cNvSpPr>
            <p:nvPr/>
          </p:nvSpPr>
          <p:spPr bwMode="auto">
            <a:xfrm>
              <a:off x="9379227"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 name="Oval 168">
              <a:extLst>
                <a:ext uri="{FF2B5EF4-FFF2-40B4-BE49-F238E27FC236}">
                  <a16:creationId xmlns:a16="http://schemas.microsoft.com/office/drawing/2014/main" id="{6B3D6E0C-831F-1C4C-A193-5B2FD8811328}"/>
                </a:ext>
              </a:extLst>
            </p:cNvPr>
            <p:cNvSpPr>
              <a:spLocks noChangeArrowheads="1"/>
            </p:cNvSpPr>
            <p:nvPr/>
          </p:nvSpPr>
          <p:spPr bwMode="auto">
            <a:xfrm>
              <a:off x="9379227"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Oval 169">
              <a:extLst>
                <a:ext uri="{FF2B5EF4-FFF2-40B4-BE49-F238E27FC236}">
                  <a16:creationId xmlns:a16="http://schemas.microsoft.com/office/drawing/2014/main" id="{9A7D3398-0377-0B4F-823A-F463BA7F4884}"/>
                </a:ext>
              </a:extLst>
            </p:cNvPr>
            <p:cNvSpPr>
              <a:spLocks noChangeArrowheads="1"/>
            </p:cNvSpPr>
            <p:nvPr/>
          </p:nvSpPr>
          <p:spPr bwMode="auto">
            <a:xfrm>
              <a:off x="9372877"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 name="Freeform 173">
              <a:extLst>
                <a:ext uri="{FF2B5EF4-FFF2-40B4-BE49-F238E27FC236}">
                  <a16:creationId xmlns:a16="http://schemas.microsoft.com/office/drawing/2014/main" id="{030444B6-CE0A-BD47-AC76-37A98FE88F23}"/>
                </a:ext>
              </a:extLst>
            </p:cNvPr>
            <p:cNvSpPr>
              <a:spLocks/>
            </p:cNvSpPr>
            <p:nvPr/>
          </p:nvSpPr>
          <p:spPr bwMode="auto">
            <a:xfrm>
              <a:off x="7417077" y="4538041"/>
              <a:ext cx="1543050" cy="2014538"/>
            </a:xfrm>
            <a:custGeom>
              <a:avLst/>
              <a:gdLst>
                <a:gd name="T0" fmla="*/ 0 w 972"/>
                <a:gd name="T1" fmla="*/ 2147483647 h 1266"/>
                <a:gd name="T2" fmla="*/ 2147483647 w 972"/>
                <a:gd name="T3" fmla="*/ 0 h 1266"/>
                <a:gd name="T4" fmla="*/ 2147483647 w 972"/>
                <a:gd name="T5" fmla="*/ 2147483647 h 1266"/>
                <a:gd name="T6" fmla="*/ 0 60000 65536"/>
                <a:gd name="T7" fmla="*/ 0 60000 65536"/>
                <a:gd name="T8" fmla="*/ 0 60000 65536"/>
                <a:gd name="T9" fmla="*/ 0 w 972"/>
                <a:gd name="T10" fmla="*/ 0 h 1266"/>
                <a:gd name="T11" fmla="*/ 972 w 972"/>
                <a:gd name="T12" fmla="*/ 1266 h 1266"/>
              </a:gdLst>
              <a:ahLst/>
              <a:cxnLst>
                <a:cxn ang="T6">
                  <a:pos x="T0" y="T1"/>
                </a:cxn>
                <a:cxn ang="T7">
                  <a:pos x="T2" y="T3"/>
                </a:cxn>
                <a:cxn ang="T8">
                  <a:pos x="T4" y="T5"/>
                </a:cxn>
              </a:cxnLst>
              <a:rect l="T9" t="T10" r="T11" b="T12"/>
              <a:pathLst>
                <a:path w="972" h="1266">
                  <a:moveTo>
                    <a:pt x="0" y="3"/>
                  </a:moveTo>
                  <a:lnTo>
                    <a:pt x="969" y="0"/>
                  </a:lnTo>
                  <a:lnTo>
                    <a:pt x="972" y="1266"/>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9D4BCC10-D7E9-614B-926D-56BBE41D093E}"/>
              </a:ext>
            </a:extLst>
          </p:cNvPr>
          <p:cNvGrpSpPr/>
          <p:nvPr/>
        </p:nvGrpSpPr>
        <p:grpSpPr>
          <a:xfrm>
            <a:off x="8097079" y="4019964"/>
            <a:ext cx="3244414" cy="2535302"/>
            <a:chOff x="8097079" y="4019964"/>
            <a:chExt cx="3244414" cy="2535302"/>
          </a:xfrm>
        </p:grpSpPr>
        <p:grpSp>
          <p:nvGrpSpPr>
            <p:cNvPr id="239" name="Group 238">
              <a:extLst>
                <a:ext uri="{FF2B5EF4-FFF2-40B4-BE49-F238E27FC236}">
                  <a16:creationId xmlns:a16="http://schemas.microsoft.com/office/drawing/2014/main" id="{F8CD2492-ABC8-0B42-8CF0-E5637A87FB48}"/>
                </a:ext>
              </a:extLst>
            </p:cNvPr>
            <p:cNvGrpSpPr/>
            <p:nvPr/>
          </p:nvGrpSpPr>
          <p:grpSpPr>
            <a:xfrm>
              <a:off x="8169965" y="4019964"/>
              <a:ext cx="2682875" cy="1949450"/>
              <a:chOff x="7772400" y="4086225"/>
              <a:chExt cx="2682875" cy="1949450"/>
            </a:xfrm>
          </p:grpSpPr>
          <p:sp>
            <p:nvSpPr>
              <p:cNvPr id="223" name="Freeform 222">
                <a:extLst>
                  <a:ext uri="{FF2B5EF4-FFF2-40B4-BE49-F238E27FC236}">
                    <a16:creationId xmlns:a16="http://schemas.microsoft.com/office/drawing/2014/main" id="{6D34F9C0-29A9-D84A-A418-F4116A1040B0}"/>
                  </a:ext>
                </a:extLst>
              </p:cNvPr>
              <p:cNvSpPr/>
              <p:nvPr/>
            </p:nvSpPr>
            <p:spPr>
              <a:xfrm>
                <a:off x="7778750" y="4194175"/>
                <a:ext cx="2676525" cy="479425"/>
              </a:xfrm>
              <a:custGeom>
                <a:avLst/>
                <a:gdLst>
                  <a:gd name="connsiteX0" fmla="*/ 0 w 2676525"/>
                  <a:gd name="connsiteY0" fmla="*/ 476250 h 479425"/>
                  <a:gd name="connsiteX1" fmla="*/ 622300 w 2676525"/>
                  <a:gd name="connsiteY1" fmla="*/ 479425 h 479425"/>
                  <a:gd name="connsiteX2" fmla="*/ 1028700 w 2676525"/>
                  <a:gd name="connsiteY2" fmla="*/ 0 h 479425"/>
                  <a:gd name="connsiteX3" fmla="*/ 1644650 w 2676525"/>
                  <a:gd name="connsiteY3" fmla="*/ 0 h 479425"/>
                  <a:gd name="connsiteX4" fmla="*/ 2054225 w 2676525"/>
                  <a:gd name="connsiteY4" fmla="*/ 469900 h 479425"/>
                  <a:gd name="connsiteX5" fmla="*/ 2676525 w 2676525"/>
                  <a:gd name="connsiteY5" fmla="*/ 466725 h 4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525" h="479425">
                    <a:moveTo>
                      <a:pt x="0" y="476250"/>
                    </a:moveTo>
                    <a:lnTo>
                      <a:pt x="622300" y="479425"/>
                    </a:lnTo>
                    <a:lnTo>
                      <a:pt x="1028700" y="0"/>
                    </a:lnTo>
                    <a:lnTo>
                      <a:pt x="1644650" y="0"/>
                    </a:lnTo>
                    <a:lnTo>
                      <a:pt x="2054225" y="469900"/>
                    </a:lnTo>
                    <a:lnTo>
                      <a:pt x="2676525" y="4667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00F4ED56-6913-1F47-AFAA-EA8139FE3A6A}"/>
                  </a:ext>
                </a:extLst>
              </p:cNvPr>
              <p:cNvSpPr/>
              <p:nvPr/>
            </p:nvSpPr>
            <p:spPr>
              <a:xfrm flipV="1">
                <a:off x="7775575" y="5454650"/>
                <a:ext cx="2676525" cy="479425"/>
              </a:xfrm>
              <a:custGeom>
                <a:avLst/>
                <a:gdLst>
                  <a:gd name="connsiteX0" fmla="*/ 0 w 2676525"/>
                  <a:gd name="connsiteY0" fmla="*/ 476250 h 479425"/>
                  <a:gd name="connsiteX1" fmla="*/ 622300 w 2676525"/>
                  <a:gd name="connsiteY1" fmla="*/ 479425 h 479425"/>
                  <a:gd name="connsiteX2" fmla="*/ 1028700 w 2676525"/>
                  <a:gd name="connsiteY2" fmla="*/ 0 h 479425"/>
                  <a:gd name="connsiteX3" fmla="*/ 1644650 w 2676525"/>
                  <a:gd name="connsiteY3" fmla="*/ 0 h 479425"/>
                  <a:gd name="connsiteX4" fmla="*/ 2054225 w 2676525"/>
                  <a:gd name="connsiteY4" fmla="*/ 469900 h 479425"/>
                  <a:gd name="connsiteX5" fmla="*/ 2676525 w 2676525"/>
                  <a:gd name="connsiteY5" fmla="*/ 466725 h 4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525" h="479425">
                    <a:moveTo>
                      <a:pt x="0" y="476250"/>
                    </a:moveTo>
                    <a:lnTo>
                      <a:pt x="622300" y="479425"/>
                    </a:lnTo>
                    <a:lnTo>
                      <a:pt x="1028700" y="0"/>
                    </a:lnTo>
                    <a:lnTo>
                      <a:pt x="1644650" y="0"/>
                    </a:lnTo>
                    <a:lnTo>
                      <a:pt x="2054225" y="469900"/>
                    </a:lnTo>
                    <a:lnTo>
                      <a:pt x="2676525" y="4667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Freeform 224">
                <a:extLst>
                  <a:ext uri="{FF2B5EF4-FFF2-40B4-BE49-F238E27FC236}">
                    <a16:creationId xmlns:a16="http://schemas.microsoft.com/office/drawing/2014/main" id="{D040CEC2-BCD9-CC4A-9B8C-BA4CBF9256D1}"/>
                  </a:ext>
                </a:extLst>
              </p:cNvPr>
              <p:cNvSpPr/>
              <p:nvPr/>
            </p:nvSpPr>
            <p:spPr>
              <a:xfrm>
                <a:off x="7781925" y="4699000"/>
                <a:ext cx="2673350" cy="57150"/>
              </a:xfrm>
              <a:custGeom>
                <a:avLst/>
                <a:gdLst>
                  <a:gd name="connsiteX0" fmla="*/ 0 w 2673350"/>
                  <a:gd name="connsiteY0" fmla="*/ 57150 h 57150"/>
                  <a:gd name="connsiteX1" fmla="*/ 619125 w 2673350"/>
                  <a:gd name="connsiteY1" fmla="*/ 57150 h 57150"/>
                  <a:gd name="connsiteX2" fmla="*/ 1025525 w 2673350"/>
                  <a:gd name="connsiteY2" fmla="*/ 0 h 57150"/>
                  <a:gd name="connsiteX3" fmla="*/ 1638300 w 2673350"/>
                  <a:gd name="connsiteY3" fmla="*/ 3175 h 57150"/>
                  <a:gd name="connsiteX4" fmla="*/ 2047875 w 2673350"/>
                  <a:gd name="connsiteY4" fmla="*/ 47625 h 57150"/>
                  <a:gd name="connsiteX5" fmla="*/ 2673350 w 2673350"/>
                  <a:gd name="connsiteY5" fmla="*/ 476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350" h="57150">
                    <a:moveTo>
                      <a:pt x="0" y="57150"/>
                    </a:moveTo>
                    <a:lnTo>
                      <a:pt x="619125" y="57150"/>
                    </a:lnTo>
                    <a:lnTo>
                      <a:pt x="1025525" y="0"/>
                    </a:lnTo>
                    <a:lnTo>
                      <a:pt x="1638300" y="3175"/>
                    </a:lnTo>
                    <a:lnTo>
                      <a:pt x="2047875" y="47625"/>
                    </a:lnTo>
                    <a:lnTo>
                      <a:pt x="2673350" y="476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Freeform 225">
                <a:extLst>
                  <a:ext uri="{FF2B5EF4-FFF2-40B4-BE49-F238E27FC236}">
                    <a16:creationId xmlns:a16="http://schemas.microsoft.com/office/drawing/2014/main" id="{1A2CDA45-208E-9946-A2AD-822647EFEDFA}"/>
                  </a:ext>
                </a:extLst>
              </p:cNvPr>
              <p:cNvSpPr/>
              <p:nvPr/>
            </p:nvSpPr>
            <p:spPr>
              <a:xfrm flipV="1">
                <a:off x="7772400" y="5381625"/>
                <a:ext cx="2673350" cy="57150"/>
              </a:xfrm>
              <a:custGeom>
                <a:avLst/>
                <a:gdLst>
                  <a:gd name="connsiteX0" fmla="*/ 0 w 2673350"/>
                  <a:gd name="connsiteY0" fmla="*/ 57150 h 57150"/>
                  <a:gd name="connsiteX1" fmla="*/ 619125 w 2673350"/>
                  <a:gd name="connsiteY1" fmla="*/ 57150 h 57150"/>
                  <a:gd name="connsiteX2" fmla="*/ 1025525 w 2673350"/>
                  <a:gd name="connsiteY2" fmla="*/ 0 h 57150"/>
                  <a:gd name="connsiteX3" fmla="*/ 1638300 w 2673350"/>
                  <a:gd name="connsiteY3" fmla="*/ 3175 h 57150"/>
                  <a:gd name="connsiteX4" fmla="*/ 2047875 w 2673350"/>
                  <a:gd name="connsiteY4" fmla="*/ 47625 h 57150"/>
                  <a:gd name="connsiteX5" fmla="*/ 2673350 w 2673350"/>
                  <a:gd name="connsiteY5" fmla="*/ 476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350" h="57150">
                    <a:moveTo>
                      <a:pt x="0" y="57150"/>
                    </a:moveTo>
                    <a:lnTo>
                      <a:pt x="619125" y="57150"/>
                    </a:lnTo>
                    <a:lnTo>
                      <a:pt x="1025525" y="0"/>
                    </a:lnTo>
                    <a:lnTo>
                      <a:pt x="1638300" y="3175"/>
                    </a:lnTo>
                    <a:lnTo>
                      <a:pt x="2047875" y="47625"/>
                    </a:lnTo>
                    <a:lnTo>
                      <a:pt x="2673350" y="476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FE54A13B-3416-FF4A-B70D-7C6B5BAF587B}"/>
                  </a:ext>
                </a:extLst>
              </p:cNvPr>
              <p:cNvSpPr/>
              <p:nvPr/>
            </p:nvSpPr>
            <p:spPr>
              <a:xfrm>
                <a:off x="7781925" y="4832350"/>
                <a:ext cx="2670175" cy="431800"/>
              </a:xfrm>
              <a:custGeom>
                <a:avLst/>
                <a:gdLst>
                  <a:gd name="connsiteX0" fmla="*/ 0 w 2670175"/>
                  <a:gd name="connsiteY0" fmla="*/ 9525 h 431800"/>
                  <a:gd name="connsiteX1" fmla="*/ 619125 w 2670175"/>
                  <a:gd name="connsiteY1" fmla="*/ 12700 h 431800"/>
                  <a:gd name="connsiteX2" fmla="*/ 1028700 w 2670175"/>
                  <a:gd name="connsiteY2" fmla="*/ 431800 h 431800"/>
                  <a:gd name="connsiteX3" fmla="*/ 1647825 w 2670175"/>
                  <a:gd name="connsiteY3" fmla="*/ 431800 h 431800"/>
                  <a:gd name="connsiteX4" fmla="*/ 2047875 w 2670175"/>
                  <a:gd name="connsiteY4" fmla="*/ 0 h 431800"/>
                  <a:gd name="connsiteX5" fmla="*/ 2670175 w 2670175"/>
                  <a:gd name="connsiteY5" fmla="*/ 0 h 431800"/>
                  <a:gd name="connsiteX6" fmla="*/ 2670175 w 2670175"/>
                  <a:gd name="connsiteY6"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175" h="431800">
                    <a:moveTo>
                      <a:pt x="0" y="9525"/>
                    </a:moveTo>
                    <a:lnTo>
                      <a:pt x="619125" y="12700"/>
                    </a:lnTo>
                    <a:lnTo>
                      <a:pt x="1028700" y="431800"/>
                    </a:lnTo>
                    <a:lnTo>
                      <a:pt x="1647825" y="431800"/>
                    </a:lnTo>
                    <a:lnTo>
                      <a:pt x="2047875" y="0"/>
                    </a:lnTo>
                    <a:lnTo>
                      <a:pt x="2670175" y="0"/>
                    </a:lnTo>
                    <a:lnTo>
                      <a:pt x="267017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Freeform 227">
                <a:extLst>
                  <a:ext uri="{FF2B5EF4-FFF2-40B4-BE49-F238E27FC236}">
                    <a16:creationId xmlns:a16="http://schemas.microsoft.com/office/drawing/2014/main" id="{422C6A4B-723B-9F4A-9C0E-546001CFE567}"/>
                  </a:ext>
                </a:extLst>
              </p:cNvPr>
              <p:cNvSpPr/>
              <p:nvPr/>
            </p:nvSpPr>
            <p:spPr>
              <a:xfrm flipV="1">
                <a:off x="7772400" y="4870450"/>
                <a:ext cx="2670175" cy="431800"/>
              </a:xfrm>
              <a:custGeom>
                <a:avLst/>
                <a:gdLst>
                  <a:gd name="connsiteX0" fmla="*/ 0 w 2670175"/>
                  <a:gd name="connsiteY0" fmla="*/ 9525 h 431800"/>
                  <a:gd name="connsiteX1" fmla="*/ 619125 w 2670175"/>
                  <a:gd name="connsiteY1" fmla="*/ 12700 h 431800"/>
                  <a:gd name="connsiteX2" fmla="*/ 1028700 w 2670175"/>
                  <a:gd name="connsiteY2" fmla="*/ 431800 h 431800"/>
                  <a:gd name="connsiteX3" fmla="*/ 1647825 w 2670175"/>
                  <a:gd name="connsiteY3" fmla="*/ 431800 h 431800"/>
                  <a:gd name="connsiteX4" fmla="*/ 2047875 w 2670175"/>
                  <a:gd name="connsiteY4" fmla="*/ 0 h 431800"/>
                  <a:gd name="connsiteX5" fmla="*/ 2670175 w 2670175"/>
                  <a:gd name="connsiteY5" fmla="*/ 0 h 431800"/>
                  <a:gd name="connsiteX6" fmla="*/ 2670175 w 2670175"/>
                  <a:gd name="connsiteY6"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175" h="431800">
                    <a:moveTo>
                      <a:pt x="0" y="9525"/>
                    </a:moveTo>
                    <a:lnTo>
                      <a:pt x="619125" y="12700"/>
                    </a:lnTo>
                    <a:lnTo>
                      <a:pt x="1028700" y="431800"/>
                    </a:lnTo>
                    <a:lnTo>
                      <a:pt x="1647825" y="431800"/>
                    </a:lnTo>
                    <a:lnTo>
                      <a:pt x="2047875" y="0"/>
                    </a:lnTo>
                    <a:lnTo>
                      <a:pt x="2670175" y="0"/>
                    </a:lnTo>
                    <a:lnTo>
                      <a:pt x="267017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Freeform 228">
                <a:extLst>
                  <a:ext uri="{FF2B5EF4-FFF2-40B4-BE49-F238E27FC236}">
                    <a16:creationId xmlns:a16="http://schemas.microsoft.com/office/drawing/2014/main" id="{9E0AF2C1-2620-9E44-97FC-19E9F839C492}"/>
                  </a:ext>
                </a:extLst>
              </p:cNvPr>
              <p:cNvSpPr/>
              <p:nvPr/>
            </p:nvSpPr>
            <p:spPr>
              <a:xfrm>
                <a:off x="7778750" y="4911725"/>
                <a:ext cx="2667000" cy="860425"/>
              </a:xfrm>
              <a:custGeom>
                <a:avLst/>
                <a:gdLst>
                  <a:gd name="connsiteX0" fmla="*/ 0 w 2667000"/>
                  <a:gd name="connsiteY0" fmla="*/ 12700 h 860425"/>
                  <a:gd name="connsiteX1" fmla="*/ 622300 w 2667000"/>
                  <a:gd name="connsiteY1" fmla="*/ 15875 h 860425"/>
                  <a:gd name="connsiteX2" fmla="*/ 1022350 w 2667000"/>
                  <a:gd name="connsiteY2" fmla="*/ 860425 h 860425"/>
                  <a:gd name="connsiteX3" fmla="*/ 1654175 w 2667000"/>
                  <a:gd name="connsiteY3" fmla="*/ 857250 h 860425"/>
                  <a:gd name="connsiteX4" fmla="*/ 2057400 w 2667000"/>
                  <a:gd name="connsiteY4" fmla="*/ 0 h 860425"/>
                  <a:gd name="connsiteX5" fmla="*/ 2667000 w 2667000"/>
                  <a:gd name="connsiteY5" fmla="*/ 3175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0" h="860425">
                    <a:moveTo>
                      <a:pt x="0" y="12700"/>
                    </a:moveTo>
                    <a:lnTo>
                      <a:pt x="622300" y="15875"/>
                    </a:lnTo>
                    <a:lnTo>
                      <a:pt x="1022350" y="860425"/>
                    </a:lnTo>
                    <a:lnTo>
                      <a:pt x="1654175" y="857250"/>
                    </a:lnTo>
                    <a:lnTo>
                      <a:pt x="2057400" y="0"/>
                    </a:lnTo>
                    <a:lnTo>
                      <a:pt x="2667000" y="3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88B69035-8F28-C644-A38A-B94888D6C889}"/>
                  </a:ext>
                </a:extLst>
              </p:cNvPr>
              <p:cNvSpPr/>
              <p:nvPr/>
            </p:nvSpPr>
            <p:spPr>
              <a:xfrm flipV="1">
                <a:off x="7772400" y="4362450"/>
                <a:ext cx="2667000" cy="860425"/>
              </a:xfrm>
              <a:custGeom>
                <a:avLst/>
                <a:gdLst>
                  <a:gd name="connsiteX0" fmla="*/ 0 w 2667000"/>
                  <a:gd name="connsiteY0" fmla="*/ 12700 h 860425"/>
                  <a:gd name="connsiteX1" fmla="*/ 622300 w 2667000"/>
                  <a:gd name="connsiteY1" fmla="*/ 15875 h 860425"/>
                  <a:gd name="connsiteX2" fmla="*/ 1022350 w 2667000"/>
                  <a:gd name="connsiteY2" fmla="*/ 860425 h 860425"/>
                  <a:gd name="connsiteX3" fmla="*/ 1654175 w 2667000"/>
                  <a:gd name="connsiteY3" fmla="*/ 857250 h 860425"/>
                  <a:gd name="connsiteX4" fmla="*/ 2057400 w 2667000"/>
                  <a:gd name="connsiteY4" fmla="*/ 0 h 860425"/>
                  <a:gd name="connsiteX5" fmla="*/ 2667000 w 2667000"/>
                  <a:gd name="connsiteY5" fmla="*/ 3175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0" h="860425">
                    <a:moveTo>
                      <a:pt x="0" y="12700"/>
                    </a:moveTo>
                    <a:lnTo>
                      <a:pt x="622300" y="15875"/>
                    </a:lnTo>
                    <a:lnTo>
                      <a:pt x="1022350" y="860425"/>
                    </a:lnTo>
                    <a:lnTo>
                      <a:pt x="1654175" y="857250"/>
                    </a:lnTo>
                    <a:lnTo>
                      <a:pt x="2057400" y="0"/>
                    </a:lnTo>
                    <a:lnTo>
                      <a:pt x="2667000" y="3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Rectangle 230">
                <a:extLst>
                  <a:ext uri="{FF2B5EF4-FFF2-40B4-BE49-F238E27FC236}">
                    <a16:creationId xmlns:a16="http://schemas.microsoft.com/office/drawing/2014/main" id="{96950FD3-B7F2-234A-A4D7-176DF00FF8F2}"/>
                  </a:ext>
                </a:extLst>
              </p:cNvPr>
              <p:cNvSpPr/>
              <p:nvPr/>
            </p:nvSpPr>
            <p:spPr>
              <a:xfrm>
                <a:off x="7896225" y="46069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Rectangle 231">
                <a:extLst>
                  <a:ext uri="{FF2B5EF4-FFF2-40B4-BE49-F238E27FC236}">
                    <a16:creationId xmlns:a16="http://schemas.microsoft.com/office/drawing/2014/main" id="{668109C4-4800-6341-9708-CD02EDA64090}"/>
                  </a:ext>
                </a:extLst>
              </p:cNvPr>
              <p:cNvSpPr/>
              <p:nvPr/>
            </p:nvSpPr>
            <p:spPr>
              <a:xfrm>
                <a:off x="7893050" y="51530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Rectangle 232">
                <a:extLst>
                  <a:ext uri="{FF2B5EF4-FFF2-40B4-BE49-F238E27FC236}">
                    <a16:creationId xmlns:a16="http://schemas.microsoft.com/office/drawing/2014/main" id="{87252927-5ABB-4143-A0CF-8F27601B552F}"/>
                  </a:ext>
                </a:extLst>
              </p:cNvPr>
              <p:cNvSpPr/>
              <p:nvPr/>
            </p:nvSpPr>
            <p:spPr>
              <a:xfrm>
                <a:off x="8921750" y="40862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Rectangle 233">
                <a:extLst>
                  <a:ext uri="{FF2B5EF4-FFF2-40B4-BE49-F238E27FC236}">
                    <a16:creationId xmlns:a16="http://schemas.microsoft.com/office/drawing/2014/main" id="{6F93DF06-F167-394B-81B1-7291F4CA8475}"/>
                  </a:ext>
                </a:extLst>
              </p:cNvPr>
              <p:cNvSpPr/>
              <p:nvPr/>
            </p:nvSpPr>
            <p:spPr>
              <a:xfrm>
                <a:off x="8912225" y="458787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Rectangle 234">
                <a:extLst>
                  <a:ext uri="{FF2B5EF4-FFF2-40B4-BE49-F238E27FC236}">
                    <a16:creationId xmlns:a16="http://schemas.microsoft.com/office/drawing/2014/main" id="{EF079388-6C88-6547-87EC-8A1B75261342}"/>
                  </a:ext>
                </a:extLst>
              </p:cNvPr>
              <p:cNvSpPr/>
              <p:nvPr/>
            </p:nvSpPr>
            <p:spPr>
              <a:xfrm>
                <a:off x="8915400" y="5143500"/>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Rectangle 235">
                <a:extLst>
                  <a:ext uri="{FF2B5EF4-FFF2-40B4-BE49-F238E27FC236}">
                    <a16:creationId xmlns:a16="http://schemas.microsoft.com/office/drawing/2014/main" id="{7D123F75-983B-C64D-8690-6077B5C786EC}"/>
                  </a:ext>
                </a:extLst>
              </p:cNvPr>
              <p:cNvSpPr/>
              <p:nvPr/>
            </p:nvSpPr>
            <p:spPr>
              <a:xfrm>
                <a:off x="8921750" y="565467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236">
                <a:extLst>
                  <a:ext uri="{FF2B5EF4-FFF2-40B4-BE49-F238E27FC236}">
                    <a16:creationId xmlns:a16="http://schemas.microsoft.com/office/drawing/2014/main" id="{7494C5C3-47A7-E742-A563-34C9D94740D8}"/>
                  </a:ext>
                </a:extLst>
              </p:cNvPr>
              <p:cNvSpPr/>
              <p:nvPr/>
            </p:nvSpPr>
            <p:spPr>
              <a:xfrm>
                <a:off x="9944100" y="51530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Rectangle 237">
                <a:extLst>
                  <a:ext uri="{FF2B5EF4-FFF2-40B4-BE49-F238E27FC236}">
                    <a16:creationId xmlns:a16="http://schemas.microsoft.com/office/drawing/2014/main" id="{00C425D8-A431-8042-B3F0-55970A83C656}"/>
                  </a:ext>
                </a:extLst>
              </p:cNvPr>
              <p:cNvSpPr/>
              <p:nvPr/>
            </p:nvSpPr>
            <p:spPr>
              <a:xfrm>
                <a:off x="9944100" y="458787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0" name="TextBox 239">
              <a:extLst>
                <a:ext uri="{FF2B5EF4-FFF2-40B4-BE49-F238E27FC236}">
                  <a16:creationId xmlns:a16="http://schemas.microsoft.com/office/drawing/2014/main" id="{3D9B9457-EBBB-0C43-82B6-87717EDBAAEA}"/>
                </a:ext>
              </a:extLst>
            </p:cNvPr>
            <p:cNvSpPr txBox="1"/>
            <p:nvPr/>
          </p:nvSpPr>
          <p:spPr>
            <a:xfrm>
              <a:off x="8097079" y="5989983"/>
              <a:ext cx="3244414" cy="565283"/>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8x8 multistage switch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built from smaller-sized switches</a:t>
              </a:r>
            </a:p>
          </p:txBody>
        </p:sp>
      </p:grpSp>
      <p:sp>
        <p:nvSpPr>
          <p:cNvPr id="241" name="TextBox 240">
            <a:extLst>
              <a:ext uri="{FF2B5EF4-FFF2-40B4-BE49-F238E27FC236}">
                <a16:creationId xmlns:a16="http://schemas.microsoft.com/office/drawing/2014/main" id="{B2396B77-B6FA-2840-BC57-4DD04AF562BD}"/>
              </a:ext>
            </a:extLst>
          </p:cNvPr>
          <p:cNvSpPr txBox="1"/>
          <p:nvPr/>
        </p:nvSpPr>
        <p:spPr>
          <a:xfrm>
            <a:off x="9006580" y="3438940"/>
            <a:ext cx="1359155" cy="329834"/>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3x3 crossbar</a:t>
            </a:r>
          </a:p>
        </p:txBody>
      </p:sp>
      <p:sp>
        <p:nvSpPr>
          <p:cNvPr id="79" name="Content Placeholder 2">
            <a:extLst>
              <a:ext uri="{FF2B5EF4-FFF2-40B4-BE49-F238E27FC236}">
                <a16:creationId xmlns:a16="http://schemas.microsoft.com/office/drawing/2014/main" id="{F80CBFA4-4A18-914C-A713-E4A5E18F64DB}"/>
              </a:ext>
            </a:extLst>
          </p:cNvPr>
          <p:cNvSpPr txBox="1">
            <a:spLocks/>
          </p:cNvSpPr>
          <p:nvPr/>
        </p:nvSpPr>
        <p:spPr>
          <a:xfrm>
            <a:off x="788873" y="3242734"/>
            <a:ext cx="6477000" cy="109374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multistage switch: </a:t>
            </a:r>
            <a:r>
              <a:rPr kumimoji="0" lang="en-US" sz="3200" b="0" i="1" u="none" strike="noStrike" kern="1200" cap="none" spc="0" normalizeH="0" baseline="0" noProof="0" dirty="0" err="1">
                <a:ln>
                  <a:noFill/>
                </a:ln>
                <a:solidFill>
                  <a:prstClr val="black"/>
                </a:solidFill>
                <a:effectLst/>
                <a:uLnTx/>
                <a:uFillTx/>
                <a:latin typeface="Calibri" panose="020F0502020204030204"/>
                <a:ea typeface="+mn-ea"/>
                <a:cs typeface="+mn-cs"/>
              </a:rPr>
              <a:t>nxn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switch from multiple stages of smaller switches</a:t>
            </a:r>
          </a:p>
        </p:txBody>
      </p:sp>
      <p:sp>
        <p:nvSpPr>
          <p:cNvPr id="114" name="Content Placeholder 2">
            <a:extLst>
              <a:ext uri="{FF2B5EF4-FFF2-40B4-BE49-F238E27FC236}">
                <a16:creationId xmlns:a16="http://schemas.microsoft.com/office/drawing/2014/main" id="{C44BED26-0F25-A14C-A2DE-9DA48DF09A44}"/>
              </a:ext>
            </a:extLst>
          </p:cNvPr>
          <p:cNvSpPr txBox="1">
            <a:spLocks/>
          </p:cNvSpPr>
          <p:nvPr/>
        </p:nvSpPr>
        <p:spPr>
          <a:xfrm>
            <a:off x="775016" y="4281825"/>
            <a:ext cx="6477000" cy="21189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exploiting parallelism: </a:t>
            </a:r>
          </a:p>
          <a:p>
            <a:pPr marL="69373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fragment datagram into fixed length cells on entry</a:t>
            </a:r>
          </a:p>
          <a:p>
            <a:pPr marL="69373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switch cells through the fabric, reassemble datagram at exit</a:t>
            </a:r>
          </a:p>
        </p:txBody>
      </p:sp>
      <p:sp>
        <p:nvSpPr>
          <p:cNvPr id="134" name="TextBox 133">
            <a:extLst>
              <a:ext uri="{FF2B5EF4-FFF2-40B4-BE49-F238E27FC236}">
                <a16:creationId xmlns:a16="http://schemas.microsoft.com/office/drawing/2014/main" id="{2ACE683F-C3E3-E542-87F3-26A8CC51B32B}"/>
              </a:ext>
            </a:extLst>
          </p:cNvPr>
          <p:cNvSpPr txBox="1"/>
          <p:nvPr/>
        </p:nvSpPr>
        <p:spPr>
          <a:xfrm>
            <a:off x="9006580" y="3438940"/>
            <a:ext cx="1359155" cy="329834"/>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3x3 crossbar</a:t>
            </a:r>
          </a:p>
        </p:txBody>
      </p:sp>
      <p:sp>
        <p:nvSpPr>
          <p:cNvPr id="135" name="Rectangle 46">
            <a:extLst>
              <a:ext uri="{FF2B5EF4-FFF2-40B4-BE49-F238E27FC236}">
                <a16:creationId xmlns:a16="http://schemas.microsoft.com/office/drawing/2014/main" id="{CADDF9A1-F510-0A48-A5C8-B604DC721314}"/>
              </a:ext>
            </a:extLst>
          </p:cNvPr>
          <p:cNvSpPr>
            <a:spLocks noChangeArrowheads="1"/>
          </p:cNvSpPr>
          <p:nvPr/>
        </p:nvSpPr>
        <p:spPr bwMode="auto">
          <a:xfrm>
            <a:off x="7278457" y="4508938"/>
            <a:ext cx="290819" cy="190180"/>
          </a:xfrm>
          <a:prstGeom prst="rect">
            <a:avLst/>
          </a:prstGeom>
          <a:solidFill>
            <a:srgbClr val="00CC99"/>
          </a:solidFill>
          <a:ln w="9525">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6" name="Rectangle 46">
            <a:extLst>
              <a:ext uri="{FF2B5EF4-FFF2-40B4-BE49-F238E27FC236}">
                <a16:creationId xmlns:a16="http://schemas.microsoft.com/office/drawing/2014/main" id="{EF37199A-A67A-4242-ABE8-2B6C3B2BEA3E}"/>
              </a:ext>
            </a:extLst>
          </p:cNvPr>
          <p:cNvSpPr>
            <a:spLocks noChangeArrowheads="1"/>
          </p:cNvSpPr>
          <p:nvPr/>
        </p:nvSpPr>
        <p:spPr bwMode="auto">
          <a:xfrm>
            <a:off x="7571262" y="4508366"/>
            <a:ext cx="290819" cy="190180"/>
          </a:xfrm>
          <a:prstGeom prst="rect">
            <a:avLst/>
          </a:prstGeom>
          <a:solidFill>
            <a:srgbClr val="00CC99"/>
          </a:solidFill>
          <a:ln w="9525">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Rectangle 46">
            <a:extLst>
              <a:ext uri="{FF2B5EF4-FFF2-40B4-BE49-F238E27FC236}">
                <a16:creationId xmlns:a16="http://schemas.microsoft.com/office/drawing/2014/main" id="{2A43E4D0-9761-694D-909E-DDC6673E3480}"/>
              </a:ext>
            </a:extLst>
          </p:cNvPr>
          <p:cNvSpPr>
            <a:spLocks noChangeArrowheads="1"/>
          </p:cNvSpPr>
          <p:nvPr/>
        </p:nvSpPr>
        <p:spPr bwMode="auto">
          <a:xfrm>
            <a:off x="7862810" y="4508366"/>
            <a:ext cx="290819" cy="190180"/>
          </a:xfrm>
          <a:prstGeom prst="rect">
            <a:avLst/>
          </a:prstGeom>
          <a:solidFill>
            <a:srgbClr val="00CC99"/>
          </a:solidFill>
          <a:ln w="9525">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Slide Number Placeholder 4">
            <a:extLst>
              <a:ext uri="{FF2B5EF4-FFF2-40B4-BE49-F238E27FC236}">
                <a16:creationId xmlns:a16="http://schemas.microsoft.com/office/drawing/2014/main" id="{4F8C5248-5115-F748-B1EF-FF98DE1ECEF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15</a:t>
            </a:fld>
            <a:endParaRPr lang="en-US" dirty="0"/>
          </a:p>
        </p:txBody>
      </p:sp>
    </p:spTree>
    <p:extLst>
      <p:ext uri="{BB962C8B-B14F-4D97-AF65-F5344CB8AC3E}">
        <p14:creationId xmlns:p14="http://schemas.microsoft.com/office/powerpoint/2010/main" val="32657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dissolv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dissolve">
                                      <p:cBhvr>
                                        <p:cTn id="20" dur="500"/>
                                        <p:tgtEl>
                                          <p:spTgt spid="13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dissolve">
                                      <p:cBhvr>
                                        <p:cTn id="23" dur="500"/>
                                        <p:tgtEl>
                                          <p:spTgt spid="13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dissolve">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8.33333E-7 3.7037E-6 L 0.06537 0.00023 L 0.0974 -0.06899 L 0.14805 -0.06899 C 0.15925 -0.0463 0.17018 -0.02385 0.18164 -0.00093 C 0.19596 -0.00186 0.28151 -0.00047 0.29662 -0.00116 " pathEditMode="relative" rAng="0" ptsTypes="AAAAAA">
                                      <p:cBhvr>
                                        <p:cTn id="30" dur="3000" fill="hold"/>
                                        <p:tgtEl>
                                          <p:spTgt spid="137"/>
                                        </p:tgtEl>
                                        <p:attrNameLst>
                                          <p:attrName>ppt_x</p:attrName>
                                          <p:attrName>ppt_y</p:attrName>
                                        </p:attrNameLst>
                                      </p:cBhvr>
                                      <p:rCtr x="14831" y="-3449"/>
                                    </p:animMotion>
                                  </p:childTnLst>
                                </p:cTn>
                              </p:par>
                              <p:par>
                                <p:cTn id="31" presetID="0" presetClass="path" presetSubtype="0" accel="50000" decel="50000" fill="hold" grpId="1" nodeType="withEffect">
                                  <p:stCondLst>
                                    <p:cond delay="0"/>
                                  </p:stCondLst>
                                  <p:childTnLst>
                                    <p:animMotion origin="layout" path="M -2.5E-6 -0.00024 L 0.06407 0.00069 C 0.06914 0.00949 0.07409 0.01851 0.07904 0.02731 L 0.08867 0.02592 L 0.12214 0.08842 L 0.17136 0.08842 L 0.20482 0.02453 L 0.22982 0.02453 L 0.23477 -0.00116 C 0.25508 -0.00116 0.28073 -0.0007 0.30104 -0.0007 " pathEditMode="relative" rAng="0" ptsTypes="AAAAAAAAAA">
                                      <p:cBhvr>
                                        <p:cTn id="32" dur="3000" fill="hold"/>
                                        <p:tgtEl>
                                          <p:spTgt spid="136"/>
                                        </p:tgtEl>
                                        <p:attrNameLst>
                                          <p:attrName>ppt_x</p:attrName>
                                          <p:attrName>ppt_y</p:attrName>
                                        </p:attrNameLst>
                                      </p:cBhvr>
                                      <p:rCtr x="15052" y="4375"/>
                                    </p:animMotion>
                                  </p:childTnLst>
                                </p:cTn>
                              </p:par>
                              <p:par>
                                <p:cTn id="33" presetID="0" presetClass="path" presetSubtype="0" accel="50000" decel="50000" fill="hold" grpId="1" nodeType="withEffect">
                                  <p:stCondLst>
                                    <p:cond delay="0"/>
                                  </p:stCondLst>
                                  <p:childTnLst>
                                    <p:animMotion origin="layout" path="M 0 0 L 0.08685 0.00139 L 0.10339 0.03912 L 0.11342 0.03842 L 0.14688 0.16365 L 0.19649 0.16296 L 0.23073 0.03634 L 0.25339 0.03564 L 0.26029 -0.00116 L 0.30495 -0.00116 " pathEditMode="relative" ptsTypes="AAAAAAAAAA">
                                      <p:cBhvr>
                                        <p:cTn id="34" dur="3000" fill="hold"/>
                                        <p:tgtEl>
                                          <p:spTgt spid="1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4" grpId="0"/>
      <p:bldP spid="135" grpId="0" animBg="1"/>
      <p:bldP spid="135" grpId="1" animBg="1"/>
      <p:bldP spid="136" grpId="0" animBg="1"/>
      <p:bldP spid="136" grpId="1" animBg="1"/>
      <p:bldP spid="137" grpId="0" animBg="1"/>
      <p:bldP spid="13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924646" y="1287519"/>
            <a:ext cx="10585173" cy="1026189"/>
          </a:xfrm>
        </p:spPr>
        <p:txBody>
          <a:bodyPr>
            <a:normAutofit/>
          </a:bodyPr>
          <a:lstStyle/>
          <a:p>
            <a:pPr indent="-287338">
              <a:buFont typeface="Wingdings" charset="2"/>
              <a:buChar char="§"/>
              <a:defRPr/>
            </a:pPr>
            <a:r>
              <a:rPr lang="en-US" sz="3200" dirty="0"/>
              <a:t>scaling, using multiple switching “planes” in parallel: </a:t>
            </a:r>
          </a:p>
          <a:p>
            <a:pPr lvl="1" indent="-287338">
              <a:buFont typeface="Wingdings" charset="2"/>
              <a:buChar char="§"/>
              <a:defRPr/>
            </a:pPr>
            <a:r>
              <a:rPr lang="en-US" sz="2800" dirty="0"/>
              <a:t>speedup, scaleup via parallelism</a:t>
            </a: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3"/>
            <a:ext cx="10515600" cy="894622"/>
          </a:xfrm>
        </p:spPr>
        <p:txBody>
          <a:bodyPr>
            <a:normAutofit/>
          </a:bodyPr>
          <a:lstStyle/>
          <a:p>
            <a:r>
              <a:rPr lang="en-US" sz="4800" dirty="0"/>
              <a:t>Switching via interconnection network</a:t>
            </a:r>
          </a:p>
        </p:txBody>
      </p:sp>
      <p:grpSp>
        <p:nvGrpSpPr>
          <p:cNvPr id="37" name="Group 36">
            <a:extLst>
              <a:ext uri="{FF2B5EF4-FFF2-40B4-BE49-F238E27FC236}">
                <a16:creationId xmlns:a16="http://schemas.microsoft.com/office/drawing/2014/main" id="{34ACF90F-291D-A84B-9EA4-A850C531F102}"/>
              </a:ext>
            </a:extLst>
          </p:cNvPr>
          <p:cNvGrpSpPr/>
          <p:nvPr/>
        </p:nvGrpSpPr>
        <p:grpSpPr>
          <a:xfrm>
            <a:off x="5465885" y="2987580"/>
            <a:ext cx="6504470" cy="2842592"/>
            <a:chOff x="2502527" y="2166731"/>
            <a:chExt cx="6504470" cy="2842592"/>
          </a:xfrm>
        </p:grpSpPr>
        <p:grpSp>
          <p:nvGrpSpPr>
            <p:cNvPr id="334" name="Group 118">
              <a:extLst>
                <a:ext uri="{FF2B5EF4-FFF2-40B4-BE49-F238E27FC236}">
                  <a16:creationId xmlns:a16="http://schemas.microsoft.com/office/drawing/2014/main" id="{AF49CF4D-AE10-6E4A-BE27-3F975761A6F8}"/>
                </a:ext>
              </a:extLst>
            </p:cNvPr>
            <p:cNvGrpSpPr>
              <a:grpSpLocks/>
            </p:cNvGrpSpPr>
            <p:nvPr/>
          </p:nvGrpSpPr>
          <p:grpSpPr bwMode="auto">
            <a:xfrm>
              <a:off x="2661555" y="4446106"/>
              <a:ext cx="977484" cy="193795"/>
              <a:chOff x="876" y="2800"/>
              <a:chExt cx="642" cy="175"/>
            </a:xfrm>
          </p:grpSpPr>
          <p:sp>
            <p:nvSpPr>
              <p:cNvPr id="335" name="Rectangle 119">
                <a:extLst>
                  <a:ext uri="{FF2B5EF4-FFF2-40B4-BE49-F238E27FC236}">
                    <a16:creationId xmlns:a16="http://schemas.microsoft.com/office/drawing/2014/main" id="{4093A69A-1A26-8344-A1EE-EC3CD90B7339}"/>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6" name="Rectangle 120">
                <a:extLst>
                  <a:ext uri="{FF2B5EF4-FFF2-40B4-BE49-F238E27FC236}">
                    <a16:creationId xmlns:a16="http://schemas.microsoft.com/office/drawing/2014/main" id="{2812FBDC-BDD7-A446-BBAE-BB6C428C79D0}"/>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7" name="Rectangle 121">
                <a:extLst>
                  <a:ext uri="{FF2B5EF4-FFF2-40B4-BE49-F238E27FC236}">
                    <a16:creationId xmlns:a16="http://schemas.microsoft.com/office/drawing/2014/main" id="{F1C83022-DCCD-824D-9EFC-DB58276AFEC8}"/>
                  </a:ext>
                </a:extLst>
              </p:cNvPr>
              <p:cNvSpPr>
                <a:spLocks noChangeArrowheads="1"/>
              </p:cNvSpPr>
              <p:nvPr/>
            </p:nvSpPr>
            <p:spPr bwMode="auto">
              <a:xfrm>
                <a:off x="1117" y="2818"/>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22">
                <a:extLst>
                  <a:ext uri="{FF2B5EF4-FFF2-40B4-BE49-F238E27FC236}">
                    <a16:creationId xmlns:a16="http://schemas.microsoft.com/office/drawing/2014/main" id="{7EF3B5CA-CC9D-5D42-9788-BE1DCF3D216C}"/>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9" name="Line 123">
                <a:extLst>
                  <a:ext uri="{FF2B5EF4-FFF2-40B4-BE49-F238E27FC236}">
                    <a16:creationId xmlns:a16="http://schemas.microsoft.com/office/drawing/2014/main" id="{888A3CB1-B901-B84C-9FDC-4A75C03255D3}"/>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18">
              <a:extLst>
                <a:ext uri="{FF2B5EF4-FFF2-40B4-BE49-F238E27FC236}">
                  <a16:creationId xmlns:a16="http://schemas.microsoft.com/office/drawing/2014/main" id="{424B3156-291C-B04F-8BD2-8D13170A3586}"/>
                </a:ext>
              </a:extLst>
            </p:cNvPr>
            <p:cNvGrpSpPr>
              <a:grpSpLocks/>
            </p:cNvGrpSpPr>
            <p:nvPr/>
          </p:nvGrpSpPr>
          <p:grpSpPr bwMode="auto">
            <a:xfrm>
              <a:off x="2575415" y="4611758"/>
              <a:ext cx="977484" cy="193795"/>
              <a:chOff x="876" y="2800"/>
              <a:chExt cx="642" cy="175"/>
            </a:xfrm>
          </p:grpSpPr>
          <p:sp>
            <p:nvSpPr>
              <p:cNvPr id="329" name="Rectangle 119">
                <a:extLst>
                  <a:ext uri="{FF2B5EF4-FFF2-40B4-BE49-F238E27FC236}">
                    <a16:creationId xmlns:a16="http://schemas.microsoft.com/office/drawing/2014/main" id="{B9D5FCED-BF06-4C46-AE44-21C038F8580D}"/>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20">
                <a:extLst>
                  <a:ext uri="{FF2B5EF4-FFF2-40B4-BE49-F238E27FC236}">
                    <a16:creationId xmlns:a16="http://schemas.microsoft.com/office/drawing/2014/main" id="{51E04347-0FE1-6E45-B8AF-9085B6208DA5}"/>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Rectangle 121">
                <a:extLst>
                  <a:ext uri="{FF2B5EF4-FFF2-40B4-BE49-F238E27FC236}">
                    <a16:creationId xmlns:a16="http://schemas.microsoft.com/office/drawing/2014/main" id="{4B3FD1AD-66FF-344E-8B85-CE87F954D239}"/>
                  </a:ext>
                </a:extLst>
              </p:cNvPr>
              <p:cNvSpPr>
                <a:spLocks noChangeArrowheads="1"/>
              </p:cNvSpPr>
              <p:nvPr/>
            </p:nvSpPr>
            <p:spPr bwMode="auto">
              <a:xfrm>
                <a:off x="1117" y="2818"/>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Rectangle 122">
                <a:extLst>
                  <a:ext uri="{FF2B5EF4-FFF2-40B4-BE49-F238E27FC236}">
                    <a16:creationId xmlns:a16="http://schemas.microsoft.com/office/drawing/2014/main" id="{38C47484-37BF-CC4A-8AFC-5633045A34C9}"/>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Line 123">
                <a:extLst>
                  <a:ext uri="{FF2B5EF4-FFF2-40B4-BE49-F238E27FC236}">
                    <a16:creationId xmlns:a16="http://schemas.microsoft.com/office/drawing/2014/main" id="{E9322185-052D-CF4D-9604-30F5852D0997}"/>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 name="Group 11">
              <a:extLst>
                <a:ext uri="{FF2B5EF4-FFF2-40B4-BE49-F238E27FC236}">
                  <a16:creationId xmlns:a16="http://schemas.microsoft.com/office/drawing/2014/main" id="{420BA766-6DB9-0342-ACF5-6818F39878BC}"/>
                </a:ext>
              </a:extLst>
            </p:cNvPr>
            <p:cNvGrpSpPr/>
            <p:nvPr/>
          </p:nvGrpSpPr>
          <p:grpSpPr>
            <a:xfrm>
              <a:off x="4623758" y="2166731"/>
              <a:ext cx="2290665" cy="2842592"/>
              <a:chOff x="4199689" y="2922105"/>
              <a:chExt cx="2290665" cy="2842592"/>
            </a:xfrm>
          </p:grpSpPr>
          <p:grpSp>
            <p:nvGrpSpPr>
              <p:cNvPr id="122" name="Group 121">
                <a:extLst>
                  <a:ext uri="{FF2B5EF4-FFF2-40B4-BE49-F238E27FC236}">
                    <a16:creationId xmlns:a16="http://schemas.microsoft.com/office/drawing/2014/main" id="{40760763-7D13-D14C-B004-0516855F8019}"/>
                  </a:ext>
                </a:extLst>
              </p:cNvPr>
              <p:cNvGrpSpPr/>
              <p:nvPr/>
            </p:nvGrpSpPr>
            <p:grpSpPr>
              <a:xfrm>
                <a:off x="4802662" y="2922105"/>
                <a:ext cx="1687692" cy="1311965"/>
                <a:chOff x="1416732" y="5221357"/>
                <a:chExt cx="1687692" cy="1311965"/>
              </a:xfrm>
            </p:grpSpPr>
            <p:cxnSp>
              <p:nvCxnSpPr>
                <p:cNvPr id="123" name="Straight Connector 122">
                  <a:extLst>
                    <a:ext uri="{FF2B5EF4-FFF2-40B4-BE49-F238E27FC236}">
                      <a16:creationId xmlns:a16="http://schemas.microsoft.com/office/drawing/2014/main" id="{A4E31C51-93A1-5042-9D84-F246E6733681}"/>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4626BFC-BC91-AE40-9E2F-1CAF813F24B3}"/>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D5CC8D6-8701-3148-9853-D5C192B7DF31}"/>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FBBFD44-0DFB-B049-98DF-A3EE6FC4071B}"/>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13D79D-4110-5C48-B252-22BF34D55EEE}"/>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1ED62F-9B31-4E4D-A9A1-B5604E0F379D}"/>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2389D36-0494-AF4B-BE1C-E8755716C377}"/>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C930B35-8338-024A-815B-949A85C3DE94}"/>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45AFFA33-989B-6A44-AEC9-7FFF15DD3FD7}"/>
                    </a:ext>
                  </a:extLst>
                </p:cNvPr>
                <p:cNvGrpSpPr/>
                <p:nvPr/>
              </p:nvGrpSpPr>
              <p:grpSpPr>
                <a:xfrm>
                  <a:off x="1749287" y="5221357"/>
                  <a:ext cx="1200970" cy="1311965"/>
                  <a:chOff x="4426226" y="4479235"/>
                  <a:chExt cx="1200970" cy="1311965"/>
                </a:xfrm>
              </p:grpSpPr>
              <p:sp>
                <p:nvSpPr>
                  <p:cNvPr id="134" name="Rectangle 133">
                    <a:extLst>
                      <a:ext uri="{FF2B5EF4-FFF2-40B4-BE49-F238E27FC236}">
                        <a16:creationId xmlns:a16="http://schemas.microsoft.com/office/drawing/2014/main" id="{7AAD5D40-EBE5-7A46-BA23-4588D31D97BE}"/>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A09B1F95-9C4A-5041-A4C5-44BBBB463756}"/>
                      </a:ext>
                    </a:extLst>
                  </p:cNvPr>
                  <p:cNvSpPr txBox="1"/>
                  <p:nvPr/>
                </p:nvSpPr>
                <p:spPr>
                  <a:xfrm>
                    <a:off x="4426226" y="4479235"/>
                    <a:ext cx="12009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0</a:t>
                    </a:r>
                  </a:p>
                </p:txBody>
              </p:sp>
            </p:grpSp>
            <p:sp>
              <p:nvSpPr>
                <p:cNvPr id="132" name="TextBox 131">
                  <a:extLst>
                    <a:ext uri="{FF2B5EF4-FFF2-40B4-BE49-F238E27FC236}">
                      <a16:creationId xmlns:a16="http://schemas.microsoft.com/office/drawing/2014/main" id="{B61383D0-8600-7145-ABB4-73D8D87E126A}"/>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33" name="TextBox 132">
                  <a:extLst>
                    <a:ext uri="{FF2B5EF4-FFF2-40B4-BE49-F238E27FC236}">
                      <a16:creationId xmlns:a16="http://schemas.microsoft.com/office/drawing/2014/main" id="{C3A565F3-8853-E54F-91C8-30A8A3BB49DE}"/>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36" name="Group 135">
                <a:extLst>
                  <a:ext uri="{FF2B5EF4-FFF2-40B4-BE49-F238E27FC236}">
                    <a16:creationId xmlns:a16="http://schemas.microsoft.com/office/drawing/2014/main" id="{1ECDB28F-7D58-FC47-90E4-A1884B6DED49}"/>
                  </a:ext>
                </a:extLst>
              </p:cNvPr>
              <p:cNvGrpSpPr/>
              <p:nvPr/>
            </p:nvGrpSpPr>
            <p:grpSpPr>
              <a:xfrm>
                <a:off x="4716523" y="3140766"/>
                <a:ext cx="1687692" cy="1311965"/>
                <a:chOff x="1416732" y="5221357"/>
                <a:chExt cx="1687692" cy="1311965"/>
              </a:xfrm>
            </p:grpSpPr>
            <p:cxnSp>
              <p:nvCxnSpPr>
                <p:cNvPr id="137" name="Straight Connector 136">
                  <a:extLst>
                    <a:ext uri="{FF2B5EF4-FFF2-40B4-BE49-F238E27FC236}">
                      <a16:creationId xmlns:a16="http://schemas.microsoft.com/office/drawing/2014/main" id="{22B49291-35C1-F646-9151-8D5CAD91152E}"/>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E4800AA-0F72-3B48-BF00-140135B900EF}"/>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6A1667E-854A-2D44-8A29-88B7998B7DBC}"/>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307BC52-7519-E74E-82F4-7446D94755B4}"/>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DFB66F9-2EEA-4F45-9982-AA0ECE4D0705}"/>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5AE7172-0A61-A943-AF6A-AA3B4966318B}"/>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B86A0CA-2BBD-3241-BDD7-CC2EA169186B}"/>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B056F78-A09C-F34E-9087-9576AB942378}"/>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6EAD8D3D-6C07-0C47-BC6F-F6E324523699}"/>
                    </a:ext>
                  </a:extLst>
                </p:cNvPr>
                <p:cNvGrpSpPr/>
                <p:nvPr/>
              </p:nvGrpSpPr>
              <p:grpSpPr>
                <a:xfrm>
                  <a:off x="1749287" y="5221357"/>
                  <a:ext cx="1175002" cy="1311965"/>
                  <a:chOff x="4426226" y="4479235"/>
                  <a:chExt cx="1175002" cy="1311965"/>
                </a:xfrm>
              </p:grpSpPr>
              <p:sp>
                <p:nvSpPr>
                  <p:cNvPr id="148" name="Rectangle 147">
                    <a:extLst>
                      <a:ext uri="{FF2B5EF4-FFF2-40B4-BE49-F238E27FC236}">
                        <a16:creationId xmlns:a16="http://schemas.microsoft.com/office/drawing/2014/main" id="{E1A34E00-2B81-5C43-BD96-BAC50603F9AB}"/>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4E8CD73F-1D04-324E-8B5D-52BE9676926D}"/>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1</a:t>
                    </a:r>
                  </a:p>
                </p:txBody>
              </p:sp>
            </p:grpSp>
            <p:sp>
              <p:nvSpPr>
                <p:cNvPr id="146" name="TextBox 145">
                  <a:extLst>
                    <a:ext uri="{FF2B5EF4-FFF2-40B4-BE49-F238E27FC236}">
                      <a16:creationId xmlns:a16="http://schemas.microsoft.com/office/drawing/2014/main" id="{AC67F0E3-96A7-9C40-9453-5DD6D22CDBF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47" name="TextBox 146">
                  <a:extLst>
                    <a:ext uri="{FF2B5EF4-FFF2-40B4-BE49-F238E27FC236}">
                      <a16:creationId xmlns:a16="http://schemas.microsoft.com/office/drawing/2014/main" id="{A1B35328-3A8C-DC49-B311-E8D84E1C8394}"/>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50" name="Group 149">
                <a:extLst>
                  <a:ext uri="{FF2B5EF4-FFF2-40B4-BE49-F238E27FC236}">
                    <a16:creationId xmlns:a16="http://schemas.microsoft.com/office/drawing/2014/main" id="{763257EE-6514-D14D-BB4B-808C84B0BBED}"/>
                  </a:ext>
                </a:extLst>
              </p:cNvPr>
              <p:cNvGrpSpPr/>
              <p:nvPr/>
            </p:nvGrpSpPr>
            <p:grpSpPr>
              <a:xfrm>
                <a:off x="4630384" y="3359427"/>
                <a:ext cx="1687692" cy="1311965"/>
                <a:chOff x="1416732" y="5221357"/>
                <a:chExt cx="1687692" cy="1311965"/>
              </a:xfrm>
            </p:grpSpPr>
            <p:cxnSp>
              <p:nvCxnSpPr>
                <p:cNvPr id="151" name="Straight Connector 150">
                  <a:extLst>
                    <a:ext uri="{FF2B5EF4-FFF2-40B4-BE49-F238E27FC236}">
                      <a16:creationId xmlns:a16="http://schemas.microsoft.com/office/drawing/2014/main" id="{625BA914-684C-6F4B-A078-484B0935E6E4}"/>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B5939BD-2E58-F046-B3EB-98CD21C55CFB}"/>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4550567-087F-7D4A-ABF2-7F3F4FACFA92}"/>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D893FAE-2400-F144-9821-71CAA7E70A34}"/>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B0FF6F9-EC58-C84A-B28F-451E6C448902}"/>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41956C-2DE9-8B42-95DA-9121FCD6BE5D}"/>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F88C77F-CF8B-2C4D-AD38-8280A026C0C2}"/>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A7D2E27-F9F1-9C4C-9900-89369B77816F}"/>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F24FFC69-3FC3-EE40-BEED-9120F9E4723F}"/>
                    </a:ext>
                  </a:extLst>
                </p:cNvPr>
                <p:cNvGrpSpPr/>
                <p:nvPr/>
              </p:nvGrpSpPr>
              <p:grpSpPr>
                <a:xfrm>
                  <a:off x="1749287" y="5221357"/>
                  <a:ext cx="1175002" cy="1311965"/>
                  <a:chOff x="4426226" y="4479235"/>
                  <a:chExt cx="1175002" cy="1311965"/>
                </a:xfrm>
              </p:grpSpPr>
              <p:sp>
                <p:nvSpPr>
                  <p:cNvPr id="162" name="Rectangle 161">
                    <a:extLst>
                      <a:ext uri="{FF2B5EF4-FFF2-40B4-BE49-F238E27FC236}">
                        <a16:creationId xmlns:a16="http://schemas.microsoft.com/office/drawing/2014/main" id="{286D436C-A2D4-BF4B-8437-C11986C72671}"/>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88E4113D-A9CA-8949-8F16-E16EBD61CBD4}"/>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2</a:t>
                    </a:r>
                  </a:p>
                </p:txBody>
              </p:sp>
            </p:grpSp>
            <p:sp>
              <p:nvSpPr>
                <p:cNvPr id="160" name="TextBox 159">
                  <a:extLst>
                    <a:ext uri="{FF2B5EF4-FFF2-40B4-BE49-F238E27FC236}">
                      <a16:creationId xmlns:a16="http://schemas.microsoft.com/office/drawing/2014/main" id="{BE7EBCF1-265E-5742-9AD9-4E6EA8AC841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61" name="TextBox 160">
                  <a:extLst>
                    <a:ext uri="{FF2B5EF4-FFF2-40B4-BE49-F238E27FC236}">
                      <a16:creationId xmlns:a16="http://schemas.microsoft.com/office/drawing/2014/main" id="{2A4BCCF5-BAE8-7B49-93B9-352D63E3BADF}"/>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64" name="Group 163">
                <a:extLst>
                  <a:ext uri="{FF2B5EF4-FFF2-40B4-BE49-F238E27FC236}">
                    <a16:creationId xmlns:a16="http://schemas.microsoft.com/office/drawing/2014/main" id="{4DCE3833-0A76-C643-A867-84E6834282A7}"/>
                  </a:ext>
                </a:extLst>
              </p:cNvPr>
              <p:cNvGrpSpPr/>
              <p:nvPr/>
            </p:nvGrpSpPr>
            <p:grpSpPr>
              <a:xfrm>
                <a:off x="4544245" y="3578088"/>
                <a:ext cx="1687692" cy="1311965"/>
                <a:chOff x="1416732" y="5221357"/>
                <a:chExt cx="1687692" cy="1311965"/>
              </a:xfrm>
            </p:grpSpPr>
            <p:cxnSp>
              <p:nvCxnSpPr>
                <p:cNvPr id="165" name="Straight Connector 164">
                  <a:extLst>
                    <a:ext uri="{FF2B5EF4-FFF2-40B4-BE49-F238E27FC236}">
                      <a16:creationId xmlns:a16="http://schemas.microsoft.com/office/drawing/2014/main" id="{47C70EEA-30DB-8C4F-90AC-620FDA2A0138}"/>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FFC5AE1-AA4D-9446-9C71-2CBADB228D10}"/>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99BB1B1-8E50-DB42-8699-52C4D6CE4F8F}"/>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EDB77A6-D189-AA46-AEDF-2E616F256A12}"/>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1EBC83D-1513-A14A-B855-971436AA892D}"/>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39B859B-2C00-EC4B-BB9F-FA2A699D633A}"/>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C304F32-EE17-864A-AE73-180F7283F1C8}"/>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889F01C-0F8B-0B4D-9089-8FA49FB1058C}"/>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8C5D3CC4-DD40-464E-81E7-9C5248FEC8AE}"/>
                    </a:ext>
                  </a:extLst>
                </p:cNvPr>
                <p:cNvGrpSpPr/>
                <p:nvPr/>
              </p:nvGrpSpPr>
              <p:grpSpPr>
                <a:xfrm>
                  <a:off x="1749287" y="5221357"/>
                  <a:ext cx="1175002" cy="1311965"/>
                  <a:chOff x="4426226" y="4479235"/>
                  <a:chExt cx="1175002" cy="1311965"/>
                </a:xfrm>
              </p:grpSpPr>
              <p:sp>
                <p:nvSpPr>
                  <p:cNvPr id="176" name="Rectangle 175">
                    <a:extLst>
                      <a:ext uri="{FF2B5EF4-FFF2-40B4-BE49-F238E27FC236}">
                        <a16:creationId xmlns:a16="http://schemas.microsoft.com/office/drawing/2014/main" id="{5CE93A9B-38A1-BF40-811E-E359099DDBBC}"/>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5B2E5208-A895-B14E-8DCB-4EA25D617FA8}"/>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3</a:t>
                    </a:r>
                  </a:p>
                </p:txBody>
              </p:sp>
            </p:grpSp>
            <p:sp>
              <p:nvSpPr>
                <p:cNvPr id="174" name="TextBox 173">
                  <a:extLst>
                    <a:ext uri="{FF2B5EF4-FFF2-40B4-BE49-F238E27FC236}">
                      <a16:creationId xmlns:a16="http://schemas.microsoft.com/office/drawing/2014/main" id="{2C56D9DF-BEBF-9F41-9334-37C8562CF65B}"/>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75" name="TextBox 174">
                  <a:extLst>
                    <a:ext uri="{FF2B5EF4-FFF2-40B4-BE49-F238E27FC236}">
                      <a16:creationId xmlns:a16="http://schemas.microsoft.com/office/drawing/2014/main" id="{5FB62124-F9A9-B74E-801E-939E6D55F5FC}"/>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78" name="Group 177">
                <a:extLst>
                  <a:ext uri="{FF2B5EF4-FFF2-40B4-BE49-F238E27FC236}">
                    <a16:creationId xmlns:a16="http://schemas.microsoft.com/office/drawing/2014/main" id="{852B1340-D76B-4E46-856E-F639AB9F1AE8}"/>
                  </a:ext>
                </a:extLst>
              </p:cNvPr>
              <p:cNvGrpSpPr/>
              <p:nvPr/>
            </p:nvGrpSpPr>
            <p:grpSpPr>
              <a:xfrm>
                <a:off x="4458106" y="3796749"/>
                <a:ext cx="1687692" cy="1311965"/>
                <a:chOff x="1416732" y="5221357"/>
                <a:chExt cx="1687692" cy="1311965"/>
              </a:xfrm>
            </p:grpSpPr>
            <p:cxnSp>
              <p:nvCxnSpPr>
                <p:cNvPr id="179" name="Straight Connector 178">
                  <a:extLst>
                    <a:ext uri="{FF2B5EF4-FFF2-40B4-BE49-F238E27FC236}">
                      <a16:creationId xmlns:a16="http://schemas.microsoft.com/office/drawing/2014/main" id="{F59DED08-18FE-834E-9DA0-0FC95C193D97}"/>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FCA4BD1-13EE-CD49-9555-680BF4FBC4CB}"/>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E1EB86E-EDA3-A241-9E9D-72B854D1C38F}"/>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6A935F4-98BE-5444-BD08-78AC8A59CCE5}"/>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9C75665-BA08-3640-BED8-5DDF21BEBB11}"/>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C2AFDA-7A15-AB47-A801-28BE8DB6A7AE}"/>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A760F63-3FCA-1E48-9694-3000FEDFCC64}"/>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54AEC58-3B5E-C34C-A4BF-C9CABF071051}"/>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1170DB51-8293-234B-B9F1-B0B3101F4AF8}"/>
                    </a:ext>
                  </a:extLst>
                </p:cNvPr>
                <p:cNvGrpSpPr/>
                <p:nvPr/>
              </p:nvGrpSpPr>
              <p:grpSpPr>
                <a:xfrm>
                  <a:off x="1749287" y="5221357"/>
                  <a:ext cx="1175002" cy="1311965"/>
                  <a:chOff x="4426226" y="4479235"/>
                  <a:chExt cx="1175002" cy="1311965"/>
                </a:xfrm>
              </p:grpSpPr>
              <p:sp>
                <p:nvSpPr>
                  <p:cNvPr id="190" name="Rectangle 189">
                    <a:extLst>
                      <a:ext uri="{FF2B5EF4-FFF2-40B4-BE49-F238E27FC236}">
                        <a16:creationId xmlns:a16="http://schemas.microsoft.com/office/drawing/2014/main" id="{74C76E3E-68EE-114E-B49D-DCEC2C9B222A}"/>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TextBox 190">
                    <a:extLst>
                      <a:ext uri="{FF2B5EF4-FFF2-40B4-BE49-F238E27FC236}">
                        <a16:creationId xmlns:a16="http://schemas.microsoft.com/office/drawing/2014/main" id="{A87D0399-6E79-5643-89F0-7906B987D4DB}"/>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4</a:t>
                    </a:r>
                  </a:p>
                </p:txBody>
              </p:sp>
            </p:grpSp>
            <p:sp>
              <p:nvSpPr>
                <p:cNvPr id="188" name="TextBox 187">
                  <a:extLst>
                    <a:ext uri="{FF2B5EF4-FFF2-40B4-BE49-F238E27FC236}">
                      <a16:creationId xmlns:a16="http://schemas.microsoft.com/office/drawing/2014/main" id="{A79B0505-1934-F54D-B44C-8780B6463E5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89" name="TextBox 188">
                  <a:extLst>
                    <a:ext uri="{FF2B5EF4-FFF2-40B4-BE49-F238E27FC236}">
                      <a16:creationId xmlns:a16="http://schemas.microsoft.com/office/drawing/2014/main" id="{B0BBB775-1B8E-AF45-9C88-E7B9BFDFBD3A}"/>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92" name="Group 191">
                <a:extLst>
                  <a:ext uri="{FF2B5EF4-FFF2-40B4-BE49-F238E27FC236}">
                    <a16:creationId xmlns:a16="http://schemas.microsoft.com/office/drawing/2014/main" id="{27A16CD3-F266-6F4E-9433-67344A61D1CD}"/>
                  </a:ext>
                </a:extLst>
              </p:cNvPr>
              <p:cNvGrpSpPr/>
              <p:nvPr/>
            </p:nvGrpSpPr>
            <p:grpSpPr>
              <a:xfrm>
                <a:off x="4371967" y="4015410"/>
                <a:ext cx="1687692" cy="1311965"/>
                <a:chOff x="1416732" y="5221357"/>
                <a:chExt cx="1687692" cy="1311965"/>
              </a:xfrm>
            </p:grpSpPr>
            <p:cxnSp>
              <p:nvCxnSpPr>
                <p:cNvPr id="193" name="Straight Connector 192">
                  <a:extLst>
                    <a:ext uri="{FF2B5EF4-FFF2-40B4-BE49-F238E27FC236}">
                      <a16:creationId xmlns:a16="http://schemas.microsoft.com/office/drawing/2014/main" id="{242CBD24-8BFA-4F4B-871C-88474723172A}"/>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9D3DD4-EFAB-BE46-97AE-6C051DD69973}"/>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300FE2E-5CE0-B442-98C0-BC4D3906A2E8}"/>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97E0211-B1F2-6149-9BC1-481F09996CD6}"/>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A3AA3DF-BABF-A94F-856A-2269148C5774}"/>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95EAEAA-4623-7644-9035-CD12D3CEDA0A}"/>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D777CAA-B533-BD47-8D37-FE2DB83393A3}"/>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3884B12-0A7D-744B-B331-BAAC393D6F46}"/>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6450D750-FD73-664B-A24E-E4A6F25DD06A}"/>
                    </a:ext>
                  </a:extLst>
                </p:cNvPr>
                <p:cNvGrpSpPr/>
                <p:nvPr/>
              </p:nvGrpSpPr>
              <p:grpSpPr>
                <a:xfrm>
                  <a:off x="1749287" y="5221357"/>
                  <a:ext cx="1175002" cy="1311965"/>
                  <a:chOff x="4426226" y="4479235"/>
                  <a:chExt cx="1175002" cy="1311965"/>
                </a:xfrm>
              </p:grpSpPr>
              <p:sp>
                <p:nvSpPr>
                  <p:cNvPr id="204" name="Rectangle 203">
                    <a:extLst>
                      <a:ext uri="{FF2B5EF4-FFF2-40B4-BE49-F238E27FC236}">
                        <a16:creationId xmlns:a16="http://schemas.microsoft.com/office/drawing/2014/main" id="{4EB2FFEE-D801-434F-811C-4D932D9FD863}"/>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TextBox 204">
                    <a:extLst>
                      <a:ext uri="{FF2B5EF4-FFF2-40B4-BE49-F238E27FC236}">
                        <a16:creationId xmlns:a16="http://schemas.microsoft.com/office/drawing/2014/main" id="{6338DC98-C356-5F4C-BDDB-19CFA45B2ADF}"/>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5</a:t>
                    </a:r>
                  </a:p>
                </p:txBody>
              </p:sp>
            </p:grpSp>
            <p:sp>
              <p:nvSpPr>
                <p:cNvPr id="202" name="TextBox 201">
                  <a:extLst>
                    <a:ext uri="{FF2B5EF4-FFF2-40B4-BE49-F238E27FC236}">
                      <a16:creationId xmlns:a16="http://schemas.microsoft.com/office/drawing/2014/main" id="{4F03D8B2-18DF-9441-91C6-EDCF41C5DCFE}"/>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03" name="TextBox 202">
                  <a:extLst>
                    <a:ext uri="{FF2B5EF4-FFF2-40B4-BE49-F238E27FC236}">
                      <a16:creationId xmlns:a16="http://schemas.microsoft.com/office/drawing/2014/main" id="{B1680810-053C-1B44-97E5-1DCD007C9E5C}"/>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206" name="Group 205">
                <a:extLst>
                  <a:ext uri="{FF2B5EF4-FFF2-40B4-BE49-F238E27FC236}">
                    <a16:creationId xmlns:a16="http://schemas.microsoft.com/office/drawing/2014/main" id="{7D56FDB2-A56A-2049-AAEE-5D25D788A270}"/>
                  </a:ext>
                </a:extLst>
              </p:cNvPr>
              <p:cNvGrpSpPr/>
              <p:nvPr/>
            </p:nvGrpSpPr>
            <p:grpSpPr>
              <a:xfrm>
                <a:off x="4285828" y="4234071"/>
                <a:ext cx="1687692" cy="1311965"/>
                <a:chOff x="1416732" y="5221357"/>
                <a:chExt cx="1687692" cy="1311965"/>
              </a:xfrm>
            </p:grpSpPr>
            <p:cxnSp>
              <p:nvCxnSpPr>
                <p:cNvPr id="207" name="Straight Connector 206">
                  <a:extLst>
                    <a:ext uri="{FF2B5EF4-FFF2-40B4-BE49-F238E27FC236}">
                      <a16:creationId xmlns:a16="http://schemas.microsoft.com/office/drawing/2014/main" id="{22EAFDB0-6DE3-0E44-9902-0724F0EAB690}"/>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8C7048B-F714-F84E-B906-722645E72990}"/>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E4A0C0A-06FA-5F4D-B2FA-1D4BF01B99CB}"/>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E372A1A-E34B-F942-9893-AA5FB31EFB57}"/>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99CA063-1FE2-EE45-84DD-A3F243F39CBA}"/>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621C27B-0228-544D-966D-4F474D033ED9}"/>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54809C9-307B-984C-AA4B-37B74EF60940}"/>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34B91EF-1FC6-6947-8ABD-09296A096B07}"/>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 name="Group 214">
                  <a:extLst>
                    <a:ext uri="{FF2B5EF4-FFF2-40B4-BE49-F238E27FC236}">
                      <a16:creationId xmlns:a16="http://schemas.microsoft.com/office/drawing/2014/main" id="{A3B5CB2A-7E9D-A740-9A3C-4E1E9C4E860E}"/>
                    </a:ext>
                  </a:extLst>
                </p:cNvPr>
                <p:cNvGrpSpPr/>
                <p:nvPr/>
              </p:nvGrpSpPr>
              <p:grpSpPr>
                <a:xfrm>
                  <a:off x="1749287" y="5221357"/>
                  <a:ext cx="1175002" cy="1311965"/>
                  <a:chOff x="4426226" y="4479235"/>
                  <a:chExt cx="1175002" cy="1311965"/>
                </a:xfrm>
              </p:grpSpPr>
              <p:sp>
                <p:nvSpPr>
                  <p:cNvPr id="218" name="Rectangle 217">
                    <a:extLst>
                      <a:ext uri="{FF2B5EF4-FFF2-40B4-BE49-F238E27FC236}">
                        <a16:creationId xmlns:a16="http://schemas.microsoft.com/office/drawing/2014/main" id="{67652EB3-8E5E-124E-8E46-0E70E5F5EB07}"/>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TextBox 218">
                    <a:extLst>
                      <a:ext uri="{FF2B5EF4-FFF2-40B4-BE49-F238E27FC236}">
                        <a16:creationId xmlns:a16="http://schemas.microsoft.com/office/drawing/2014/main" id="{1C717108-F21C-404D-BC48-34D7D27FDE9C}"/>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6</a:t>
                    </a:r>
                  </a:p>
                </p:txBody>
              </p:sp>
            </p:grpSp>
            <p:sp>
              <p:nvSpPr>
                <p:cNvPr id="216" name="TextBox 215">
                  <a:extLst>
                    <a:ext uri="{FF2B5EF4-FFF2-40B4-BE49-F238E27FC236}">
                      <a16:creationId xmlns:a16="http://schemas.microsoft.com/office/drawing/2014/main" id="{B69D0A55-0506-A841-9161-089AD1E68DB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17" name="TextBox 216">
                  <a:extLst>
                    <a:ext uri="{FF2B5EF4-FFF2-40B4-BE49-F238E27FC236}">
                      <a16:creationId xmlns:a16="http://schemas.microsoft.com/office/drawing/2014/main" id="{A0CCAB8F-FD60-2243-B1B8-FF0A635D71D1}"/>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220" name="Group 219">
                <a:extLst>
                  <a:ext uri="{FF2B5EF4-FFF2-40B4-BE49-F238E27FC236}">
                    <a16:creationId xmlns:a16="http://schemas.microsoft.com/office/drawing/2014/main" id="{EBE05E73-D99E-C147-9716-828223599C40}"/>
                  </a:ext>
                </a:extLst>
              </p:cNvPr>
              <p:cNvGrpSpPr/>
              <p:nvPr/>
            </p:nvGrpSpPr>
            <p:grpSpPr>
              <a:xfrm>
                <a:off x="4199689" y="4452732"/>
                <a:ext cx="1687692" cy="1311965"/>
                <a:chOff x="1416732" y="5221357"/>
                <a:chExt cx="1687692" cy="1311965"/>
              </a:xfrm>
            </p:grpSpPr>
            <p:cxnSp>
              <p:nvCxnSpPr>
                <p:cNvPr id="221" name="Straight Connector 220">
                  <a:extLst>
                    <a:ext uri="{FF2B5EF4-FFF2-40B4-BE49-F238E27FC236}">
                      <a16:creationId xmlns:a16="http://schemas.microsoft.com/office/drawing/2014/main" id="{BD2E3933-9FCB-D54C-9E07-9014FBA4EECE}"/>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0DDC4D9-1AE1-124C-B7D3-5CBC537D97AC}"/>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0194CF0-8839-CC4F-99D8-3F3A37783E56}"/>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52B5416-5AAB-2D46-9B0E-CE3CA11D2ED9}"/>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E2826A0-6585-5742-B3D7-72AC0D8B5703}"/>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85CEE96-F86A-3F45-A843-174A5CE01AEE}"/>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16F9E714-0E70-3C4B-995B-BA09A4319E0E}"/>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9A2B0DD-2B68-0345-8098-716D1C4E5C05}"/>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E207C60C-2027-014E-ACA1-A8C5FECF1B84}"/>
                    </a:ext>
                  </a:extLst>
                </p:cNvPr>
                <p:cNvGrpSpPr/>
                <p:nvPr/>
              </p:nvGrpSpPr>
              <p:grpSpPr>
                <a:xfrm>
                  <a:off x="1749287" y="5221357"/>
                  <a:ext cx="1200970" cy="1311965"/>
                  <a:chOff x="4426226" y="4479235"/>
                  <a:chExt cx="1200970" cy="1311965"/>
                </a:xfrm>
              </p:grpSpPr>
              <p:sp>
                <p:nvSpPr>
                  <p:cNvPr id="251" name="Rectangle 250">
                    <a:extLst>
                      <a:ext uri="{FF2B5EF4-FFF2-40B4-BE49-F238E27FC236}">
                        <a16:creationId xmlns:a16="http://schemas.microsoft.com/office/drawing/2014/main" id="{08D55DB1-B076-A04E-8054-6804391003C5}"/>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TextBox 251">
                    <a:extLst>
                      <a:ext uri="{FF2B5EF4-FFF2-40B4-BE49-F238E27FC236}">
                        <a16:creationId xmlns:a16="http://schemas.microsoft.com/office/drawing/2014/main" id="{03F187CE-BFD2-954F-B4CF-08652524520B}"/>
                      </a:ext>
                    </a:extLst>
                  </p:cNvPr>
                  <p:cNvSpPr txBox="1"/>
                  <p:nvPr/>
                </p:nvSpPr>
                <p:spPr>
                  <a:xfrm>
                    <a:off x="4426226" y="4479235"/>
                    <a:ext cx="12009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7</a:t>
                    </a:r>
                  </a:p>
                </p:txBody>
              </p:sp>
            </p:grpSp>
            <p:sp>
              <p:nvSpPr>
                <p:cNvPr id="249" name="TextBox 248">
                  <a:extLst>
                    <a:ext uri="{FF2B5EF4-FFF2-40B4-BE49-F238E27FC236}">
                      <a16:creationId xmlns:a16="http://schemas.microsoft.com/office/drawing/2014/main" id="{B8F709DD-A4C9-964E-9369-DC9024B01328}"/>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50" name="TextBox 249">
                  <a:extLst>
                    <a:ext uri="{FF2B5EF4-FFF2-40B4-BE49-F238E27FC236}">
                      <a16:creationId xmlns:a16="http://schemas.microsoft.com/office/drawing/2014/main" id="{0CB27A1C-1B33-8D47-A809-2A64EA9496C4}"/>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grpSp>
          <p:nvGrpSpPr>
            <p:cNvPr id="276" name="Group 148">
              <a:extLst>
                <a:ext uri="{FF2B5EF4-FFF2-40B4-BE49-F238E27FC236}">
                  <a16:creationId xmlns:a16="http://schemas.microsoft.com/office/drawing/2014/main" id="{2E570F32-B5FE-CB40-B069-AF1FD1544947}"/>
                </a:ext>
              </a:extLst>
            </p:cNvPr>
            <p:cNvGrpSpPr>
              <a:grpSpLocks/>
            </p:cNvGrpSpPr>
            <p:nvPr/>
          </p:nvGrpSpPr>
          <p:grpSpPr bwMode="auto">
            <a:xfrm>
              <a:off x="7458844" y="4535520"/>
              <a:ext cx="799405" cy="236966"/>
              <a:chOff x="453" y="3465"/>
              <a:chExt cx="561" cy="136"/>
            </a:xfrm>
          </p:grpSpPr>
          <p:sp>
            <p:nvSpPr>
              <p:cNvPr id="277" name="Rectangle 149">
                <a:extLst>
                  <a:ext uri="{FF2B5EF4-FFF2-40B4-BE49-F238E27FC236}">
                    <a16:creationId xmlns:a16="http://schemas.microsoft.com/office/drawing/2014/main" id="{FEA32228-96F7-134B-A34B-AB5502318465}"/>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Rectangle 150">
                <a:extLst>
                  <a:ext uri="{FF2B5EF4-FFF2-40B4-BE49-F238E27FC236}">
                    <a16:creationId xmlns:a16="http://schemas.microsoft.com/office/drawing/2014/main" id="{2365A856-1D41-F642-858D-16C20FD01E42}"/>
                  </a:ext>
                </a:extLst>
              </p:cNvPr>
              <p:cNvSpPr>
                <a:spLocks noChangeArrowheads="1"/>
              </p:cNvSpPr>
              <p:nvPr/>
            </p:nvSpPr>
            <p:spPr bwMode="auto">
              <a:xfrm>
                <a:off x="769" y="3504"/>
                <a:ext cx="132" cy="61"/>
              </a:xfrm>
              <a:prstGeom prst="rect">
                <a:avLst/>
              </a:prstGeom>
              <a:solidFill>
                <a:srgbClr val="FFFFFF"/>
              </a:solidFill>
              <a:ln w="158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9" name="Rectangle 151">
                <a:extLst>
                  <a:ext uri="{FF2B5EF4-FFF2-40B4-BE49-F238E27FC236}">
                    <a16:creationId xmlns:a16="http://schemas.microsoft.com/office/drawing/2014/main" id="{0B0BE8CF-B7C0-7947-BE53-3B146B8EC001}"/>
                  </a:ext>
                </a:extLst>
              </p:cNvPr>
              <p:cNvSpPr>
                <a:spLocks noChangeArrowheads="1"/>
              </p:cNvSpPr>
              <p:nvPr/>
            </p:nvSpPr>
            <p:spPr bwMode="auto">
              <a:xfrm>
                <a:off x="642" y="3481"/>
                <a:ext cx="108" cy="104"/>
              </a:xfrm>
              <a:prstGeom prst="rect">
                <a:avLst/>
              </a:prstGeom>
              <a:solidFill>
                <a:srgbClr val="FFFFFF"/>
              </a:solidFill>
              <a:ln w="158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0" name="Rectangle 152">
                <a:extLst>
                  <a:ext uri="{FF2B5EF4-FFF2-40B4-BE49-F238E27FC236}">
                    <a16:creationId xmlns:a16="http://schemas.microsoft.com/office/drawing/2014/main" id="{868D8C31-ED5A-E24D-8D93-00655F6384B0}"/>
                  </a:ext>
                </a:extLst>
              </p:cNvPr>
              <p:cNvSpPr>
                <a:spLocks noChangeArrowheads="1"/>
              </p:cNvSpPr>
              <p:nvPr/>
            </p:nvSpPr>
            <p:spPr bwMode="auto">
              <a:xfrm>
                <a:off x="515" y="3478"/>
                <a:ext cx="108" cy="105"/>
              </a:xfrm>
              <a:prstGeom prst="rect">
                <a:avLst/>
              </a:prstGeom>
              <a:solidFill>
                <a:srgbClr val="FFFFFF"/>
              </a:solidFill>
              <a:ln w="158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1" name="Line 153">
                <a:extLst>
                  <a:ext uri="{FF2B5EF4-FFF2-40B4-BE49-F238E27FC236}">
                    <a16:creationId xmlns:a16="http://schemas.microsoft.com/office/drawing/2014/main" id="{65D89C0F-33F9-8F40-A576-039AE5F2393F}"/>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6" name="Straight Connector 15">
              <a:extLst>
                <a:ext uri="{FF2B5EF4-FFF2-40B4-BE49-F238E27FC236}">
                  <a16:creationId xmlns:a16="http://schemas.microsoft.com/office/drawing/2014/main" id="{AC5C06A7-CC33-B147-8CF7-72174E9EF51C}"/>
                </a:ext>
              </a:extLst>
            </p:cNvPr>
            <p:cNvCxnSpPr>
              <a:cxnSpLocks/>
            </p:cNvCxnSpPr>
            <p:nvPr/>
          </p:nvCxnSpPr>
          <p:spPr>
            <a:xfrm flipH="1">
              <a:off x="4374532" y="2250005"/>
              <a:ext cx="1064231" cy="292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F8E278EB-F529-0245-8909-19F0275C51F3}"/>
                </a:ext>
              </a:extLst>
            </p:cNvPr>
            <p:cNvCxnSpPr>
              <a:cxnSpLocks/>
            </p:cNvCxnSpPr>
            <p:nvPr/>
          </p:nvCxnSpPr>
          <p:spPr>
            <a:xfrm flipH="1">
              <a:off x="4379613" y="2473015"/>
              <a:ext cx="975008" cy="70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52CBCAC-3051-6E4F-BE6E-0E188B5230EB}"/>
                </a:ext>
              </a:extLst>
            </p:cNvPr>
            <p:cNvCxnSpPr>
              <a:cxnSpLocks/>
            </p:cNvCxnSpPr>
            <p:nvPr/>
          </p:nvCxnSpPr>
          <p:spPr>
            <a:xfrm flipH="1" flipV="1">
              <a:off x="4374532" y="2542460"/>
              <a:ext cx="887706" cy="145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A1AA8BB-3481-5D4C-8AE1-96BF35A11907}"/>
                </a:ext>
              </a:extLst>
            </p:cNvPr>
            <p:cNvCxnSpPr>
              <a:cxnSpLocks/>
            </p:cNvCxnSpPr>
            <p:nvPr/>
          </p:nvCxnSpPr>
          <p:spPr>
            <a:xfrm flipH="1" flipV="1">
              <a:off x="4383143" y="2539506"/>
              <a:ext cx="803404" cy="366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A8EE266F-7F85-D745-9E59-EFAAD06842D2}"/>
                </a:ext>
              </a:extLst>
            </p:cNvPr>
            <p:cNvCxnSpPr>
              <a:cxnSpLocks/>
            </p:cNvCxnSpPr>
            <p:nvPr/>
          </p:nvCxnSpPr>
          <p:spPr>
            <a:xfrm flipH="1" flipV="1">
              <a:off x="4374532" y="2542460"/>
              <a:ext cx="721772" cy="582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DA93283C-0C9E-8543-AF5F-81C9EADB16A9}"/>
                </a:ext>
              </a:extLst>
            </p:cNvPr>
            <p:cNvCxnSpPr>
              <a:cxnSpLocks/>
            </p:cNvCxnSpPr>
            <p:nvPr/>
          </p:nvCxnSpPr>
          <p:spPr>
            <a:xfrm flipH="1" flipV="1">
              <a:off x="4379613" y="2543036"/>
              <a:ext cx="630409" cy="796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D9651E7-198A-4540-9EAA-6C1B85AACA3E}"/>
                </a:ext>
              </a:extLst>
            </p:cNvPr>
            <p:cNvCxnSpPr>
              <a:cxnSpLocks/>
            </p:cNvCxnSpPr>
            <p:nvPr/>
          </p:nvCxnSpPr>
          <p:spPr>
            <a:xfrm flipH="1" flipV="1">
              <a:off x="4374532" y="2542460"/>
              <a:ext cx="554878" cy="1023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82B32D18-45B7-A544-93F3-482D031376A5}"/>
                </a:ext>
              </a:extLst>
            </p:cNvPr>
            <p:cNvCxnSpPr>
              <a:cxnSpLocks/>
            </p:cNvCxnSpPr>
            <p:nvPr/>
          </p:nvCxnSpPr>
          <p:spPr>
            <a:xfrm flipH="1" flipV="1">
              <a:off x="4374532" y="2542460"/>
              <a:ext cx="463674" cy="1239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0B2CCF9-7FBB-EB49-9BF3-CFE052378DB3}"/>
                </a:ext>
              </a:extLst>
            </p:cNvPr>
            <p:cNvCxnSpPr>
              <a:cxnSpLocks/>
            </p:cNvCxnSpPr>
            <p:nvPr/>
          </p:nvCxnSpPr>
          <p:spPr>
            <a:xfrm flipH="1" flipV="1">
              <a:off x="6814697" y="3196191"/>
              <a:ext cx="643514" cy="1458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5AB2FF7-2FB7-E24A-9C38-598523278059}"/>
                </a:ext>
              </a:extLst>
            </p:cNvPr>
            <p:cNvCxnSpPr>
              <a:cxnSpLocks/>
              <a:stCxn id="281" idx="0"/>
            </p:cNvCxnSpPr>
            <p:nvPr/>
          </p:nvCxnSpPr>
          <p:spPr>
            <a:xfrm flipH="1" flipV="1">
              <a:off x="6730554" y="3415671"/>
              <a:ext cx="728290" cy="1238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A0880C7-A15A-534A-90E6-FBF859429BDA}"/>
                </a:ext>
              </a:extLst>
            </p:cNvPr>
            <p:cNvCxnSpPr>
              <a:cxnSpLocks/>
              <a:stCxn id="281" idx="0"/>
            </p:cNvCxnSpPr>
            <p:nvPr/>
          </p:nvCxnSpPr>
          <p:spPr>
            <a:xfrm flipH="1" flipV="1">
              <a:off x="6653472" y="3638681"/>
              <a:ext cx="805372" cy="1015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3E017690-EC6F-FB4F-A1FF-CAE71BABDE52}"/>
                </a:ext>
              </a:extLst>
            </p:cNvPr>
            <p:cNvCxnSpPr>
              <a:cxnSpLocks/>
              <a:stCxn id="281" idx="0"/>
            </p:cNvCxnSpPr>
            <p:nvPr/>
          </p:nvCxnSpPr>
          <p:spPr>
            <a:xfrm flipH="1" flipV="1">
              <a:off x="6569330" y="3858161"/>
              <a:ext cx="889514" cy="795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412F5B1-1BE1-734A-B9C4-7E61DAACE56E}"/>
                </a:ext>
              </a:extLst>
            </p:cNvPr>
            <p:cNvCxnSpPr>
              <a:cxnSpLocks/>
              <a:stCxn id="281" idx="0"/>
            </p:cNvCxnSpPr>
            <p:nvPr/>
          </p:nvCxnSpPr>
          <p:spPr>
            <a:xfrm flipH="1" flipV="1">
              <a:off x="6478128" y="4074111"/>
              <a:ext cx="980716" cy="579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2D8881F-1594-4149-9DD1-52BC68531279}"/>
                </a:ext>
              </a:extLst>
            </p:cNvPr>
            <p:cNvCxnSpPr>
              <a:cxnSpLocks/>
              <a:stCxn id="281" idx="0"/>
            </p:cNvCxnSpPr>
            <p:nvPr/>
          </p:nvCxnSpPr>
          <p:spPr>
            <a:xfrm flipH="1" flipV="1">
              <a:off x="6390458" y="4290061"/>
              <a:ext cx="1068386" cy="363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B912C47-FFD4-2740-8D44-D2C1F2E1EFA0}"/>
                </a:ext>
              </a:extLst>
            </p:cNvPr>
            <p:cNvCxnSpPr>
              <a:cxnSpLocks/>
              <a:stCxn id="281" idx="0"/>
            </p:cNvCxnSpPr>
            <p:nvPr/>
          </p:nvCxnSpPr>
          <p:spPr>
            <a:xfrm flipH="1" flipV="1">
              <a:off x="6299258" y="4509543"/>
              <a:ext cx="1159586" cy="144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9F4EF984-B0C2-4946-A8C1-37C7146F8BC5}"/>
                </a:ext>
              </a:extLst>
            </p:cNvPr>
            <p:cNvCxnSpPr>
              <a:cxnSpLocks/>
            </p:cNvCxnSpPr>
            <p:nvPr/>
          </p:nvCxnSpPr>
          <p:spPr>
            <a:xfrm flipH="1">
              <a:off x="6218650" y="4657807"/>
              <a:ext cx="1228969" cy="78279"/>
            </a:xfrm>
            <a:prstGeom prst="line">
              <a:avLst/>
            </a:prstGeom>
          </p:spPr>
          <p:style>
            <a:lnRef idx="1">
              <a:schemeClr val="accent1"/>
            </a:lnRef>
            <a:fillRef idx="0">
              <a:schemeClr val="accent1"/>
            </a:fillRef>
            <a:effectRef idx="0">
              <a:schemeClr val="accent1"/>
            </a:effectRef>
            <a:fontRef idx="minor">
              <a:schemeClr val="tx1"/>
            </a:fontRef>
          </p:style>
        </p:cxnSp>
        <p:grpSp>
          <p:nvGrpSpPr>
            <p:cNvPr id="322" name="Group 118">
              <a:extLst>
                <a:ext uri="{FF2B5EF4-FFF2-40B4-BE49-F238E27FC236}">
                  <a16:creationId xmlns:a16="http://schemas.microsoft.com/office/drawing/2014/main" id="{8531BEC6-8E48-1745-9FD6-6DA75DC1C20E}"/>
                </a:ext>
              </a:extLst>
            </p:cNvPr>
            <p:cNvGrpSpPr>
              <a:grpSpLocks/>
            </p:cNvGrpSpPr>
            <p:nvPr/>
          </p:nvGrpSpPr>
          <p:grpSpPr bwMode="auto">
            <a:xfrm>
              <a:off x="2502527" y="4777410"/>
              <a:ext cx="977484" cy="193795"/>
              <a:chOff x="876" y="2800"/>
              <a:chExt cx="642" cy="175"/>
            </a:xfrm>
          </p:grpSpPr>
          <p:sp>
            <p:nvSpPr>
              <p:cNvPr id="323" name="Rectangle 119">
                <a:extLst>
                  <a:ext uri="{FF2B5EF4-FFF2-40B4-BE49-F238E27FC236}">
                    <a16:creationId xmlns:a16="http://schemas.microsoft.com/office/drawing/2014/main" id="{AD85F25B-088A-FF43-8996-713EAF236AE2}"/>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Rectangle 120">
                <a:extLst>
                  <a:ext uri="{FF2B5EF4-FFF2-40B4-BE49-F238E27FC236}">
                    <a16:creationId xmlns:a16="http://schemas.microsoft.com/office/drawing/2014/main" id="{881293D1-125C-CE4E-BDAC-ED5BE197B355}"/>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5" name="Rectangle 121">
                <a:extLst>
                  <a:ext uri="{FF2B5EF4-FFF2-40B4-BE49-F238E27FC236}">
                    <a16:creationId xmlns:a16="http://schemas.microsoft.com/office/drawing/2014/main" id="{512AFAA5-EC34-A742-993A-F06E45DCEA02}"/>
                  </a:ext>
                </a:extLst>
              </p:cNvPr>
              <p:cNvSpPr>
                <a:spLocks noChangeArrowheads="1"/>
              </p:cNvSpPr>
              <p:nvPr/>
            </p:nvSpPr>
            <p:spPr bwMode="auto">
              <a:xfrm>
                <a:off x="1117" y="2821"/>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6" name="Rectangle 122">
                <a:extLst>
                  <a:ext uri="{FF2B5EF4-FFF2-40B4-BE49-F238E27FC236}">
                    <a16:creationId xmlns:a16="http://schemas.microsoft.com/office/drawing/2014/main" id="{E5A9B695-D6BC-E646-8F7D-BABEDDBA0EDA}"/>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7" name="Line 123">
                <a:extLst>
                  <a:ext uri="{FF2B5EF4-FFF2-40B4-BE49-F238E27FC236}">
                    <a16:creationId xmlns:a16="http://schemas.microsoft.com/office/drawing/2014/main" id="{E65D8F28-EA0F-2244-AA7B-70C137E80EAC}"/>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 name="Group 35">
              <a:extLst>
                <a:ext uri="{FF2B5EF4-FFF2-40B4-BE49-F238E27FC236}">
                  <a16:creationId xmlns:a16="http://schemas.microsoft.com/office/drawing/2014/main" id="{2810B165-77EB-1340-AB6E-272C262E9452}"/>
                </a:ext>
              </a:extLst>
            </p:cNvPr>
            <p:cNvGrpSpPr/>
            <p:nvPr/>
          </p:nvGrpSpPr>
          <p:grpSpPr>
            <a:xfrm>
              <a:off x="3507269" y="2955235"/>
              <a:ext cx="216590" cy="413440"/>
              <a:chOff x="3507269" y="2955235"/>
              <a:chExt cx="216590" cy="413440"/>
            </a:xfrm>
          </p:grpSpPr>
          <p:sp>
            <p:nvSpPr>
              <p:cNvPr id="33" name="Oval 32">
                <a:extLst>
                  <a:ext uri="{FF2B5EF4-FFF2-40B4-BE49-F238E27FC236}">
                    <a16:creationId xmlns:a16="http://schemas.microsoft.com/office/drawing/2014/main" id="{CC1FC9A4-61A1-B14D-939C-A6CF2C62ABA5}"/>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 name="Oval 339">
                <a:extLst>
                  <a:ext uri="{FF2B5EF4-FFF2-40B4-BE49-F238E27FC236}">
                    <a16:creationId xmlns:a16="http://schemas.microsoft.com/office/drawing/2014/main" id="{AC8158DD-C79C-C24C-AD83-DDBAB99ED80C}"/>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1" name="Oval 340">
                <a:extLst>
                  <a:ext uri="{FF2B5EF4-FFF2-40B4-BE49-F238E27FC236}">
                    <a16:creationId xmlns:a16="http://schemas.microsoft.com/office/drawing/2014/main" id="{8FF7AB88-E320-7840-9DA7-5197F446D998}"/>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 name="Group 341">
              <a:extLst>
                <a:ext uri="{FF2B5EF4-FFF2-40B4-BE49-F238E27FC236}">
                  <a16:creationId xmlns:a16="http://schemas.microsoft.com/office/drawing/2014/main" id="{799C3A75-BFC9-2E48-85C8-5B7EC7CCDAB9}"/>
                </a:ext>
              </a:extLst>
            </p:cNvPr>
            <p:cNvGrpSpPr/>
            <p:nvPr/>
          </p:nvGrpSpPr>
          <p:grpSpPr>
            <a:xfrm>
              <a:off x="3177069" y="3850585"/>
              <a:ext cx="216590" cy="413440"/>
              <a:chOff x="3507269" y="2955235"/>
              <a:chExt cx="216590" cy="413440"/>
            </a:xfrm>
          </p:grpSpPr>
          <p:sp>
            <p:nvSpPr>
              <p:cNvPr id="343" name="Oval 342">
                <a:extLst>
                  <a:ext uri="{FF2B5EF4-FFF2-40B4-BE49-F238E27FC236}">
                    <a16:creationId xmlns:a16="http://schemas.microsoft.com/office/drawing/2014/main" id="{72ABB4E7-CCDD-1048-8C9B-331093124F08}"/>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 name="Oval 343">
                <a:extLst>
                  <a:ext uri="{FF2B5EF4-FFF2-40B4-BE49-F238E27FC236}">
                    <a16:creationId xmlns:a16="http://schemas.microsoft.com/office/drawing/2014/main" id="{788BF5C4-FCBC-234C-A3AA-4A94BEC19621}"/>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 name="Oval 344">
                <a:extLst>
                  <a:ext uri="{FF2B5EF4-FFF2-40B4-BE49-F238E27FC236}">
                    <a16:creationId xmlns:a16="http://schemas.microsoft.com/office/drawing/2014/main" id="{81E03BF8-40AA-A14E-A442-E2FE179942C4}"/>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 name="Group 118">
              <a:extLst>
                <a:ext uri="{FF2B5EF4-FFF2-40B4-BE49-F238E27FC236}">
                  <a16:creationId xmlns:a16="http://schemas.microsoft.com/office/drawing/2014/main" id="{09A94EFC-0C6E-AB46-BB6D-B8EDD8753E87}"/>
                </a:ext>
              </a:extLst>
            </p:cNvPr>
            <p:cNvGrpSpPr>
              <a:grpSpLocks/>
            </p:cNvGrpSpPr>
            <p:nvPr/>
          </p:nvGrpSpPr>
          <p:grpSpPr bwMode="auto">
            <a:xfrm>
              <a:off x="3399128" y="2453587"/>
              <a:ext cx="977484" cy="193795"/>
              <a:chOff x="876" y="2800"/>
              <a:chExt cx="642" cy="175"/>
            </a:xfrm>
          </p:grpSpPr>
          <p:sp>
            <p:nvSpPr>
              <p:cNvPr id="347" name="Rectangle 119">
                <a:extLst>
                  <a:ext uri="{FF2B5EF4-FFF2-40B4-BE49-F238E27FC236}">
                    <a16:creationId xmlns:a16="http://schemas.microsoft.com/office/drawing/2014/main" id="{95557478-C808-0A49-99F3-AB762999C6DA}"/>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Rectangle 120">
                <a:extLst>
                  <a:ext uri="{FF2B5EF4-FFF2-40B4-BE49-F238E27FC236}">
                    <a16:creationId xmlns:a16="http://schemas.microsoft.com/office/drawing/2014/main" id="{57DD8E6C-AE44-C246-A617-6D3940612041}"/>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Rectangle 121">
                <a:extLst>
                  <a:ext uri="{FF2B5EF4-FFF2-40B4-BE49-F238E27FC236}">
                    <a16:creationId xmlns:a16="http://schemas.microsoft.com/office/drawing/2014/main" id="{EC25F33B-A2F2-E441-9E7F-31DC2E7A8A2A}"/>
                  </a:ext>
                </a:extLst>
              </p:cNvPr>
              <p:cNvSpPr>
                <a:spLocks noChangeArrowheads="1"/>
              </p:cNvSpPr>
              <p:nvPr/>
            </p:nvSpPr>
            <p:spPr bwMode="auto">
              <a:xfrm>
                <a:off x="1117" y="2821"/>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Rectangle 122">
                <a:extLst>
                  <a:ext uri="{FF2B5EF4-FFF2-40B4-BE49-F238E27FC236}">
                    <a16:creationId xmlns:a16="http://schemas.microsoft.com/office/drawing/2014/main" id="{43EDE764-1035-AE47-96B5-71878F878CA1}"/>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1" name="Line 123">
                <a:extLst>
                  <a:ext uri="{FF2B5EF4-FFF2-40B4-BE49-F238E27FC236}">
                    <a16:creationId xmlns:a16="http://schemas.microsoft.com/office/drawing/2014/main" id="{6F7EBE29-77D5-1443-A62A-0BCECCF4B62B}"/>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52" name="Group 351">
              <a:extLst>
                <a:ext uri="{FF2B5EF4-FFF2-40B4-BE49-F238E27FC236}">
                  <a16:creationId xmlns:a16="http://schemas.microsoft.com/office/drawing/2014/main" id="{190EAB13-BC95-254B-8BB7-4ECCA50E13F0}"/>
                </a:ext>
              </a:extLst>
            </p:cNvPr>
            <p:cNvGrpSpPr/>
            <p:nvPr/>
          </p:nvGrpSpPr>
          <p:grpSpPr>
            <a:xfrm>
              <a:off x="8205165" y="3160644"/>
              <a:ext cx="216590" cy="413440"/>
              <a:chOff x="3507269" y="2955235"/>
              <a:chExt cx="216590" cy="413440"/>
            </a:xfrm>
          </p:grpSpPr>
          <p:sp>
            <p:nvSpPr>
              <p:cNvPr id="353" name="Oval 352">
                <a:extLst>
                  <a:ext uri="{FF2B5EF4-FFF2-40B4-BE49-F238E27FC236}">
                    <a16:creationId xmlns:a16="http://schemas.microsoft.com/office/drawing/2014/main" id="{804BF0A2-3072-234A-8050-8FB74487C8DA}"/>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 name="Oval 353">
                <a:extLst>
                  <a:ext uri="{FF2B5EF4-FFF2-40B4-BE49-F238E27FC236}">
                    <a16:creationId xmlns:a16="http://schemas.microsoft.com/office/drawing/2014/main" id="{C413300F-0BEB-F24C-821D-DC72C49D43A3}"/>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Oval 354">
                <a:extLst>
                  <a:ext uri="{FF2B5EF4-FFF2-40B4-BE49-F238E27FC236}">
                    <a16:creationId xmlns:a16="http://schemas.microsoft.com/office/drawing/2014/main" id="{31EB8237-FBF1-B04A-AB23-73699C8FBA07}"/>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 name="Group 355">
              <a:extLst>
                <a:ext uri="{FF2B5EF4-FFF2-40B4-BE49-F238E27FC236}">
                  <a16:creationId xmlns:a16="http://schemas.microsoft.com/office/drawing/2014/main" id="{96152ADC-604E-D743-A986-EE1E09F3192C}"/>
                </a:ext>
              </a:extLst>
            </p:cNvPr>
            <p:cNvGrpSpPr/>
            <p:nvPr/>
          </p:nvGrpSpPr>
          <p:grpSpPr>
            <a:xfrm>
              <a:off x="7874965" y="4055994"/>
              <a:ext cx="216590" cy="413440"/>
              <a:chOff x="3507269" y="2955235"/>
              <a:chExt cx="216590" cy="413440"/>
            </a:xfrm>
          </p:grpSpPr>
          <p:sp>
            <p:nvSpPr>
              <p:cNvPr id="357" name="Oval 356">
                <a:extLst>
                  <a:ext uri="{FF2B5EF4-FFF2-40B4-BE49-F238E27FC236}">
                    <a16:creationId xmlns:a16="http://schemas.microsoft.com/office/drawing/2014/main" id="{AD2413A3-D610-3A44-A8C9-D33C8445F06C}"/>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 name="Oval 357">
                <a:extLst>
                  <a:ext uri="{FF2B5EF4-FFF2-40B4-BE49-F238E27FC236}">
                    <a16:creationId xmlns:a16="http://schemas.microsoft.com/office/drawing/2014/main" id="{A236988D-798F-384E-8DDE-1AC0A77B3151}"/>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Oval 358">
                <a:extLst>
                  <a:ext uri="{FF2B5EF4-FFF2-40B4-BE49-F238E27FC236}">
                    <a16:creationId xmlns:a16="http://schemas.microsoft.com/office/drawing/2014/main" id="{C4C673DD-75A7-5844-A4F5-64B9BEA27A98}"/>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6" name="Group 148">
              <a:extLst>
                <a:ext uri="{FF2B5EF4-FFF2-40B4-BE49-F238E27FC236}">
                  <a16:creationId xmlns:a16="http://schemas.microsoft.com/office/drawing/2014/main" id="{F021FAE4-32E0-2144-BFDD-D6EFA8B276AE}"/>
                </a:ext>
              </a:extLst>
            </p:cNvPr>
            <p:cNvGrpSpPr>
              <a:grpSpLocks/>
            </p:cNvGrpSpPr>
            <p:nvPr/>
          </p:nvGrpSpPr>
          <p:grpSpPr bwMode="auto">
            <a:xfrm>
              <a:off x="8207592" y="2673589"/>
              <a:ext cx="799405" cy="236966"/>
              <a:chOff x="453" y="3465"/>
              <a:chExt cx="561" cy="136"/>
            </a:xfrm>
          </p:grpSpPr>
          <p:sp>
            <p:nvSpPr>
              <p:cNvPr id="367" name="Rectangle 149">
                <a:extLst>
                  <a:ext uri="{FF2B5EF4-FFF2-40B4-BE49-F238E27FC236}">
                    <a16:creationId xmlns:a16="http://schemas.microsoft.com/office/drawing/2014/main" id="{93B37654-0763-114F-AA2F-3A9E07388149}"/>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8" name="Rectangle 150">
                <a:extLst>
                  <a:ext uri="{FF2B5EF4-FFF2-40B4-BE49-F238E27FC236}">
                    <a16:creationId xmlns:a16="http://schemas.microsoft.com/office/drawing/2014/main" id="{AABF2D8B-7487-0742-BA35-023E04B67A8C}"/>
                  </a:ext>
                </a:extLst>
              </p:cNvPr>
              <p:cNvSpPr>
                <a:spLocks noChangeArrowheads="1"/>
              </p:cNvSpPr>
              <p:nvPr/>
            </p:nvSpPr>
            <p:spPr bwMode="auto">
              <a:xfrm>
                <a:off x="769" y="3504"/>
                <a:ext cx="132" cy="61"/>
              </a:xfrm>
              <a:prstGeom prst="rect">
                <a:avLst/>
              </a:prstGeom>
              <a:solidFill>
                <a:srgbClr val="FFFFFF"/>
              </a:solidFill>
              <a:ln w="158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9" name="Rectangle 151">
                <a:extLst>
                  <a:ext uri="{FF2B5EF4-FFF2-40B4-BE49-F238E27FC236}">
                    <a16:creationId xmlns:a16="http://schemas.microsoft.com/office/drawing/2014/main" id="{D6D3CB67-9339-734B-AB0F-9E44535D56A1}"/>
                  </a:ext>
                </a:extLst>
              </p:cNvPr>
              <p:cNvSpPr>
                <a:spLocks noChangeArrowheads="1"/>
              </p:cNvSpPr>
              <p:nvPr/>
            </p:nvSpPr>
            <p:spPr bwMode="auto">
              <a:xfrm>
                <a:off x="642" y="3481"/>
                <a:ext cx="108" cy="104"/>
              </a:xfrm>
              <a:prstGeom prst="rect">
                <a:avLst/>
              </a:prstGeom>
              <a:solidFill>
                <a:srgbClr val="FFFFFF"/>
              </a:solidFill>
              <a:ln w="158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0" name="Rectangle 152">
                <a:extLst>
                  <a:ext uri="{FF2B5EF4-FFF2-40B4-BE49-F238E27FC236}">
                    <a16:creationId xmlns:a16="http://schemas.microsoft.com/office/drawing/2014/main" id="{D8AB43B3-3B77-B646-A401-FABAFFFA1642}"/>
                  </a:ext>
                </a:extLst>
              </p:cNvPr>
              <p:cNvSpPr>
                <a:spLocks noChangeArrowheads="1"/>
              </p:cNvSpPr>
              <p:nvPr/>
            </p:nvSpPr>
            <p:spPr bwMode="auto">
              <a:xfrm>
                <a:off x="515" y="3478"/>
                <a:ext cx="108" cy="105"/>
              </a:xfrm>
              <a:prstGeom prst="rect">
                <a:avLst/>
              </a:prstGeom>
              <a:solidFill>
                <a:srgbClr val="FFFFFF"/>
              </a:solidFill>
              <a:ln w="158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Line 153">
                <a:extLst>
                  <a:ext uri="{FF2B5EF4-FFF2-40B4-BE49-F238E27FC236}">
                    <a16:creationId xmlns:a16="http://schemas.microsoft.com/office/drawing/2014/main" id="{E6B2B676-EED8-CB4D-921C-F264E4A9D763}"/>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72" name="Content Placeholder 2">
            <a:extLst>
              <a:ext uri="{FF2B5EF4-FFF2-40B4-BE49-F238E27FC236}">
                <a16:creationId xmlns:a16="http://schemas.microsoft.com/office/drawing/2014/main" id="{79568C0E-EF16-3C4B-8D37-DECD1B4863BB}"/>
              </a:ext>
            </a:extLst>
          </p:cNvPr>
          <p:cNvSpPr txBox="1">
            <a:spLocks/>
          </p:cNvSpPr>
          <p:nvPr/>
        </p:nvSpPr>
        <p:spPr>
          <a:xfrm>
            <a:off x="942537" y="2612461"/>
            <a:ext cx="4009292" cy="356817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Cisco CRS router:</a:t>
            </a:r>
          </a:p>
          <a:p>
            <a:pPr marL="695325" marR="0" lvl="1" indent="-287338"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basic unit: 8 switching planes</a:t>
            </a:r>
          </a:p>
          <a:p>
            <a:pPr marL="695325" marR="0" lvl="1" indent="-287338"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plane: 3-stage interconnection network</a:t>
            </a:r>
          </a:p>
          <a:p>
            <a:pPr marL="695325" marR="0" lvl="1" indent="-287338"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to 100’s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Tbps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switching capacity</a:t>
            </a:r>
          </a:p>
        </p:txBody>
      </p:sp>
      <p:pic>
        <p:nvPicPr>
          <p:cNvPr id="4" name="Picture 3">
            <a:extLst>
              <a:ext uri="{FF2B5EF4-FFF2-40B4-BE49-F238E27FC236}">
                <a16:creationId xmlns:a16="http://schemas.microsoft.com/office/drawing/2014/main" id="{6FF52103-AEE1-3D43-8707-045D602860C7}"/>
              </a:ext>
            </a:extLst>
          </p:cNvPr>
          <p:cNvPicPr>
            <a:picLocks noChangeAspect="1"/>
          </p:cNvPicPr>
          <p:nvPr/>
        </p:nvPicPr>
        <p:blipFill>
          <a:blip r:embed="rId3"/>
          <a:stretch>
            <a:fillRect/>
          </a:stretch>
        </p:blipFill>
        <p:spPr>
          <a:xfrm>
            <a:off x="8036909" y="4890993"/>
            <a:ext cx="937683" cy="733606"/>
          </a:xfrm>
          <a:prstGeom prst="rect">
            <a:avLst/>
          </a:prstGeom>
        </p:spPr>
      </p:pic>
      <p:sp>
        <p:nvSpPr>
          <p:cNvPr id="223" name="Slide Number Placeholder 4">
            <a:extLst>
              <a:ext uri="{FF2B5EF4-FFF2-40B4-BE49-F238E27FC236}">
                <a16:creationId xmlns:a16="http://schemas.microsoft.com/office/drawing/2014/main" id="{E7A4998C-0527-1B40-A7CD-C664065D210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16</a:t>
            </a:fld>
            <a:endParaRPr lang="en-US" dirty="0"/>
          </a:p>
        </p:txBody>
      </p:sp>
    </p:spTree>
    <p:extLst>
      <p:ext uri="{BB962C8B-B14F-4D97-AF65-F5344CB8AC3E}">
        <p14:creationId xmlns:p14="http://schemas.microsoft.com/office/powerpoint/2010/main" val="321362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dissolve">
                                      <p:cBhvr>
                                        <p:cTn id="7"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852267" y="1386402"/>
            <a:ext cx="10515600" cy="1356798"/>
          </a:xfrm>
        </p:spPr>
        <p:txBody>
          <a:bodyPr/>
          <a:lstStyle/>
          <a:p>
            <a:r>
              <a:rPr lang="en-US" altLang="en-US" dirty="0">
                <a:ea typeface="ＭＳ Ｐゴシック" panose="020B0600070205080204" pitchFamily="34" charset="-128"/>
                <a:cs typeface="ＭＳ Ｐゴシック" panose="020B0600070205080204" pitchFamily="34" charset="-128"/>
              </a:rPr>
              <a:t>If switch fabric slower than input ports combined -&gt; queueing may occur at input queues </a:t>
            </a:r>
          </a:p>
          <a:p>
            <a:pPr lvl="1"/>
            <a:r>
              <a:rPr lang="en-US" altLang="en-US" sz="2800" dirty="0">
                <a:ea typeface="ＭＳ Ｐゴシック" panose="020B0600070205080204" pitchFamily="34" charset="-128"/>
              </a:rPr>
              <a:t>queueing delay and loss due to input buffer overflow!</a:t>
            </a:r>
          </a:p>
          <a:p>
            <a:endParaRPr lang="en-US" dirty="0"/>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Input port queuing</a:t>
            </a:r>
            <a:endParaRPr lang="en-US" dirty="0"/>
          </a:p>
        </p:txBody>
      </p:sp>
      <p:sp>
        <p:nvSpPr>
          <p:cNvPr id="104" name="Text Box 62">
            <a:extLst>
              <a:ext uri="{FF2B5EF4-FFF2-40B4-BE49-F238E27FC236}">
                <a16:creationId xmlns:a16="http://schemas.microsoft.com/office/drawing/2014/main" id="{A61D6C7D-A6A0-2949-A958-E9C2A14B38D6}"/>
              </a:ext>
            </a:extLst>
          </p:cNvPr>
          <p:cNvSpPr txBox="1">
            <a:spLocks noChangeArrowheads="1"/>
          </p:cNvSpPr>
          <p:nvPr/>
        </p:nvSpPr>
        <p:spPr bwMode="auto">
          <a:xfrm>
            <a:off x="1800666" y="5728188"/>
            <a:ext cx="44594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output port contention: only one red datagram can be transferred. lower red packet is </a:t>
            </a:r>
            <a:r>
              <a:rPr kumimoji="0" lang="en-US" altLang="en-US" sz="20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blocked</a:t>
            </a:r>
          </a:p>
        </p:txBody>
      </p:sp>
      <p:grpSp>
        <p:nvGrpSpPr>
          <p:cNvPr id="141" name="Group 140">
            <a:extLst>
              <a:ext uri="{FF2B5EF4-FFF2-40B4-BE49-F238E27FC236}">
                <a16:creationId xmlns:a16="http://schemas.microsoft.com/office/drawing/2014/main" id="{A8B7A346-0262-A945-984D-C0F97E764874}"/>
              </a:ext>
            </a:extLst>
          </p:cNvPr>
          <p:cNvGrpSpPr/>
          <p:nvPr/>
        </p:nvGrpSpPr>
        <p:grpSpPr>
          <a:xfrm>
            <a:off x="2528548" y="3841801"/>
            <a:ext cx="3027362" cy="1817687"/>
            <a:chOff x="2908374" y="3743325"/>
            <a:chExt cx="3027362" cy="1817687"/>
          </a:xfrm>
        </p:grpSpPr>
        <p:grpSp>
          <p:nvGrpSpPr>
            <p:cNvPr id="73" name="Group 7">
              <a:extLst>
                <a:ext uri="{FF2B5EF4-FFF2-40B4-BE49-F238E27FC236}">
                  <a16:creationId xmlns:a16="http://schemas.microsoft.com/office/drawing/2014/main" id="{D164F740-85C3-9A46-A495-5762FFD54497}"/>
                </a:ext>
              </a:extLst>
            </p:cNvPr>
            <p:cNvGrpSpPr>
              <a:grpSpLocks/>
            </p:cNvGrpSpPr>
            <p:nvPr/>
          </p:nvGrpSpPr>
          <p:grpSpPr bwMode="auto">
            <a:xfrm>
              <a:off x="2908374" y="3751262"/>
              <a:ext cx="3027362" cy="1809750"/>
              <a:chOff x="523" y="976"/>
              <a:chExt cx="2099" cy="1356"/>
            </a:xfrm>
          </p:grpSpPr>
          <p:sp>
            <p:nvSpPr>
              <p:cNvPr id="74" name="Rectangle 8">
                <a:extLst>
                  <a:ext uri="{FF2B5EF4-FFF2-40B4-BE49-F238E27FC236}">
                    <a16:creationId xmlns:a16="http://schemas.microsoft.com/office/drawing/2014/main" id="{3D3FDDE5-E1D2-4741-B9DB-0E91DB81EADF}"/>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75" name="Group 9">
                <a:extLst>
                  <a:ext uri="{FF2B5EF4-FFF2-40B4-BE49-F238E27FC236}">
                    <a16:creationId xmlns:a16="http://schemas.microsoft.com/office/drawing/2014/main" id="{E04796AD-83ED-2C40-B3DD-6EE81FAF767E}"/>
                  </a:ext>
                </a:extLst>
              </p:cNvPr>
              <p:cNvGrpSpPr>
                <a:grpSpLocks/>
              </p:cNvGrpSpPr>
              <p:nvPr/>
            </p:nvGrpSpPr>
            <p:grpSpPr bwMode="auto">
              <a:xfrm>
                <a:off x="804" y="997"/>
                <a:ext cx="249" cy="1295"/>
                <a:chOff x="748" y="997"/>
                <a:chExt cx="249" cy="1295"/>
              </a:xfrm>
            </p:grpSpPr>
            <p:sp>
              <p:nvSpPr>
                <p:cNvPr id="94" name="Rectangle 10">
                  <a:extLst>
                    <a:ext uri="{FF2B5EF4-FFF2-40B4-BE49-F238E27FC236}">
                      <a16:creationId xmlns:a16="http://schemas.microsoft.com/office/drawing/2014/main" id="{43ED5184-D575-0248-A3F3-81B5349D9771}"/>
                    </a:ext>
                  </a:extLst>
                </p:cNvPr>
                <p:cNvSpPr>
                  <a:spLocks noChangeArrowheads="1"/>
                </p:cNvSpPr>
                <p:nvPr/>
              </p:nvSpPr>
              <p:spPr bwMode="auto">
                <a:xfrm>
                  <a:off x="759" y="997"/>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Rectangle 11">
                  <a:extLst>
                    <a:ext uri="{FF2B5EF4-FFF2-40B4-BE49-F238E27FC236}">
                      <a16:creationId xmlns:a16="http://schemas.microsoft.com/office/drawing/2014/main" id="{2FA9BAD8-AE3E-DB45-B0FD-7FDA2BE93B67}"/>
                    </a:ext>
                  </a:extLst>
                </p:cNvPr>
                <p:cNvSpPr>
                  <a:spLocks noChangeArrowheads="1"/>
                </p:cNvSpPr>
                <p:nvPr/>
              </p:nvSpPr>
              <p:spPr bwMode="auto">
                <a:xfrm>
                  <a:off x="750" y="1472"/>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Rectangle 12">
                  <a:extLst>
                    <a:ext uri="{FF2B5EF4-FFF2-40B4-BE49-F238E27FC236}">
                      <a16:creationId xmlns:a16="http://schemas.microsoft.com/office/drawing/2014/main" id="{9F580657-7B0A-D44A-A81D-E4A1D6379EDD}"/>
                    </a:ext>
                  </a:extLst>
                </p:cNvPr>
                <p:cNvSpPr>
                  <a:spLocks noChangeArrowheads="1"/>
                </p:cNvSpPr>
                <p:nvPr/>
              </p:nvSpPr>
              <p:spPr bwMode="auto">
                <a:xfrm>
                  <a:off x="748" y="1938"/>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76" name="Group 13">
                <a:extLst>
                  <a:ext uri="{FF2B5EF4-FFF2-40B4-BE49-F238E27FC236}">
                    <a16:creationId xmlns:a16="http://schemas.microsoft.com/office/drawing/2014/main" id="{056EE82A-FAB8-7249-BC14-6FFA66DA07F7}"/>
                  </a:ext>
                </a:extLst>
              </p:cNvPr>
              <p:cNvGrpSpPr>
                <a:grpSpLocks/>
              </p:cNvGrpSpPr>
              <p:nvPr/>
            </p:nvGrpSpPr>
            <p:grpSpPr bwMode="auto">
              <a:xfrm>
                <a:off x="2109" y="1002"/>
                <a:ext cx="249" cy="1295"/>
                <a:chOff x="748" y="997"/>
                <a:chExt cx="249" cy="1295"/>
              </a:xfrm>
            </p:grpSpPr>
            <p:sp>
              <p:nvSpPr>
                <p:cNvPr id="91" name="Rectangle 14">
                  <a:extLst>
                    <a:ext uri="{FF2B5EF4-FFF2-40B4-BE49-F238E27FC236}">
                      <a16:creationId xmlns:a16="http://schemas.microsoft.com/office/drawing/2014/main" id="{E5CA9310-6AD6-2146-9776-7012072315DB}"/>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5">
                  <a:extLst>
                    <a:ext uri="{FF2B5EF4-FFF2-40B4-BE49-F238E27FC236}">
                      <a16:creationId xmlns:a16="http://schemas.microsoft.com/office/drawing/2014/main" id="{8D066A34-9935-0949-9FF4-6C93094CBF75}"/>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3" name="Rectangle 16">
                  <a:extLst>
                    <a:ext uri="{FF2B5EF4-FFF2-40B4-BE49-F238E27FC236}">
                      <a16:creationId xmlns:a16="http://schemas.microsoft.com/office/drawing/2014/main" id="{AEE24D80-D9B2-5E43-BE37-0732E26D5A01}"/>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77" name="Line 17">
                <a:extLst>
                  <a:ext uri="{FF2B5EF4-FFF2-40B4-BE49-F238E27FC236}">
                    <a16:creationId xmlns:a16="http://schemas.microsoft.com/office/drawing/2014/main" id="{E7EAA4E2-487B-894A-934C-8BED5D29A04B}"/>
                  </a:ext>
                </a:extLst>
              </p:cNvPr>
              <p:cNvSpPr>
                <a:spLocks noChangeShapeType="1"/>
              </p:cNvSpPr>
              <p:nvPr/>
            </p:nvSpPr>
            <p:spPr bwMode="auto">
              <a:xfrm>
                <a:off x="1946" y="1181"/>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Line 18">
                <a:extLst>
                  <a:ext uri="{FF2B5EF4-FFF2-40B4-BE49-F238E27FC236}">
                    <a16:creationId xmlns:a16="http://schemas.microsoft.com/office/drawing/2014/main" id="{F056DF5E-0636-A74F-AFC5-06DA708CC8FC}"/>
                  </a:ext>
                </a:extLst>
              </p:cNvPr>
              <p:cNvSpPr>
                <a:spLocks noChangeShapeType="1"/>
              </p:cNvSpPr>
              <p:nvPr/>
            </p:nvSpPr>
            <p:spPr bwMode="auto">
              <a:xfrm>
                <a:off x="1940" y="164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9" name="Line 19">
                <a:extLst>
                  <a:ext uri="{FF2B5EF4-FFF2-40B4-BE49-F238E27FC236}">
                    <a16:creationId xmlns:a16="http://schemas.microsoft.com/office/drawing/2014/main" id="{1A5F3287-940C-9740-86D0-1AB977CAFF9A}"/>
                  </a:ext>
                </a:extLst>
              </p:cNvPr>
              <p:cNvSpPr>
                <a:spLocks noChangeShapeType="1"/>
              </p:cNvSpPr>
              <p:nvPr/>
            </p:nvSpPr>
            <p:spPr bwMode="auto">
              <a:xfrm>
                <a:off x="1940" y="2119"/>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 name="Line 20">
                <a:extLst>
                  <a:ext uri="{FF2B5EF4-FFF2-40B4-BE49-F238E27FC236}">
                    <a16:creationId xmlns:a16="http://schemas.microsoft.com/office/drawing/2014/main" id="{F520F608-8F8B-EE4D-AB7D-4587DC70B484}"/>
                  </a:ext>
                </a:extLst>
              </p:cNvPr>
              <p:cNvSpPr>
                <a:spLocks noChangeShapeType="1"/>
              </p:cNvSpPr>
              <p:nvPr/>
            </p:nvSpPr>
            <p:spPr bwMode="auto">
              <a:xfrm>
                <a:off x="1044" y="116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 name="Line 21">
                <a:extLst>
                  <a:ext uri="{FF2B5EF4-FFF2-40B4-BE49-F238E27FC236}">
                    <a16:creationId xmlns:a16="http://schemas.microsoft.com/office/drawing/2014/main" id="{5D5075D4-1165-4C4C-AF51-B90ABAD1F9B4}"/>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 name="Line 22">
                <a:extLst>
                  <a:ext uri="{FF2B5EF4-FFF2-40B4-BE49-F238E27FC236}">
                    <a16:creationId xmlns:a16="http://schemas.microsoft.com/office/drawing/2014/main" id="{C10787ED-2529-B644-9C51-F8157D8A6B97}"/>
                  </a:ext>
                </a:extLst>
              </p:cNvPr>
              <p:cNvSpPr>
                <a:spLocks noChangeShapeType="1"/>
              </p:cNvSpPr>
              <p:nvPr/>
            </p:nvSpPr>
            <p:spPr bwMode="auto">
              <a:xfrm>
                <a:off x="1038" y="2102"/>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3" name="Group 23">
                <a:extLst>
                  <a:ext uri="{FF2B5EF4-FFF2-40B4-BE49-F238E27FC236}">
                    <a16:creationId xmlns:a16="http://schemas.microsoft.com/office/drawing/2014/main" id="{971E0D16-1F7C-F048-8258-EDA2CB10DD1F}"/>
                  </a:ext>
                </a:extLst>
              </p:cNvPr>
              <p:cNvGrpSpPr>
                <a:grpSpLocks/>
              </p:cNvGrpSpPr>
              <p:nvPr/>
            </p:nvGrpSpPr>
            <p:grpSpPr bwMode="auto">
              <a:xfrm>
                <a:off x="523" y="1169"/>
                <a:ext cx="288" cy="939"/>
                <a:chOff x="-60" y="1148"/>
                <a:chExt cx="168" cy="939"/>
              </a:xfrm>
            </p:grpSpPr>
            <p:sp>
              <p:nvSpPr>
                <p:cNvPr id="88" name="Line 24">
                  <a:extLst>
                    <a:ext uri="{FF2B5EF4-FFF2-40B4-BE49-F238E27FC236}">
                      <a16:creationId xmlns:a16="http://schemas.microsoft.com/office/drawing/2014/main" id="{A7F9F178-4046-3247-B2E2-AE134DC9BBA2}"/>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9" name="Line 25">
                  <a:extLst>
                    <a:ext uri="{FF2B5EF4-FFF2-40B4-BE49-F238E27FC236}">
                      <a16:creationId xmlns:a16="http://schemas.microsoft.com/office/drawing/2014/main" id="{C8CD8FEE-FC96-3A43-8409-D693193AE512}"/>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0" name="Line 26">
                  <a:extLst>
                    <a:ext uri="{FF2B5EF4-FFF2-40B4-BE49-F238E27FC236}">
                      <a16:creationId xmlns:a16="http://schemas.microsoft.com/office/drawing/2014/main" id="{4CBECCBD-CFD3-764F-887C-FED5405A0A3E}"/>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4" name="Group 27">
                <a:extLst>
                  <a:ext uri="{FF2B5EF4-FFF2-40B4-BE49-F238E27FC236}">
                    <a16:creationId xmlns:a16="http://schemas.microsoft.com/office/drawing/2014/main" id="{1DA00A78-49E3-534E-A704-59927A764178}"/>
                  </a:ext>
                </a:extLst>
              </p:cNvPr>
              <p:cNvGrpSpPr>
                <a:grpSpLocks/>
              </p:cNvGrpSpPr>
              <p:nvPr/>
            </p:nvGrpSpPr>
            <p:grpSpPr bwMode="auto">
              <a:xfrm>
                <a:off x="2334" y="1173"/>
                <a:ext cx="288" cy="939"/>
                <a:chOff x="-60" y="1148"/>
                <a:chExt cx="168" cy="939"/>
              </a:xfrm>
            </p:grpSpPr>
            <p:sp>
              <p:nvSpPr>
                <p:cNvPr id="85" name="Line 28">
                  <a:extLst>
                    <a:ext uri="{FF2B5EF4-FFF2-40B4-BE49-F238E27FC236}">
                      <a16:creationId xmlns:a16="http://schemas.microsoft.com/office/drawing/2014/main" id="{61838874-A5DC-7947-8DA7-12A88836EA34}"/>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Line 29">
                  <a:extLst>
                    <a:ext uri="{FF2B5EF4-FFF2-40B4-BE49-F238E27FC236}">
                      <a16:creationId xmlns:a16="http://schemas.microsoft.com/office/drawing/2014/main" id="{5372ECE9-A44D-9040-8B03-CA9D88C7D71A}"/>
                    </a:ext>
                  </a:extLst>
                </p:cNvPr>
                <p:cNvSpPr>
                  <a:spLocks noChangeShapeType="1"/>
                </p:cNvSpPr>
                <p:nvPr/>
              </p:nvSpPr>
              <p:spPr bwMode="auto">
                <a:xfrm>
                  <a:off x="-60" y="1615"/>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 name="Line 30">
                  <a:extLst>
                    <a:ext uri="{FF2B5EF4-FFF2-40B4-BE49-F238E27FC236}">
                      <a16:creationId xmlns:a16="http://schemas.microsoft.com/office/drawing/2014/main" id="{FA2DA940-73AA-D447-84F1-95C932F532DC}"/>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97" name="Rectangle 55">
              <a:extLst>
                <a:ext uri="{FF2B5EF4-FFF2-40B4-BE49-F238E27FC236}">
                  <a16:creationId xmlns:a16="http://schemas.microsoft.com/office/drawing/2014/main" id="{DC8735CA-28A8-9844-8915-2B52D5644D3C}"/>
                </a:ext>
              </a:extLst>
            </p:cNvPr>
            <p:cNvSpPr>
              <a:spLocks noChangeArrowheads="1"/>
            </p:cNvSpPr>
            <p:nvPr/>
          </p:nvSpPr>
          <p:spPr bwMode="auto">
            <a:xfrm>
              <a:off x="3360811" y="3748087"/>
              <a:ext cx="252413" cy="130175"/>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Rectangle 56">
              <a:extLst>
                <a:ext uri="{FF2B5EF4-FFF2-40B4-BE49-F238E27FC236}">
                  <a16:creationId xmlns:a16="http://schemas.microsoft.com/office/drawing/2014/main" id="{583B70AF-74AA-594D-B7DD-CD358704562B}"/>
                </a:ext>
              </a:extLst>
            </p:cNvPr>
            <p:cNvSpPr>
              <a:spLocks noChangeArrowheads="1"/>
            </p:cNvSpPr>
            <p:nvPr/>
          </p:nvSpPr>
          <p:spPr bwMode="auto">
            <a:xfrm>
              <a:off x="3346524" y="4479925"/>
              <a:ext cx="252412" cy="131762"/>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9" name="Rectangle 57">
              <a:extLst>
                <a:ext uri="{FF2B5EF4-FFF2-40B4-BE49-F238E27FC236}">
                  <a16:creationId xmlns:a16="http://schemas.microsoft.com/office/drawing/2014/main" id="{7B6BE014-EC1B-4245-8E39-262F9C15550C}"/>
                </a:ext>
              </a:extLst>
            </p:cNvPr>
            <p:cNvSpPr>
              <a:spLocks noChangeArrowheads="1"/>
            </p:cNvSpPr>
            <p:nvPr/>
          </p:nvSpPr>
          <p:spPr bwMode="auto">
            <a:xfrm>
              <a:off x="3344936" y="5114925"/>
              <a:ext cx="252413" cy="130175"/>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Rectangle 58">
              <a:extLst>
                <a:ext uri="{FF2B5EF4-FFF2-40B4-BE49-F238E27FC236}">
                  <a16:creationId xmlns:a16="http://schemas.microsoft.com/office/drawing/2014/main" id="{5727D261-4FAD-9C40-8357-59F2BB7AE5CF}"/>
                </a:ext>
              </a:extLst>
            </p:cNvPr>
            <p:cNvSpPr>
              <a:spLocks noChangeArrowheads="1"/>
            </p:cNvSpPr>
            <p:nvPr/>
          </p:nvSpPr>
          <p:spPr bwMode="auto">
            <a:xfrm>
              <a:off x="3002036" y="3743325"/>
              <a:ext cx="252413" cy="131762"/>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59">
              <a:extLst>
                <a:ext uri="{FF2B5EF4-FFF2-40B4-BE49-F238E27FC236}">
                  <a16:creationId xmlns:a16="http://schemas.microsoft.com/office/drawing/2014/main" id="{1194EC16-CE8F-8D4B-A795-C4A17F3FEE9C}"/>
                </a:ext>
              </a:extLst>
            </p:cNvPr>
            <p:cNvSpPr>
              <a:spLocks noChangeArrowheads="1"/>
            </p:cNvSpPr>
            <p:nvPr/>
          </p:nvSpPr>
          <p:spPr bwMode="auto">
            <a:xfrm>
              <a:off x="2997274" y="5103812"/>
              <a:ext cx="252412" cy="131763"/>
            </a:xfrm>
            <a:prstGeom prst="rect">
              <a:avLst/>
            </a:prstGeom>
            <a:solidFill>
              <a:srgbClr val="00CC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 name="Line 60">
              <a:extLst>
                <a:ext uri="{FF2B5EF4-FFF2-40B4-BE49-F238E27FC236}">
                  <a16:creationId xmlns:a16="http://schemas.microsoft.com/office/drawing/2014/main" id="{67621AA8-BE0E-7F4B-BC70-5D6A01E48F83}"/>
                </a:ext>
              </a:extLst>
            </p:cNvPr>
            <p:cNvSpPr>
              <a:spLocks noChangeShapeType="1"/>
            </p:cNvSpPr>
            <p:nvPr/>
          </p:nvSpPr>
          <p:spPr bwMode="auto">
            <a:xfrm>
              <a:off x="3652911" y="3803650"/>
              <a:ext cx="1479550" cy="1587"/>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Freeform 61">
              <a:extLst>
                <a:ext uri="{FF2B5EF4-FFF2-40B4-BE49-F238E27FC236}">
                  <a16:creationId xmlns:a16="http://schemas.microsoft.com/office/drawing/2014/main" id="{63B03E4B-DC34-6549-9693-9E2101F3E2F9}"/>
                </a:ext>
              </a:extLst>
            </p:cNvPr>
            <p:cNvSpPr>
              <a:spLocks/>
            </p:cNvSpPr>
            <p:nvPr/>
          </p:nvSpPr>
          <p:spPr bwMode="auto">
            <a:xfrm>
              <a:off x="3697361" y="4202112"/>
              <a:ext cx="1395413" cy="979488"/>
            </a:xfrm>
            <a:custGeom>
              <a:avLst/>
              <a:gdLst>
                <a:gd name="T0" fmla="*/ 0 w 967"/>
                <a:gd name="T1" fmla="*/ 2147483647 h 735"/>
                <a:gd name="T2" fmla="*/ 2147483647 w 967"/>
                <a:gd name="T3" fmla="*/ 2147483647 h 735"/>
                <a:gd name="T4" fmla="*/ 214748364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Text Box 64">
              <a:extLst>
                <a:ext uri="{FF2B5EF4-FFF2-40B4-BE49-F238E27FC236}">
                  <a16:creationId xmlns:a16="http://schemas.microsoft.com/office/drawing/2014/main" id="{CB734319-6832-8C4E-B16D-A545895BCBC1}"/>
                </a:ext>
              </a:extLst>
            </p:cNvPr>
            <p:cNvSpPr txBox="1">
              <a:spLocks noChangeArrowheads="1"/>
            </p:cNvSpPr>
            <p:nvPr/>
          </p:nvSpPr>
          <p:spPr bwMode="auto">
            <a:xfrm>
              <a:off x="4046611" y="4548187"/>
              <a:ext cx="747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06" name="Line 73">
              <a:extLst>
                <a:ext uri="{FF2B5EF4-FFF2-40B4-BE49-F238E27FC236}">
                  <a16:creationId xmlns:a16="http://schemas.microsoft.com/office/drawing/2014/main" id="{5550252A-B930-0747-B713-DACF5B30A867}"/>
                </a:ext>
              </a:extLst>
            </p:cNvPr>
            <p:cNvSpPr>
              <a:spLocks noChangeShapeType="1"/>
            </p:cNvSpPr>
            <p:nvPr/>
          </p:nvSpPr>
          <p:spPr bwMode="auto">
            <a:xfrm>
              <a:off x="3643386" y="4548187"/>
              <a:ext cx="1458913" cy="19050"/>
            </a:xfrm>
            <a:prstGeom prst="line">
              <a:avLst/>
            </a:prstGeom>
            <a:noFill/>
            <a:ln w="28575">
              <a:solidFill>
                <a:srgbClr val="000099"/>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7" name="Group 79">
            <a:extLst>
              <a:ext uri="{FF2B5EF4-FFF2-40B4-BE49-F238E27FC236}">
                <a16:creationId xmlns:a16="http://schemas.microsoft.com/office/drawing/2014/main" id="{C5196E2D-6A1D-9849-8A2B-31C0EF009838}"/>
              </a:ext>
            </a:extLst>
          </p:cNvPr>
          <p:cNvGrpSpPr>
            <a:grpSpLocks/>
          </p:cNvGrpSpPr>
          <p:nvPr/>
        </p:nvGrpSpPr>
        <p:grpSpPr bwMode="auto">
          <a:xfrm>
            <a:off x="7144970" y="3842241"/>
            <a:ext cx="3587750" cy="2570163"/>
            <a:chOff x="2950" y="2025"/>
            <a:chExt cx="2260" cy="1619"/>
          </a:xfrm>
        </p:grpSpPr>
        <p:grpSp>
          <p:nvGrpSpPr>
            <p:cNvPr id="108" name="Group 31">
              <a:extLst>
                <a:ext uri="{FF2B5EF4-FFF2-40B4-BE49-F238E27FC236}">
                  <a16:creationId xmlns:a16="http://schemas.microsoft.com/office/drawing/2014/main" id="{961F130E-3A11-5044-A5C6-98D394F90B30}"/>
                </a:ext>
              </a:extLst>
            </p:cNvPr>
            <p:cNvGrpSpPr>
              <a:grpSpLocks/>
            </p:cNvGrpSpPr>
            <p:nvPr/>
          </p:nvGrpSpPr>
          <p:grpSpPr bwMode="auto">
            <a:xfrm>
              <a:off x="3074" y="2047"/>
              <a:ext cx="1907" cy="1140"/>
              <a:chOff x="523" y="976"/>
              <a:chExt cx="2099" cy="1356"/>
            </a:xfrm>
          </p:grpSpPr>
          <p:sp>
            <p:nvSpPr>
              <p:cNvPr id="118" name="Rectangle 32">
                <a:extLst>
                  <a:ext uri="{FF2B5EF4-FFF2-40B4-BE49-F238E27FC236}">
                    <a16:creationId xmlns:a16="http://schemas.microsoft.com/office/drawing/2014/main" id="{72F70161-3D6F-B147-8A8F-41A13F54E1D6}"/>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19" name="Group 33">
                <a:extLst>
                  <a:ext uri="{FF2B5EF4-FFF2-40B4-BE49-F238E27FC236}">
                    <a16:creationId xmlns:a16="http://schemas.microsoft.com/office/drawing/2014/main" id="{E1D22FF4-168D-4C4A-9242-A4710729BBB9}"/>
                  </a:ext>
                </a:extLst>
              </p:cNvPr>
              <p:cNvGrpSpPr>
                <a:grpSpLocks/>
              </p:cNvGrpSpPr>
              <p:nvPr/>
            </p:nvGrpSpPr>
            <p:grpSpPr bwMode="auto">
              <a:xfrm>
                <a:off x="804" y="997"/>
                <a:ext cx="249" cy="1295"/>
                <a:chOff x="748" y="997"/>
                <a:chExt cx="249" cy="1295"/>
              </a:xfrm>
            </p:grpSpPr>
            <p:sp>
              <p:nvSpPr>
                <p:cNvPr id="138" name="Rectangle 34">
                  <a:extLst>
                    <a:ext uri="{FF2B5EF4-FFF2-40B4-BE49-F238E27FC236}">
                      <a16:creationId xmlns:a16="http://schemas.microsoft.com/office/drawing/2014/main" id="{90EE215A-C3AE-254D-88D8-6E5E1C625304}"/>
                    </a:ext>
                  </a:extLst>
                </p:cNvPr>
                <p:cNvSpPr>
                  <a:spLocks noChangeArrowheads="1"/>
                </p:cNvSpPr>
                <p:nvPr/>
              </p:nvSpPr>
              <p:spPr bwMode="auto">
                <a:xfrm>
                  <a:off x="759" y="997"/>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9" name="Rectangle 35">
                  <a:extLst>
                    <a:ext uri="{FF2B5EF4-FFF2-40B4-BE49-F238E27FC236}">
                      <a16:creationId xmlns:a16="http://schemas.microsoft.com/office/drawing/2014/main" id="{B87EB84E-1DCB-6747-983D-A91A87C6BA50}"/>
                    </a:ext>
                  </a:extLst>
                </p:cNvPr>
                <p:cNvSpPr>
                  <a:spLocks noChangeArrowheads="1"/>
                </p:cNvSpPr>
                <p:nvPr/>
              </p:nvSpPr>
              <p:spPr bwMode="auto">
                <a:xfrm>
                  <a:off x="750" y="1472"/>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0" name="Rectangle 36">
                  <a:extLst>
                    <a:ext uri="{FF2B5EF4-FFF2-40B4-BE49-F238E27FC236}">
                      <a16:creationId xmlns:a16="http://schemas.microsoft.com/office/drawing/2014/main" id="{13842296-C860-1A4C-94BA-0C09F8E543A4}"/>
                    </a:ext>
                  </a:extLst>
                </p:cNvPr>
                <p:cNvSpPr>
                  <a:spLocks noChangeArrowheads="1"/>
                </p:cNvSpPr>
                <p:nvPr/>
              </p:nvSpPr>
              <p:spPr bwMode="auto">
                <a:xfrm>
                  <a:off x="748" y="1938"/>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37">
                <a:extLst>
                  <a:ext uri="{FF2B5EF4-FFF2-40B4-BE49-F238E27FC236}">
                    <a16:creationId xmlns:a16="http://schemas.microsoft.com/office/drawing/2014/main" id="{20C7A379-A501-F04B-A31A-66AAB7D4ABA9}"/>
                  </a:ext>
                </a:extLst>
              </p:cNvPr>
              <p:cNvGrpSpPr>
                <a:grpSpLocks/>
              </p:cNvGrpSpPr>
              <p:nvPr/>
            </p:nvGrpSpPr>
            <p:grpSpPr bwMode="auto">
              <a:xfrm>
                <a:off x="2109" y="1002"/>
                <a:ext cx="249" cy="1295"/>
                <a:chOff x="748" y="997"/>
                <a:chExt cx="249" cy="1295"/>
              </a:xfrm>
            </p:grpSpPr>
            <p:sp>
              <p:nvSpPr>
                <p:cNvPr id="135" name="Rectangle 38">
                  <a:extLst>
                    <a:ext uri="{FF2B5EF4-FFF2-40B4-BE49-F238E27FC236}">
                      <a16:creationId xmlns:a16="http://schemas.microsoft.com/office/drawing/2014/main" id="{9AE46CFA-B305-FE44-AB5C-0CCBC6BAF91B}"/>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6" name="Rectangle 39">
                  <a:extLst>
                    <a:ext uri="{FF2B5EF4-FFF2-40B4-BE49-F238E27FC236}">
                      <a16:creationId xmlns:a16="http://schemas.microsoft.com/office/drawing/2014/main" id="{06D7163C-5A06-6144-AF1D-9BE7DECCB8B7}"/>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Rectangle 40">
                  <a:extLst>
                    <a:ext uri="{FF2B5EF4-FFF2-40B4-BE49-F238E27FC236}">
                      <a16:creationId xmlns:a16="http://schemas.microsoft.com/office/drawing/2014/main" id="{06F54AE9-52AF-6E46-8BE7-EDEF5EBD718A}"/>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21" name="Line 41">
                <a:extLst>
                  <a:ext uri="{FF2B5EF4-FFF2-40B4-BE49-F238E27FC236}">
                    <a16:creationId xmlns:a16="http://schemas.microsoft.com/office/drawing/2014/main" id="{DBC39202-C178-0345-82BD-7B039DC4DAAF}"/>
                  </a:ext>
                </a:extLst>
              </p:cNvPr>
              <p:cNvSpPr>
                <a:spLocks noChangeShapeType="1"/>
              </p:cNvSpPr>
              <p:nvPr/>
            </p:nvSpPr>
            <p:spPr bwMode="auto">
              <a:xfrm>
                <a:off x="1946" y="1181"/>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2" name="Line 42">
                <a:extLst>
                  <a:ext uri="{FF2B5EF4-FFF2-40B4-BE49-F238E27FC236}">
                    <a16:creationId xmlns:a16="http://schemas.microsoft.com/office/drawing/2014/main" id="{7204CF78-4E3E-4646-91B1-ADD2AF615C5C}"/>
                  </a:ext>
                </a:extLst>
              </p:cNvPr>
              <p:cNvSpPr>
                <a:spLocks noChangeShapeType="1"/>
              </p:cNvSpPr>
              <p:nvPr/>
            </p:nvSpPr>
            <p:spPr bwMode="auto">
              <a:xfrm>
                <a:off x="1940" y="164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 name="Line 43">
                <a:extLst>
                  <a:ext uri="{FF2B5EF4-FFF2-40B4-BE49-F238E27FC236}">
                    <a16:creationId xmlns:a16="http://schemas.microsoft.com/office/drawing/2014/main" id="{1055BDC1-D40C-E34D-8FC0-FEC34E65B74A}"/>
                  </a:ext>
                </a:extLst>
              </p:cNvPr>
              <p:cNvSpPr>
                <a:spLocks noChangeShapeType="1"/>
              </p:cNvSpPr>
              <p:nvPr/>
            </p:nvSpPr>
            <p:spPr bwMode="auto">
              <a:xfrm>
                <a:off x="1940" y="2119"/>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 name="Line 44">
                <a:extLst>
                  <a:ext uri="{FF2B5EF4-FFF2-40B4-BE49-F238E27FC236}">
                    <a16:creationId xmlns:a16="http://schemas.microsoft.com/office/drawing/2014/main" id="{ED714F6D-8C7C-B141-9C39-2A02E5F58775}"/>
                  </a:ext>
                </a:extLst>
              </p:cNvPr>
              <p:cNvSpPr>
                <a:spLocks noChangeShapeType="1"/>
              </p:cNvSpPr>
              <p:nvPr/>
            </p:nvSpPr>
            <p:spPr bwMode="auto">
              <a:xfrm>
                <a:off x="1044" y="116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 name="Line 45">
                <a:extLst>
                  <a:ext uri="{FF2B5EF4-FFF2-40B4-BE49-F238E27FC236}">
                    <a16:creationId xmlns:a16="http://schemas.microsoft.com/office/drawing/2014/main" id="{933F11AA-9C89-1D46-94C9-F6A2C2D75F3D}"/>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 name="Line 46">
                <a:extLst>
                  <a:ext uri="{FF2B5EF4-FFF2-40B4-BE49-F238E27FC236}">
                    <a16:creationId xmlns:a16="http://schemas.microsoft.com/office/drawing/2014/main" id="{24DAFD3A-BCAA-494F-BFF3-4DD6E41FEE98}"/>
                  </a:ext>
                </a:extLst>
              </p:cNvPr>
              <p:cNvSpPr>
                <a:spLocks noChangeShapeType="1"/>
              </p:cNvSpPr>
              <p:nvPr/>
            </p:nvSpPr>
            <p:spPr bwMode="auto">
              <a:xfrm>
                <a:off x="1038" y="2102"/>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27" name="Group 47">
                <a:extLst>
                  <a:ext uri="{FF2B5EF4-FFF2-40B4-BE49-F238E27FC236}">
                    <a16:creationId xmlns:a16="http://schemas.microsoft.com/office/drawing/2014/main" id="{727F9349-D858-B041-AFEF-0AA192390617}"/>
                  </a:ext>
                </a:extLst>
              </p:cNvPr>
              <p:cNvGrpSpPr>
                <a:grpSpLocks/>
              </p:cNvGrpSpPr>
              <p:nvPr/>
            </p:nvGrpSpPr>
            <p:grpSpPr bwMode="auto">
              <a:xfrm>
                <a:off x="523" y="1169"/>
                <a:ext cx="288" cy="939"/>
                <a:chOff x="-60" y="1148"/>
                <a:chExt cx="168" cy="939"/>
              </a:xfrm>
            </p:grpSpPr>
            <p:sp>
              <p:nvSpPr>
                <p:cNvPr id="132" name="Line 48">
                  <a:extLst>
                    <a:ext uri="{FF2B5EF4-FFF2-40B4-BE49-F238E27FC236}">
                      <a16:creationId xmlns:a16="http://schemas.microsoft.com/office/drawing/2014/main" id="{92DDAA32-1BC7-F341-9DF3-8F292F94E486}"/>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3" name="Line 49">
                  <a:extLst>
                    <a:ext uri="{FF2B5EF4-FFF2-40B4-BE49-F238E27FC236}">
                      <a16:creationId xmlns:a16="http://schemas.microsoft.com/office/drawing/2014/main" id="{E1CF388A-0B46-9045-8B1B-9EFE86E92625}"/>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4" name="Line 50">
                  <a:extLst>
                    <a:ext uri="{FF2B5EF4-FFF2-40B4-BE49-F238E27FC236}">
                      <a16:creationId xmlns:a16="http://schemas.microsoft.com/office/drawing/2014/main" id="{8098E830-FF85-B942-A58C-7073F1ABDACD}"/>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8" name="Group 51">
                <a:extLst>
                  <a:ext uri="{FF2B5EF4-FFF2-40B4-BE49-F238E27FC236}">
                    <a16:creationId xmlns:a16="http://schemas.microsoft.com/office/drawing/2014/main" id="{3BE0EB8F-2722-8840-9E9E-42692DC4ECD5}"/>
                  </a:ext>
                </a:extLst>
              </p:cNvPr>
              <p:cNvGrpSpPr>
                <a:grpSpLocks/>
              </p:cNvGrpSpPr>
              <p:nvPr/>
            </p:nvGrpSpPr>
            <p:grpSpPr bwMode="auto">
              <a:xfrm>
                <a:off x="2334" y="1173"/>
                <a:ext cx="288" cy="939"/>
                <a:chOff x="-60" y="1148"/>
                <a:chExt cx="168" cy="939"/>
              </a:xfrm>
            </p:grpSpPr>
            <p:sp>
              <p:nvSpPr>
                <p:cNvPr id="129" name="Line 52">
                  <a:extLst>
                    <a:ext uri="{FF2B5EF4-FFF2-40B4-BE49-F238E27FC236}">
                      <a16:creationId xmlns:a16="http://schemas.microsoft.com/office/drawing/2014/main" id="{1471ECA8-52E2-7B48-B1D0-0E3A3FC8CCDB}"/>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0" name="Line 53">
                  <a:extLst>
                    <a:ext uri="{FF2B5EF4-FFF2-40B4-BE49-F238E27FC236}">
                      <a16:creationId xmlns:a16="http://schemas.microsoft.com/office/drawing/2014/main" id="{5E4485D6-A44E-9F41-A60B-F118E84451BF}"/>
                    </a:ext>
                  </a:extLst>
                </p:cNvPr>
                <p:cNvSpPr>
                  <a:spLocks noChangeShapeType="1"/>
                </p:cNvSpPr>
                <p:nvPr/>
              </p:nvSpPr>
              <p:spPr bwMode="auto">
                <a:xfrm>
                  <a:off x="-60" y="1615"/>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 name="Line 54">
                  <a:extLst>
                    <a:ext uri="{FF2B5EF4-FFF2-40B4-BE49-F238E27FC236}">
                      <a16:creationId xmlns:a16="http://schemas.microsoft.com/office/drawing/2014/main" id="{76683E62-74AF-A340-8049-71651532D7CF}"/>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09" name="Text Box 63">
              <a:extLst>
                <a:ext uri="{FF2B5EF4-FFF2-40B4-BE49-F238E27FC236}">
                  <a16:creationId xmlns:a16="http://schemas.microsoft.com/office/drawing/2014/main" id="{BB81457D-DD34-A44B-8BDA-064DBFE04D32}"/>
                </a:ext>
              </a:extLst>
            </p:cNvPr>
            <p:cNvSpPr txBox="1">
              <a:spLocks noChangeArrowheads="1"/>
            </p:cNvSpPr>
            <p:nvPr/>
          </p:nvSpPr>
          <p:spPr bwMode="auto">
            <a:xfrm>
              <a:off x="2950" y="3237"/>
              <a:ext cx="22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one packet time later: green packet experiences HOL blocking</a:t>
              </a:r>
              <a:endParaRPr kumimoji="0" lang="en-US" altLang="en-US" sz="20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0" name="Text Box 65">
              <a:extLst>
                <a:ext uri="{FF2B5EF4-FFF2-40B4-BE49-F238E27FC236}">
                  <a16:creationId xmlns:a16="http://schemas.microsoft.com/office/drawing/2014/main" id="{07D40F57-D66B-F444-8FCA-AFEAF69F0D14}"/>
                </a:ext>
              </a:extLst>
            </p:cNvPr>
            <p:cNvSpPr txBox="1">
              <a:spLocks noChangeArrowheads="1"/>
            </p:cNvSpPr>
            <p:nvPr/>
          </p:nvSpPr>
          <p:spPr bwMode="auto">
            <a:xfrm>
              <a:off x="3778" y="2507"/>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11" name="Rectangle 66">
              <a:extLst>
                <a:ext uri="{FF2B5EF4-FFF2-40B4-BE49-F238E27FC236}">
                  <a16:creationId xmlns:a16="http://schemas.microsoft.com/office/drawing/2014/main" id="{CF7111F1-74EA-1F48-AF61-C3DDC0EAC0AE}"/>
                </a:ext>
              </a:extLst>
            </p:cNvPr>
            <p:cNvSpPr>
              <a:spLocks noChangeArrowheads="1"/>
            </p:cNvSpPr>
            <p:nvPr/>
          </p:nvSpPr>
          <p:spPr bwMode="auto">
            <a:xfrm>
              <a:off x="4551" y="2025"/>
              <a:ext cx="159" cy="83"/>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Rectangle 69">
              <a:extLst>
                <a:ext uri="{FF2B5EF4-FFF2-40B4-BE49-F238E27FC236}">
                  <a16:creationId xmlns:a16="http://schemas.microsoft.com/office/drawing/2014/main" id="{C338CC7B-B194-3243-B60D-75BEFA01C177}"/>
                </a:ext>
              </a:extLst>
            </p:cNvPr>
            <p:cNvSpPr>
              <a:spLocks noChangeArrowheads="1"/>
            </p:cNvSpPr>
            <p:nvPr/>
          </p:nvSpPr>
          <p:spPr bwMode="auto">
            <a:xfrm>
              <a:off x="3363" y="2050"/>
              <a:ext cx="159" cy="82"/>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Rectangle 70">
              <a:extLst>
                <a:ext uri="{FF2B5EF4-FFF2-40B4-BE49-F238E27FC236}">
                  <a16:creationId xmlns:a16="http://schemas.microsoft.com/office/drawing/2014/main" id="{CD0DF6A5-8591-FF4A-B8B0-1D6E21620201}"/>
                </a:ext>
              </a:extLst>
            </p:cNvPr>
            <p:cNvSpPr>
              <a:spLocks noChangeArrowheads="1"/>
            </p:cNvSpPr>
            <p:nvPr/>
          </p:nvSpPr>
          <p:spPr bwMode="auto">
            <a:xfrm>
              <a:off x="3360" y="2916"/>
              <a:ext cx="159" cy="83"/>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Freeform 71">
              <a:extLst>
                <a:ext uri="{FF2B5EF4-FFF2-40B4-BE49-F238E27FC236}">
                  <a16:creationId xmlns:a16="http://schemas.microsoft.com/office/drawing/2014/main" id="{D86522CF-FBA5-EA4F-A7F3-97C45B0DB909}"/>
                </a:ext>
              </a:extLst>
            </p:cNvPr>
            <p:cNvSpPr>
              <a:spLocks/>
            </p:cNvSpPr>
            <p:nvPr/>
          </p:nvSpPr>
          <p:spPr bwMode="auto">
            <a:xfrm>
              <a:off x="3585" y="2324"/>
              <a:ext cx="878" cy="618"/>
            </a:xfrm>
            <a:custGeom>
              <a:avLst/>
              <a:gdLst>
                <a:gd name="T0" fmla="*/ 0 w 967"/>
                <a:gd name="T1" fmla="*/ 65 h 735"/>
                <a:gd name="T2" fmla="*/ 134 w 967"/>
                <a:gd name="T3" fmla="*/ 65 h 735"/>
                <a:gd name="T4" fmla="*/ 251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Freeform 72">
              <a:extLst>
                <a:ext uri="{FF2B5EF4-FFF2-40B4-BE49-F238E27FC236}">
                  <a16:creationId xmlns:a16="http://schemas.microsoft.com/office/drawing/2014/main" id="{F3DEE41D-FD9A-D049-8B83-8B6A31265C7F}"/>
                </a:ext>
              </a:extLst>
            </p:cNvPr>
            <p:cNvSpPr>
              <a:spLocks/>
            </p:cNvSpPr>
            <p:nvPr/>
          </p:nvSpPr>
          <p:spPr bwMode="auto">
            <a:xfrm>
              <a:off x="3573" y="2134"/>
              <a:ext cx="860" cy="437"/>
            </a:xfrm>
            <a:custGeom>
              <a:avLst/>
              <a:gdLst>
                <a:gd name="T0" fmla="*/ 0 w 860"/>
                <a:gd name="T1" fmla="*/ 3 h 437"/>
                <a:gd name="T2" fmla="*/ 468 w 860"/>
                <a:gd name="T3" fmla="*/ 0 h 437"/>
                <a:gd name="T4" fmla="*/ 860 w 860"/>
                <a:gd name="T5" fmla="*/ 437 h 437"/>
                <a:gd name="T6" fmla="*/ 0 60000 65536"/>
                <a:gd name="T7" fmla="*/ 0 60000 65536"/>
                <a:gd name="T8" fmla="*/ 0 60000 65536"/>
                <a:gd name="T9" fmla="*/ 0 w 860"/>
                <a:gd name="T10" fmla="*/ 0 h 437"/>
                <a:gd name="T11" fmla="*/ 860 w 860"/>
                <a:gd name="T12" fmla="*/ 437 h 437"/>
              </a:gdLst>
              <a:ahLst/>
              <a:cxnLst>
                <a:cxn ang="T6">
                  <a:pos x="T0" y="T1"/>
                </a:cxn>
                <a:cxn ang="T7">
                  <a:pos x="T2" y="T3"/>
                </a:cxn>
                <a:cxn ang="T8">
                  <a:pos x="T4" y="T5"/>
                </a:cxn>
              </a:cxnLst>
              <a:rect l="T9" t="T10" r="T11" b="T12"/>
              <a:pathLst>
                <a:path w="860" h="437">
                  <a:moveTo>
                    <a:pt x="0" y="3"/>
                  </a:moveTo>
                  <a:lnTo>
                    <a:pt x="468" y="0"/>
                  </a:lnTo>
                  <a:lnTo>
                    <a:pt x="860" y="437"/>
                  </a:lnTo>
                </a:path>
              </a:pathLst>
            </a:custGeom>
            <a:noFill/>
            <a:ln w="28575" cap="flat" cmpd="sng">
              <a:solidFill>
                <a:srgbClr val="000099"/>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6" name="Rectangle 76">
              <a:extLst>
                <a:ext uri="{FF2B5EF4-FFF2-40B4-BE49-F238E27FC236}">
                  <a16:creationId xmlns:a16="http://schemas.microsoft.com/office/drawing/2014/main" id="{CC9EB8FA-449A-AD48-B0D0-F22B0CB1DCA2}"/>
                </a:ext>
              </a:extLst>
            </p:cNvPr>
            <p:cNvSpPr>
              <a:spLocks noChangeArrowheads="1"/>
            </p:cNvSpPr>
            <p:nvPr/>
          </p:nvSpPr>
          <p:spPr bwMode="auto">
            <a:xfrm>
              <a:off x="3141" y="2890"/>
              <a:ext cx="159" cy="83"/>
            </a:xfrm>
            <a:prstGeom prst="rect">
              <a:avLst/>
            </a:prstGeom>
            <a:solidFill>
              <a:srgbClr val="00CC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7" name="Rectangle 77">
              <a:extLst>
                <a:ext uri="{FF2B5EF4-FFF2-40B4-BE49-F238E27FC236}">
                  <a16:creationId xmlns:a16="http://schemas.microsoft.com/office/drawing/2014/main" id="{ED96AE20-CFC4-C449-96F2-A1836A8ADFC9}"/>
                </a:ext>
              </a:extLst>
            </p:cNvPr>
            <p:cNvSpPr>
              <a:spLocks noChangeArrowheads="1"/>
            </p:cNvSpPr>
            <p:nvPr/>
          </p:nvSpPr>
          <p:spPr bwMode="auto">
            <a:xfrm>
              <a:off x="4542" y="2518"/>
              <a:ext cx="159" cy="83"/>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42" name="Content Placeholder 1">
            <a:extLst>
              <a:ext uri="{FF2B5EF4-FFF2-40B4-BE49-F238E27FC236}">
                <a16:creationId xmlns:a16="http://schemas.microsoft.com/office/drawing/2014/main" id="{427FA225-82DF-964C-86B6-E9C527239F0C}"/>
              </a:ext>
            </a:extLst>
          </p:cNvPr>
          <p:cNvSpPr txBox="1">
            <a:spLocks/>
          </p:cNvSpPr>
          <p:nvPr/>
        </p:nvSpPr>
        <p:spPr>
          <a:xfrm>
            <a:off x="835334" y="2690269"/>
            <a:ext cx="10515600" cy="98426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Head-of-the-Line (HOL) blocking: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queued datagram at front of queue prevents others in queue from moving forward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Slide Number Placeholder 4">
            <a:extLst>
              <a:ext uri="{FF2B5EF4-FFF2-40B4-BE49-F238E27FC236}">
                <a16:creationId xmlns:a16="http://schemas.microsoft.com/office/drawing/2014/main" id="{27DA9828-E8AA-634F-A5D6-E2BC44AAFB5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17</a:t>
            </a:fld>
            <a:endParaRPr lang="en-US" dirty="0"/>
          </a:p>
        </p:txBody>
      </p:sp>
    </p:spTree>
    <p:extLst>
      <p:ext uri="{BB962C8B-B14F-4D97-AF65-F5344CB8AC3E}">
        <p14:creationId xmlns:p14="http://schemas.microsoft.com/office/powerpoint/2010/main" val="319309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dissolve">
                                      <p:cBhvr>
                                        <p:cTn id="7" dur="500"/>
                                        <p:tgtEl>
                                          <p:spTgt spid="1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dissolve">
                                      <p:cBhvr>
                                        <p:cTn id="10"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Output port queuing</a:t>
            </a:r>
            <a:endParaRPr lang="en-US" dirty="0"/>
          </a:p>
        </p:txBody>
      </p:sp>
      <p:sp>
        <p:nvSpPr>
          <p:cNvPr id="142" name="Rectangle 3">
            <a:extLst>
              <a:ext uri="{FF2B5EF4-FFF2-40B4-BE49-F238E27FC236}">
                <a16:creationId xmlns:a16="http://schemas.microsoft.com/office/drawing/2014/main" id="{913FC5A4-1E19-7B47-9F20-2A2FD0E7A215}"/>
              </a:ext>
            </a:extLst>
          </p:cNvPr>
          <p:cNvSpPr txBox="1">
            <a:spLocks noChangeArrowheads="1"/>
          </p:cNvSpPr>
          <p:nvPr/>
        </p:nvSpPr>
        <p:spPr>
          <a:xfrm>
            <a:off x="888773" y="3417068"/>
            <a:ext cx="5977544" cy="1413266"/>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Pct val="100000"/>
              <a:buFont typeface="Wingdings" pitchFamily="2" charset="2"/>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Buffering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required when datagrams arrive from fabric faster than link transmission rate.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Drop policy: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which datagrams to drop if no free buffers?</a:t>
            </a:r>
          </a:p>
        </p:txBody>
      </p:sp>
      <p:sp>
        <p:nvSpPr>
          <p:cNvPr id="191" name="Rectangle 3">
            <a:extLst>
              <a:ext uri="{FF2B5EF4-FFF2-40B4-BE49-F238E27FC236}">
                <a16:creationId xmlns:a16="http://schemas.microsoft.com/office/drawing/2014/main" id="{655E40F4-C569-5647-83A5-4E4AC0D12CE4}"/>
              </a:ext>
            </a:extLst>
          </p:cNvPr>
          <p:cNvSpPr txBox="1">
            <a:spLocks noChangeArrowheads="1"/>
          </p:cNvSpPr>
          <p:nvPr/>
        </p:nvSpPr>
        <p:spPr>
          <a:xfrm>
            <a:off x="938650" y="5182135"/>
            <a:ext cx="5131875" cy="1289003"/>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Pct val="100000"/>
              <a:buFont typeface="Wingdings" charset="2"/>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Scheduling discipline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chooses among queued datagrams for transmission</a:t>
            </a:r>
          </a:p>
        </p:txBody>
      </p:sp>
      <p:grpSp>
        <p:nvGrpSpPr>
          <p:cNvPr id="14" name="Group 13">
            <a:extLst>
              <a:ext uri="{FF2B5EF4-FFF2-40B4-BE49-F238E27FC236}">
                <a16:creationId xmlns:a16="http://schemas.microsoft.com/office/drawing/2014/main" id="{CEACDE6A-9FE9-BD4D-9835-19E2A389BF2D}"/>
              </a:ext>
            </a:extLst>
          </p:cNvPr>
          <p:cNvGrpSpPr/>
          <p:nvPr/>
        </p:nvGrpSpPr>
        <p:grpSpPr>
          <a:xfrm>
            <a:off x="6900841" y="3768360"/>
            <a:ext cx="5036234" cy="1255728"/>
            <a:chOff x="6302327" y="3768360"/>
            <a:chExt cx="5036234" cy="1255728"/>
          </a:xfrm>
        </p:grpSpPr>
        <p:sp>
          <p:nvSpPr>
            <p:cNvPr id="143" name="TextBox 142">
              <a:extLst>
                <a:ext uri="{FF2B5EF4-FFF2-40B4-BE49-F238E27FC236}">
                  <a16:creationId xmlns:a16="http://schemas.microsoft.com/office/drawing/2014/main" id="{30FDEEE0-B9AF-9D4C-ACC2-98B5C103795E}"/>
                </a:ext>
              </a:extLst>
            </p:cNvPr>
            <p:cNvSpPr txBox="1">
              <a:spLocks noChangeArrowheads="1"/>
            </p:cNvSpPr>
            <p:nvPr/>
          </p:nvSpPr>
          <p:spPr bwMode="auto">
            <a:xfrm>
              <a:off x="7385539" y="3768360"/>
              <a:ext cx="3953022" cy="1255728"/>
            </a:xfrm>
            <a:prstGeom prst="rect">
              <a:avLst/>
            </a:prstGeom>
            <a:solidFill>
              <a:schemeClr val="bg1"/>
            </a:solidFill>
            <a:ln w="25400">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Datagrams can be lost due to congestion, lack of buffers</a:t>
              </a:r>
            </a:p>
          </p:txBody>
        </p:sp>
        <p:sp>
          <p:nvSpPr>
            <p:cNvPr id="7" name="Right Arrow 6">
              <a:extLst>
                <a:ext uri="{FF2B5EF4-FFF2-40B4-BE49-F238E27FC236}">
                  <a16:creationId xmlns:a16="http://schemas.microsoft.com/office/drawing/2014/main" id="{2B8D69F4-7226-5D4D-A695-DB1CC7F30950}"/>
                </a:ext>
              </a:extLst>
            </p:cNvPr>
            <p:cNvSpPr/>
            <p:nvPr/>
          </p:nvSpPr>
          <p:spPr>
            <a:xfrm>
              <a:off x="6302327" y="4135902"/>
              <a:ext cx="978408" cy="484632"/>
            </a:xfrm>
            <a:prstGeom prst="rightArrow">
              <a:avLst/>
            </a:prstGeom>
            <a:gradFill>
              <a:gsLst>
                <a:gs pos="0">
                  <a:srgbClr val="C00000"/>
                </a:gs>
                <a:gs pos="10000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F388476A-12F9-364B-B461-B0624DF38E97}"/>
              </a:ext>
            </a:extLst>
          </p:cNvPr>
          <p:cNvGrpSpPr/>
          <p:nvPr/>
        </p:nvGrpSpPr>
        <p:grpSpPr>
          <a:xfrm>
            <a:off x="6875475" y="5201260"/>
            <a:ext cx="5319932" cy="1255728"/>
            <a:chOff x="6243711" y="5201260"/>
            <a:chExt cx="5319932" cy="1255728"/>
          </a:xfrm>
        </p:grpSpPr>
        <p:sp>
          <p:nvSpPr>
            <p:cNvPr id="144" name="TextBox 143">
              <a:extLst>
                <a:ext uri="{FF2B5EF4-FFF2-40B4-BE49-F238E27FC236}">
                  <a16:creationId xmlns:a16="http://schemas.microsoft.com/office/drawing/2014/main" id="{5EC532F3-AD2F-834B-A210-0023284DAED3}"/>
                </a:ext>
              </a:extLst>
            </p:cNvPr>
            <p:cNvSpPr txBox="1">
              <a:spLocks noChangeArrowheads="1"/>
            </p:cNvSpPr>
            <p:nvPr/>
          </p:nvSpPr>
          <p:spPr bwMode="auto">
            <a:xfrm>
              <a:off x="7371470" y="5201260"/>
              <a:ext cx="4192173" cy="1255728"/>
            </a:xfrm>
            <a:prstGeom prst="rect">
              <a:avLst/>
            </a:prstGeom>
            <a:solidFill>
              <a:schemeClr val="bg1"/>
            </a:solidFill>
            <a:ln w="25400">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Priority scheduling – who gets best performance, network neutrality</a:t>
              </a:r>
            </a:p>
          </p:txBody>
        </p:sp>
        <p:sp>
          <p:nvSpPr>
            <p:cNvPr id="192" name="Right Arrow 191">
              <a:extLst>
                <a:ext uri="{FF2B5EF4-FFF2-40B4-BE49-F238E27FC236}">
                  <a16:creationId xmlns:a16="http://schemas.microsoft.com/office/drawing/2014/main" id="{0BB35D2A-3275-9A47-BFA6-3685C1F9CA7F}"/>
                </a:ext>
              </a:extLst>
            </p:cNvPr>
            <p:cNvSpPr/>
            <p:nvPr/>
          </p:nvSpPr>
          <p:spPr>
            <a:xfrm>
              <a:off x="6243711" y="5512190"/>
              <a:ext cx="978408" cy="484632"/>
            </a:xfrm>
            <a:prstGeom prst="rightArrow">
              <a:avLst/>
            </a:prstGeom>
            <a:gradFill>
              <a:gsLst>
                <a:gs pos="0">
                  <a:srgbClr val="C00000"/>
                </a:gs>
                <a:gs pos="10000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A53CB450-3600-DF45-8C8B-A1E7209621EE}"/>
              </a:ext>
            </a:extLst>
          </p:cNvPr>
          <p:cNvGrpSpPr/>
          <p:nvPr/>
        </p:nvGrpSpPr>
        <p:grpSpPr>
          <a:xfrm>
            <a:off x="8496886" y="307717"/>
            <a:ext cx="2967544" cy="1552790"/>
            <a:chOff x="8496886" y="307717"/>
            <a:chExt cx="2967544" cy="1552790"/>
          </a:xfrm>
        </p:grpSpPr>
        <p:pic>
          <p:nvPicPr>
            <p:cNvPr id="69634" name="Picture 2">
              <a:extLst>
                <a:ext uri="{FF2B5EF4-FFF2-40B4-BE49-F238E27FC236}">
                  <a16:creationId xmlns:a16="http://schemas.microsoft.com/office/drawing/2014/main" id="{D370C23A-8A5C-F640-8169-0F65AF0A8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340" y="307717"/>
              <a:ext cx="1359144" cy="11904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6589BDD-BACE-1743-A635-00D64D17E14C}"/>
                </a:ext>
              </a:extLst>
            </p:cNvPr>
            <p:cNvSpPr txBox="1"/>
            <p:nvPr/>
          </p:nvSpPr>
          <p:spPr>
            <a:xfrm>
              <a:off x="8496886" y="1491175"/>
              <a:ext cx="29675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a really important slide</a:t>
              </a:r>
            </a:p>
          </p:txBody>
        </p:sp>
      </p:grpSp>
      <p:grpSp>
        <p:nvGrpSpPr>
          <p:cNvPr id="10" name="Group 9">
            <a:extLst>
              <a:ext uri="{FF2B5EF4-FFF2-40B4-BE49-F238E27FC236}">
                <a16:creationId xmlns:a16="http://schemas.microsoft.com/office/drawing/2014/main" id="{89D5CAC8-4273-BF4C-A720-130BA9B77F38}"/>
              </a:ext>
            </a:extLst>
          </p:cNvPr>
          <p:cNvGrpSpPr/>
          <p:nvPr/>
        </p:nvGrpSpPr>
        <p:grpSpPr>
          <a:xfrm>
            <a:off x="1178949" y="1396538"/>
            <a:ext cx="7113685" cy="1695796"/>
            <a:chOff x="763318" y="1529542"/>
            <a:chExt cx="7113685" cy="1695796"/>
          </a:xfrm>
        </p:grpSpPr>
        <p:sp>
          <p:nvSpPr>
            <p:cNvPr id="168" name="Rectangle 5">
              <a:extLst>
                <a:ext uri="{FF2B5EF4-FFF2-40B4-BE49-F238E27FC236}">
                  <a16:creationId xmlns:a16="http://schemas.microsoft.com/office/drawing/2014/main" id="{9B163D0F-CA1A-3E4C-BF5C-777B168A4EEA}"/>
                </a:ext>
              </a:extLst>
            </p:cNvPr>
            <p:cNvSpPr>
              <a:spLocks noChangeArrowheads="1"/>
            </p:cNvSpPr>
            <p:nvPr/>
          </p:nvSpPr>
          <p:spPr bwMode="auto">
            <a:xfrm>
              <a:off x="2505123" y="1529542"/>
              <a:ext cx="4568825" cy="1679171"/>
            </a:xfrm>
            <a:prstGeom prst="rect">
              <a:avLst/>
            </a:prstGeom>
            <a:solidFill>
              <a:srgbClr val="FFFFFF"/>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9" name="Rectangle 6">
              <a:extLst>
                <a:ext uri="{FF2B5EF4-FFF2-40B4-BE49-F238E27FC236}">
                  <a16:creationId xmlns:a16="http://schemas.microsoft.com/office/drawing/2014/main" id="{D9ABA473-56A4-9140-B810-39DA1BF9AA4C}"/>
                </a:ext>
              </a:extLst>
            </p:cNvPr>
            <p:cNvSpPr>
              <a:spLocks noChangeArrowheads="1"/>
            </p:cNvSpPr>
            <p:nvPr/>
          </p:nvSpPr>
          <p:spPr bwMode="auto">
            <a:xfrm>
              <a:off x="5427711" y="1946056"/>
              <a:ext cx="1417637"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termination</a:t>
              </a:r>
            </a:p>
          </p:txBody>
        </p:sp>
        <p:sp>
          <p:nvSpPr>
            <p:cNvPr id="170" name="Rectangle 7">
              <a:extLst>
                <a:ext uri="{FF2B5EF4-FFF2-40B4-BE49-F238E27FC236}">
                  <a16:creationId xmlns:a16="http://schemas.microsoft.com/office/drawing/2014/main" id="{A93445FD-0A38-824D-AD5C-D69A392C9E2F}"/>
                </a:ext>
              </a:extLst>
            </p:cNvPr>
            <p:cNvSpPr>
              <a:spLocks noChangeArrowheads="1"/>
            </p:cNvSpPr>
            <p:nvPr/>
          </p:nvSpPr>
          <p:spPr bwMode="auto">
            <a:xfrm>
              <a:off x="4118023" y="1673006"/>
              <a:ext cx="1152525" cy="1409700"/>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Line 10">
              <a:extLst>
                <a:ext uri="{FF2B5EF4-FFF2-40B4-BE49-F238E27FC236}">
                  <a16:creationId xmlns:a16="http://schemas.microsoft.com/office/drawing/2014/main" id="{F251D37A-1EA2-C048-A7C5-11851E5541EA}"/>
                </a:ext>
              </a:extLst>
            </p:cNvPr>
            <p:cNvSpPr>
              <a:spLocks noChangeShapeType="1"/>
            </p:cNvSpPr>
            <p:nvPr/>
          </p:nvSpPr>
          <p:spPr bwMode="auto">
            <a:xfrm>
              <a:off x="3940223" y="2392143"/>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2" name="Line 11">
              <a:extLst>
                <a:ext uri="{FF2B5EF4-FFF2-40B4-BE49-F238E27FC236}">
                  <a16:creationId xmlns:a16="http://schemas.microsoft.com/office/drawing/2014/main" id="{E70C16AE-A78C-2644-ACA1-5A2B601BF119}"/>
                </a:ext>
              </a:extLst>
            </p:cNvPr>
            <p:cNvSpPr>
              <a:spLocks noChangeShapeType="1"/>
            </p:cNvSpPr>
            <p:nvPr/>
          </p:nvSpPr>
          <p:spPr bwMode="auto">
            <a:xfrm>
              <a:off x="5273723" y="2349281"/>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4" name="Rectangle 13">
              <a:extLst>
                <a:ext uri="{FF2B5EF4-FFF2-40B4-BE49-F238E27FC236}">
                  <a16:creationId xmlns:a16="http://schemas.microsoft.com/office/drawing/2014/main" id="{A66255F7-4CD5-DF46-8B83-7D17A05654C5}"/>
                </a:ext>
              </a:extLst>
            </p:cNvPr>
            <p:cNvSpPr>
              <a:spLocks noChangeArrowheads="1"/>
            </p:cNvSpPr>
            <p:nvPr/>
          </p:nvSpPr>
          <p:spPr bwMode="auto">
            <a:xfrm>
              <a:off x="4151361" y="1982568"/>
              <a:ext cx="1055687"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(send)</a:t>
              </a:r>
            </a:p>
          </p:txBody>
        </p:sp>
        <p:sp>
          <p:nvSpPr>
            <p:cNvPr id="175" name="Rectangle 16">
              <a:extLst>
                <a:ext uri="{FF2B5EF4-FFF2-40B4-BE49-F238E27FC236}">
                  <a16:creationId xmlns:a16="http://schemas.microsoft.com/office/drawing/2014/main" id="{DDB93494-97A6-8A4A-91E9-BC29A5AE37AC}"/>
                </a:ext>
              </a:extLst>
            </p:cNvPr>
            <p:cNvSpPr>
              <a:spLocks noChangeArrowheads="1"/>
            </p:cNvSpPr>
            <p:nvPr/>
          </p:nvSpPr>
          <p:spPr bwMode="auto">
            <a:xfrm>
              <a:off x="763318" y="1925822"/>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switch</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f</a:t>
              </a:r>
              <a:r>
                <a:rPr kumimoji="0" lang="en-US"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abric</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rate: </a:t>
              </a: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NR)</a:t>
              </a:r>
            </a:p>
          </p:txBody>
        </p:sp>
        <p:grpSp>
          <p:nvGrpSpPr>
            <p:cNvPr id="176" name="Group 28">
              <a:extLst>
                <a:ext uri="{FF2B5EF4-FFF2-40B4-BE49-F238E27FC236}">
                  <a16:creationId xmlns:a16="http://schemas.microsoft.com/office/drawing/2014/main" id="{D9BF0A2B-C5F9-A740-8460-7E121162451A}"/>
                </a:ext>
              </a:extLst>
            </p:cNvPr>
            <p:cNvGrpSpPr>
              <a:grpSpLocks/>
            </p:cNvGrpSpPr>
            <p:nvPr/>
          </p:nvGrpSpPr>
          <p:grpSpPr bwMode="auto">
            <a:xfrm>
              <a:off x="2657523" y="1623793"/>
              <a:ext cx="1247775" cy="1504950"/>
              <a:chOff x="3180" y="909"/>
              <a:chExt cx="786" cy="948"/>
            </a:xfrm>
          </p:grpSpPr>
          <p:sp>
            <p:nvSpPr>
              <p:cNvPr id="177" name="Rectangle 8">
                <a:extLst>
                  <a:ext uri="{FF2B5EF4-FFF2-40B4-BE49-F238E27FC236}">
                    <a16:creationId xmlns:a16="http://schemas.microsoft.com/office/drawing/2014/main" id="{DD4D9539-6E74-FE4C-939B-205C9E71D416}"/>
                  </a:ext>
                </a:extLst>
              </p:cNvPr>
              <p:cNvSpPr>
                <a:spLocks noChangeArrowheads="1"/>
              </p:cNvSpPr>
              <p:nvPr/>
            </p:nvSpPr>
            <p:spPr bwMode="auto">
              <a:xfrm>
                <a:off x="3180" y="909"/>
                <a:ext cx="786" cy="948"/>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Text Box 14">
                <a:extLst>
                  <a:ext uri="{FF2B5EF4-FFF2-40B4-BE49-F238E27FC236}">
                    <a16:creationId xmlns:a16="http://schemas.microsoft.com/office/drawing/2014/main" id="{AE54DBDF-A7F9-704B-B392-E2740194AA62}"/>
                  </a:ext>
                </a:extLst>
              </p:cNvPr>
              <p:cNvSpPr txBox="1">
                <a:spLocks noChangeArrowheads="1"/>
              </p:cNvSpPr>
              <p:nvPr/>
            </p:nvSpPr>
            <p:spPr bwMode="auto">
              <a:xfrm>
                <a:off x="3232" y="917"/>
                <a:ext cx="72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buffer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grpSp>
            <p:nvGrpSpPr>
              <p:cNvPr id="179" name="Group 17">
                <a:extLst>
                  <a:ext uri="{FF2B5EF4-FFF2-40B4-BE49-F238E27FC236}">
                    <a16:creationId xmlns:a16="http://schemas.microsoft.com/office/drawing/2014/main" id="{06F8403D-BA10-5144-A155-19FE3754BE36}"/>
                  </a:ext>
                </a:extLst>
              </p:cNvPr>
              <p:cNvGrpSpPr>
                <a:grpSpLocks/>
              </p:cNvGrpSpPr>
              <p:nvPr/>
            </p:nvGrpSpPr>
            <p:grpSpPr bwMode="auto">
              <a:xfrm>
                <a:off x="3260" y="1299"/>
                <a:ext cx="626" cy="295"/>
                <a:chOff x="310" y="3526"/>
                <a:chExt cx="1040" cy="457"/>
              </a:xfrm>
            </p:grpSpPr>
            <p:sp>
              <p:nvSpPr>
                <p:cNvPr id="180" name="Rectangle 18">
                  <a:extLst>
                    <a:ext uri="{FF2B5EF4-FFF2-40B4-BE49-F238E27FC236}">
                      <a16:creationId xmlns:a16="http://schemas.microsoft.com/office/drawing/2014/main" id="{9A795CC1-826F-4C44-9993-319F64F49FC2}"/>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Line 19">
                  <a:extLst>
                    <a:ext uri="{FF2B5EF4-FFF2-40B4-BE49-F238E27FC236}">
                      <a16:creationId xmlns:a16="http://schemas.microsoft.com/office/drawing/2014/main" id="{4731A973-BD75-D041-B879-015ABFDDD7EB}"/>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2" name="Line 20">
                  <a:extLst>
                    <a:ext uri="{FF2B5EF4-FFF2-40B4-BE49-F238E27FC236}">
                      <a16:creationId xmlns:a16="http://schemas.microsoft.com/office/drawing/2014/main" id="{E25B9F25-22CB-0447-9AC4-9FC92218F432}"/>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3" name="Line 21">
                  <a:extLst>
                    <a:ext uri="{FF2B5EF4-FFF2-40B4-BE49-F238E27FC236}">
                      <a16:creationId xmlns:a16="http://schemas.microsoft.com/office/drawing/2014/main" id="{91851468-4893-D34C-9AE7-1771C894A65C}"/>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 name="Line 22">
                  <a:extLst>
                    <a:ext uri="{FF2B5EF4-FFF2-40B4-BE49-F238E27FC236}">
                      <a16:creationId xmlns:a16="http://schemas.microsoft.com/office/drawing/2014/main" id="{24979CFA-E6E8-6443-8031-1C8E87B15CF5}"/>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5" name="Line 23">
                  <a:extLst>
                    <a:ext uri="{FF2B5EF4-FFF2-40B4-BE49-F238E27FC236}">
                      <a16:creationId xmlns:a16="http://schemas.microsoft.com/office/drawing/2014/main" id="{DD3375EE-F46C-7845-8A16-1C39FA3943F4}"/>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6" name="Line 24">
                  <a:extLst>
                    <a:ext uri="{FF2B5EF4-FFF2-40B4-BE49-F238E27FC236}">
                      <a16:creationId xmlns:a16="http://schemas.microsoft.com/office/drawing/2014/main" id="{2CF7F543-916F-574B-9CF5-E75F82B8E662}"/>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7" name="Line 25">
                  <a:extLst>
                    <a:ext uri="{FF2B5EF4-FFF2-40B4-BE49-F238E27FC236}">
                      <a16:creationId xmlns:a16="http://schemas.microsoft.com/office/drawing/2014/main" id="{5571B680-4F31-6A43-B505-CB421081C050}"/>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8" name="Line 26">
                  <a:extLst>
                    <a:ext uri="{FF2B5EF4-FFF2-40B4-BE49-F238E27FC236}">
                      <a16:creationId xmlns:a16="http://schemas.microsoft.com/office/drawing/2014/main" id="{87E5063B-F80B-F542-9BC3-D9BE9AAED9D2}"/>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89" name="Line 27">
              <a:extLst>
                <a:ext uri="{FF2B5EF4-FFF2-40B4-BE49-F238E27FC236}">
                  <a16:creationId xmlns:a16="http://schemas.microsoft.com/office/drawing/2014/main" id="{AC914BE7-EF9D-D444-B3B1-4333D5182D93}"/>
                </a:ext>
              </a:extLst>
            </p:cNvPr>
            <p:cNvSpPr>
              <a:spLocks noChangeShapeType="1"/>
            </p:cNvSpPr>
            <p:nvPr/>
          </p:nvSpPr>
          <p:spPr bwMode="auto">
            <a:xfrm>
              <a:off x="1878016" y="1579418"/>
              <a:ext cx="0" cy="1645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0" name="Line 9">
              <a:extLst>
                <a:ext uri="{FF2B5EF4-FFF2-40B4-BE49-F238E27FC236}">
                  <a16:creationId xmlns:a16="http://schemas.microsoft.com/office/drawing/2014/main" id="{CBD25FB7-BD31-354A-B607-0A105E81B218}"/>
                </a:ext>
              </a:extLst>
            </p:cNvPr>
            <p:cNvSpPr>
              <a:spLocks noChangeShapeType="1"/>
            </p:cNvSpPr>
            <p:nvPr/>
          </p:nvSpPr>
          <p:spPr bwMode="auto">
            <a:xfrm flipV="1">
              <a:off x="1860598" y="2435006"/>
              <a:ext cx="92551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8" name="Straight Arrow Connector 7">
              <a:extLst>
                <a:ext uri="{FF2B5EF4-FFF2-40B4-BE49-F238E27FC236}">
                  <a16:creationId xmlns:a16="http://schemas.microsoft.com/office/drawing/2014/main" id="{12077A03-5191-4C4E-9229-0F4C5ED20B83}"/>
                </a:ext>
              </a:extLst>
            </p:cNvPr>
            <p:cNvCxnSpPr/>
            <p:nvPr/>
          </p:nvCxnSpPr>
          <p:spPr>
            <a:xfrm>
              <a:off x="6846225" y="2394066"/>
              <a:ext cx="1030778"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49EDB8-5525-2E4A-8DBC-6D03E6692746}"/>
                </a:ext>
              </a:extLst>
            </p:cNvPr>
            <p:cNvSpPr txBox="1"/>
            <p:nvPr/>
          </p:nvSpPr>
          <p:spPr>
            <a:xfrm flipH="1">
              <a:off x="7215448" y="2377441"/>
              <a:ext cx="3158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39" name="Slide Number Placeholder 4">
            <a:extLst>
              <a:ext uri="{FF2B5EF4-FFF2-40B4-BE49-F238E27FC236}">
                <a16:creationId xmlns:a16="http://schemas.microsoft.com/office/drawing/2014/main" id="{00A3717F-1F0F-FC43-A1DA-5E87871F0596}"/>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18</a:t>
            </a:fld>
            <a:endParaRPr lang="en-US" dirty="0"/>
          </a:p>
        </p:txBody>
      </p:sp>
    </p:spTree>
    <p:extLst>
      <p:ext uri="{BB962C8B-B14F-4D97-AF65-F5344CB8AC3E}">
        <p14:creationId xmlns:p14="http://schemas.microsoft.com/office/powerpoint/2010/main" val="173501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dissolv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Output port queuing</a:t>
            </a:r>
            <a:endParaRPr lang="en-US" dirty="0"/>
          </a:p>
        </p:txBody>
      </p:sp>
      <p:grpSp>
        <p:nvGrpSpPr>
          <p:cNvPr id="109" name="Group 78">
            <a:extLst>
              <a:ext uri="{FF2B5EF4-FFF2-40B4-BE49-F238E27FC236}">
                <a16:creationId xmlns:a16="http://schemas.microsoft.com/office/drawing/2014/main" id="{082D51D0-D1D3-A942-9BB2-2D4682B56DD8}"/>
              </a:ext>
            </a:extLst>
          </p:cNvPr>
          <p:cNvGrpSpPr>
            <a:grpSpLocks/>
          </p:cNvGrpSpPr>
          <p:nvPr/>
        </p:nvGrpSpPr>
        <p:grpSpPr bwMode="auto">
          <a:xfrm>
            <a:off x="2375414" y="1576437"/>
            <a:ext cx="7412037" cy="2870200"/>
            <a:chOff x="550" y="931"/>
            <a:chExt cx="4669" cy="1808"/>
          </a:xfrm>
        </p:grpSpPr>
        <p:grpSp>
          <p:nvGrpSpPr>
            <p:cNvPr id="110" name="Group 29">
              <a:extLst>
                <a:ext uri="{FF2B5EF4-FFF2-40B4-BE49-F238E27FC236}">
                  <a16:creationId xmlns:a16="http://schemas.microsoft.com/office/drawing/2014/main" id="{A3EB5D9E-72A3-7745-8A3E-36D91FF392DE}"/>
                </a:ext>
              </a:extLst>
            </p:cNvPr>
            <p:cNvGrpSpPr>
              <a:grpSpLocks/>
            </p:cNvGrpSpPr>
            <p:nvPr/>
          </p:nvGrpSpPr>
          <p:grpSpPr bwMode="auto">
            <a:xfrm>
              <a:off x="699" y="948"/>
              <a:ext cx="2099" cy="1356"/>
              <a:chOff x="523" y="976"/>
              <a:chExt cx="2099" cy="1356"/>
            </a:xfrm>
          </p:grpSpPr>
          <p:sp>
            <p:nvSpPr>
              <p:cNvPr id="159" name="Rectangle 6">
                <a:extLst>
                  <a:ext uri="{FF2B5EF4-FFF2-40B4-BE49-F238E27FC236}">
                    <a16:creationId xmlns:a16="http://schemas.microsoft.com/office/drawing/2014/main" id="{D8B6A1DB-471C-CC4C-A15D-8F1744B84968}"/>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60" name="Group 10">
                <a:extLst>
                  <a:ext uri="{FF2B5EF4-FFF2-40B4-BE49-F238E27FC236}">
                    <a16:creationId xmlns:a16="http://schemas.microsoft.com/office/drawing/2014/main" id="{CF011BEC-3BD8-724A-930F-DF1BD144E0F3}"/>
                  </a:ext>
                </a:extLst>
              </p:cNvPr>
              <p:cNvGrpSpPr>
                <a:grpSpLocks/>
              </p:cNvGrpSpPr>
              <p:nvPr/>
            </p:nvGrpSpPr>
            <p:grpSpPr bwMode="auto">
              <a:xfrm>
                <a:off x="804" y="997"/>
                <a:ext cx="249" cy="1295"/>
                <a:chOff x="748" y="997"/>
                <a:chExt cx="249" cy="1295"/>
              </a:xfrm>
            </p:grpSpPr>
            <p:sp>
              <p:nvSpPr>
                <p:cNvPr id="204" name="Rectangle 7">
                  <a:extLst>
                    <a:ext uri="{FF2B5EF4-FFF2-40B4-BE49-F238E27FC236}">
                      <a16:creationId xmlns:a16="http://schemas.microsoft.com/office/drawing/2014/main" id="{0ECFBAAE-DF3A-A940-A3AE-05CA1F501F0F}"/>
                    </a:ext>
                  </a:extLst>
                </p:cNvPr>
                <p:cNvSpPr>
                  <a:spLocks noChangeArrowheads="1"/>
                </p:cNvSpPr>
                <p:nvPr/>
              </p:nvSpPr>
              <p:spPr bwMode="auto">
                <a:xfrm>
                  <a:off x="759" y="997"/>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 name="Rectangle 8">
                  <a:extLst>
                    <a:ext uri="{FF2B5EF4-FFF2-40B4-BE49-F238E27FC236}">
                      <a16:creationId xmlns:a16="http://schemas.microsoft.com/office/drawing/2014/main" id="{E7A662AD-6DCF-F34A-A047-07F4B580C18A}"/>
                    </a:ext>
                  </a:extLst>
                </p:cNvPr>
                <p:cNvSpPr>
                  <a:spLocks noChangeArrowheads="1"/>
                </p:cNvSpPr>
                <p:nvPr/>
              </p:nvSpPr>
              <p:spPr bwMode="auto">
                <a:xfrm>
                  <a:off x="750" y="1472"/>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 name="Rectangle 9">
                  <a:extLst>
                    <a:ext uri="{FF2B5EF4-FFF2-40B4-BE49-F238E27FC236}">
                      <a16:creationId xmlns:a16="http://schemas.microsoft.com/office/drawing/2014/main" id="{9926E030-FA12-C74C-949A-473AE1056F2D}"/>
                    </a:ext>
                  </a:extLst>
                </p:cNvPr>
                <p:cNvSpPr>
                  <a:spLocks noChangeArrowheads="1"/>
                </p:cNvSpPr>
                <p:nvPr/>
              </p:nvSpPr>
              <p:spPr bwMode="auto">
                <a:xfrm>
                  <a:off x="748" y="1940"/>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1" name="Group 11">
                <a:extLst>
                  <a:ext uri="{FF2B5EF4-FFF2-40B4-BE49-F238E27FC236}">
                    <a16:creationId xmlns:a16="http://schemas.microsoft.com/office/drawing/2014/main" id="{2DAF4907-42BF-A548-B33A-D2FBEF2C97AB}"/>
                  </a:ext>
                </a:extLst>
              </p:cNvPr>
              <p:cNvGrpSpPr>
                <a:grpSpLocks/>
              </p:cNvGrpSpPr>
              <p:nvPr/>
            </p:nvGrpSpPr>
            <p:grpSpPr bwMode="auto">
              <a:xfrm>
                <a:off x="2109" y="1002"/>
                <a:ext cx="249" cy="1295"/>
                <a:chOff x="748" y="997"/>
                <a:chExt cx="249" cy="1295"/>
              </a:xfrm>
            </p:grpSpPr>
            <p:sp>
              <p:nvSpPr>
                <p:cNvPr id="201" name="Rectangle 12">
                  <a:extLst>
                    <a:ext uri="{FF2B5EF4-FFF2-40B4-BE49-F238E27FC236}">
                      <a16:creationId xmlns:a16="http://schemas.microsoft.com/office/drawing/2014/main" id="{CD600951-D32E-2F4A-8B8D-2BC1898E47E2}"/>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Rectangle 13">
                  <a:extLst>
                    <a:ext uri="{FF2B5EF4-FFF2-40B4-BE49-F238E27FC236}">
                      <a16:creationId xmlns:a16="http://schemas.microsoft.com/office/drawing/2014/main" id="{349846DD-5315-9F46-A3D4-630D59325ADA}"/>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3" name="Rectangle 14">
                  <a:extLst>
                    <a:ext uri="{FF2B5EF4-FFF2-40B4-BE49-F238E27FC236}">
                      <a16:creationId xmlns:a16="http://schemas.microsoft.com/office/drawing/2014/main" id="{AE0A909B-B320-604A-89A1-1760A69BDA86}"/>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62" name="Line 15">
                <a:extLst>
                  <a:ext uri="{FF2B5EF4-FFF2-40B4-BE49-F238E27FC236}">
                    <a16:creationId xmlns:a16="http://schemas.microsoft.com/office/drawing/2014/main" id="{B4E57E31-441A-7241-9895-1E601460DF16}"/>
                  </a:ext>
                </a:extLst>
              </p:cNvPr>
              <p:cNvSpPr>
                <a:spLocks noChangeShapeType="1"/>
              </p:cNvSpPr>
              <p:nvPr/>
            </p:nvSpPr>
            <p:spPr bwMode="auto">
              <a:xfrm>
                <a:off x="1946" y="1180"/>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 name="Line 16">
                <a:extLst>
                  <a:ext uri="{FF2B5EF4-FFF2-40B4-BE49-F238E27FC236}">
                    <a16:creationId xmlns:a16="http://schemas.microsoft.com/office/drawing/2014/main" id="{51B07D47-E6CB-8D41-85B6-448EE5F8FF59}"/>
                  </a:ext>
                </a:extLst>
              </p:cNvPr>
              <p:cNvSpPr>
                <a:spLocks noChangeShapeType="1"/>
              </p:cNvSpPr>
              <p:nvPr/>
            </p:nvSpPr>
            <p:spPr bwMode="auto">
              <a:xfrm>
                <a:off x="1940" y="1645"/>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4" name="Line 17">
                <a:extLst>
                  <a:ext uri="{FF2B5EF4-FFF2-40B4-BE49-F238E27FC236}">
                    <a16:creationId xmlns:a16="http://schemas.microsoft.com/office/drawing/2014/main" id="{1BA71812-14CA-334D-B6DE-FC0BBC8501AF}"/>
                  </a:ext>
                </a:extLst>
              </p:cNvPr>
              <p:cNvSpPr>
                <a:spLocks noChangeShapeType="1"/>
              </p:cNvSpPr>
              <p:nvPr/>
            </p:nvSpPr>
            <p:spPr bwMode="auto">
              <a:xfrm>
                <a:off x="1940" y="211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5" name="Line 18">
                <a:extLst>
                  <a:ext uri="{FF2B5EF4-FFF2-40B4-BE49-F238E27FC236}">
                    <a16:creationId xmlns:a16="http://schemas.microsoft.com/office/drawing/2014/main" id="{87EC818D-2CED-6445-96A3-B864E22C9CAA}"/>
                  </a:ext>
                </a:extLst>
              </p:cNvPr>
              <p:cNvSpPr>
                <a:spLocks noChangeShapeType="1"/>
              </p:cNvSpPr>
              <p:nvPr/>
            </p:nvSpPr>
            <p:spPr bwMode="auto">
              <a:xfrm>
                <a:off x="1044" y="1164"/>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6" name="Line 19">
                <a:extLst>
                  <a:ext uri="{FF2B5EF4-FFF2-40B4-BE49-F238E27FC236}">
                    <a16:creationId xmlns:a16="http://schemas.microsoft.com/office/drawing/2014/main" id="{3FC82DB6-CD3B-1043-B270-4880E4F38C1C}"/>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7" name="Line 20">
                <a:extLst>
                  <a:ext uri="{FF2B5EF4-FFF2-40B4-BE49-F238E27FC236}">
                    <a16:creationId xmlns:a16="http://schemas.microsoft.com/office/drawing/2014/main" id="{291916CC-CF8D-0C43-904A-57618DC524AB}"/>
                  </a:ext>
                </a:extLst>
              </p:cNvPr>
              <p:cNvSpPr>
                <a:spLocks noChangeShapeType="1"/>
              </p:cNvSpPr>
              <p:nvPr/>
            </p:nvSpPr>
            <p:spPr bwMode="auto">
              <a:xfrm>
                <a:off x="1038" y="210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93" name="Group 24">
                <a:extLst>
                  <a:ext uri="{FF2B5EF4-FFF2-40B4-BE49-F238E27FC236}">
                    <a16:creationId xmlns:a16="http://schemas.microsoft.com/office/drawing/2014/main" id="{8685B4BD-95B3-D548-8A50-02AB19D73F70}"/>
                  </a:ext>
                </a:extLst>
              </p:cNvPr>
              <p:cNvGrpSpPr>
                <a:grpSpLocks/>
              </p:cNvGrpSpPr>
              <p:nvPr/>
            </p:nvGrpSpPr>
            <p:grpSpPr bwMode="auto">
              <a:xfrm>
                <a:off x="523" y="1169"/>
                <a:ext cx="288" cy="939"/>
                <a:chOff x="-60" y="1148"/>
                <a:chExt cx="168" cy="939"/>
              </a:xfrm>
            </p:grpSpPr>
            <p:sp>
              <p:nvSpPr>
                <p:cNvPr id="198" name="Line 21">
                  <a:extLst>
                    <a:ext uri="{FF2B5EF4-FFF2-40B4-BE49-F238E27FC236}">
                      <a16:creationId xmlns:a16="http://schemas.microsoft.com/office/drawing/2014/main" id="{695AD499-8E12-5F4D-B492-77637F16E768}"/>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9" name="Line 22">
                  <a:extLst>
                    <a:ext uri="{FF2B5EF4-FFF2-40B4-BE49-F238E27FC236}">
                      <a16:creationId xmlns:a16="http://schemas.microsoft.com/office/drawing/2014/main" id="{6D509BF4-A289-5848-B0EC-FF37900D6850}"/>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0" name="Line 23">
                  <a:extLst>
                    <a:ext uri="{FF2B5EF4-FFF2-40B4-BE49-F238E27FC236}">
                      <a16:creationId xmlns:a16="http://schemas.microsoft.com/office/drawing/2014/main" id="{77D1F46B-8487-0443-B204-6D39A32CACEB}"/>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94" name="Group 25">
                <a:extLst>
                  <a:ext uri="{FF2B5EF4-FFF2-40B4-BE49-F238E27FC236}">
                    <a16:creationId xmlns:a16="http://schemas.microsoft.com/office/drawing/2014/main" id="{8CC26DE9-2259-C249-BCBA-49FB43CFADBA}"/>
                  </a:ext>
                </a:extLst>
              </p:cNvPr>
              <p:cNvGrpSpPr>
                <a:grpSpLocks/>
              </p:cNvGrpSpPr>
              <p:nvPr/>
            </p:nvGrpSpPr>
            <p:grpSpPr bwMode="auto">
              <a:xfrm>
                <a:off x="2334" y="1173"/>
                <a:ext cx="288" cy="939"/>
                <a:chOff x="-60" y="1148"/>
                <a:chExt cx="168" cy="939"/>
              </a:xfrm>
            </p:grpSpPr>
            <p:sp>
              <p:nvSpPr>
                <p:cNvPr id="195" name="Line 26">
                  <a:extLst>
                    <a:ext uri="{FF2B5EF4-FFF2-40B4-BE49-F238E27FC236}">
                      <a16:creationId xmlns:a16="http://schemas.microsoft.com/office/drawing/2014/main" id="{CAC9505F-8DFC-D849-A39D-F3F19EF2D5FA}"/>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6" name="Line 27">
                  <a:extLst>
                    <a:ext uri="{FF2B5EF4-FFF2-40B4-BE49-F238E27FC236}">
                      <a16:creationId xmlns:a16="http://schemas.microsoft.com/office/drawing/2014/main" id="{55359C2D-B6B3-3344-987F-A1ADCD12D9F3}"/>
                    </a:ext>
                  </a:extLst>
                </p:cNvPr>
                <p:cNvSpPr>
                  <a:spLocks noChangeShapeType="1"/>
                </p:cNvSpPr>
                <p:nvPr/>
              </p:nvSpPr>
              <p:spPr bwMode="auto">
                <a:xfrm>
                  <a:off x="-60" y="1613"/>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7" name="Line 28">
                  <a:extLst>
                    <a:ext uri="{FF2B5EF4-FFF2-40B4-BE49-F238E27FC236}">
                      <a16:creationId xmlns:a16="http://schemas.microsoft.com/office/drawing/2014/main" id="{5F30395D-D362-F345-A3BD-DBCBEAE6AE6F}"/>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111" name="Group 30">
              <a:extLst>
                <a:ext uri="{FF2B5EF4-FFF2-40B4-BE49-F238E27FC236}">
                  <a16:creationId xmlns:a16="http://schemas.microsoft.com/office/drawing/2014/main" id="{87B52D43-752A-3147-8555-38567E7FADD6}"/>
                </a:ext>
              </a:extLst>
            </p:cNvPr>
            <p:cNvGrpSpPr>
              <a:grpSpLocks/>
            </p:cNvGrpSpPr>
            <p:nvPr/>
          </p:nvGrpSpPr>
          <p:grpSpPr bwMode="auto">
            <a:xfrm>
              <a:off x="3120" y="931"/>
              <a:ext cx="2099" cy="1356"/>
              <a:chOff x="523" y="976"/>
              <a:chExt cx="2099" cy="1356"/>
            </a:xfrm>
          </p:grpSpPr>
          <p:sp>
            <p:nvSpPr>
              <p:cNvPr id="133" name="Rectangle 31">
                <a:extLst>
                  <a:ext uri="{FF2B5EF4-FFF2-40B4-BE49-F238E27FC236}">
                    <a16:creationId xmlns:a16="http://schemas.microsoft.com/office/drawing/2014/main" id="{01131CB9-416C-BC46-84D2-855A2BA959F5}"/>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34" name="Group 32">
                <a:extLst>
                  <a:ext uri="{FF2B5EF4-FFF2-40B4-BE49-F238E27FC236}">
                    <a16:creationId xmlns:a16="http://schemas.microsoft.com/office/drawing/2014/main" id="{A51BEB8E-CB78-6343-AB5B-0FAAD83DDB11}"/>
                  </a:ext>
                </a:extLst>
              </p:cNvPr>
              <p:cNvGrpSpPr>
                <a:grpSpLocks/>
              </p:cNvGrpSpPr>
              <p:nvPr/>
            </p:nvGrpSpPr>
            <p:grpSpPr bwMode="auto">
              <a:xfrm>
                <a:off x="804" y="997"/>
                <a:ext cx="249" cy="1295"/>
                <a:chOff x="748" y="997"/>
                <a:chExt cx="249" cy="1295"/>
              </a:xfrm>
            </p:grpSpPr>
            <p:sp>
              <p:nvSpPr>
                <p:cNvPr id="156" name="Rectangle 33">
                  <a:extLst>
                    <a:ext uri="{FF2B5EF4-FFF2-40B4-BE49-F238E27FC236}">
                      <a16:creationId xmlns:a16="http://schemas.microsoft.com/office/drawing/2014/main" id="{1D2E2A7A-D30D-664E-A612-0857B3D0E4B6}"/>
                    </a:ext>
                  </a:extLst>
                </p:cNvPr>
                <p:cNvSpPr>
                  <a:spLocks noChangeArrowheads="1"/>
                </p:cNvSpPr>
                <p:nvPr/>
              </p:nvSpPr>
              <p:spPr bwMode="auto">
                <a:xfrm>
                  <a:off x="759" y="997"/>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7" name="Rectangle 34">
                  <a:extLst>
                    <a:ext uri="{FF2B5EF4-FFF2-40B4-BE49-F238E27FC236}">
                      <a16:creationId xmlns:a16="http://schemas.microsoft.com/office/drawing/2014/main" id="{8E72E2CC-79B7-6543-BC67-FF039A8E2FDB}"/>
                    </a:ext>
                  </a:extLst>
                </p:cNvPr>
                <p:cNvSpPr>
                  <a:spLocks noChangeArrowheads="1"/>
                </p:cNvSpPr>
                <p:nvPr/>
              </p:nvSpPr>
              <p:spPr bwMode="auto">
                <a:xfrm>
                  <a:off x="750" y="1472"/>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8" name="Rectangle 35">
                  <a:extLst>
                    <a:ext uri="{FF2B5EF4-FFF2-40B4-BE49-F238E27FC236}">
                      <a16:creationId xmlns:a16="http://schemas.microsoft.com/office/drawing/2014/main" id="{30FE5ACD-D95D-574F-9366-5EFC8A7E18FA}"/>
                    </a:ext>
                  </a:extLst>
                </p:cNvPr>
                <p:cNvSpPr>
                  <a:spLocks noChangeArrowheads="1"/>
                </p:cNvSpPr>
                <p:nvPr/>
              </p:nvSpPr>
              <p:spPr bwMode="auto">
                <a:xfrm>
                  <a:off x="748" y="1940"/>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35" name="Group 36">
                <a:extLst>
                  <a:ext uri="{FF2B5EF4-FFF2-40B4-BE49-F238E27FC236}">
                    <a16:creationId xmlns:a16="http://schemas.microsoft.com/office/drawing/2014/main" id="{5C3DD79B-12CD-B541-8D50-5DBDCC7A6053}"/>
                  </a:ext>
                </a:extLst>
              </p:cNvPr>
              <p:cNvGrpSpPr>
                <a:grpSpLocks/>
              </p:cNvGrpSpPr>
              <p:nvPr/>
            </p:nvGrpSpPr>
            <p:grpSpPr bwMode="auto">
              <a:xfrm>
                <a:off x="2109" y="1002"/>
                <a:ext cx="249" cy="1295"/>
                <a:chOff x="748" y="997"/>
                <a:chExt cx="249" cy="1295"/>
              </a:xfrm>
            </p:grpSpPr>
            <p:sp>
              <p:nvSpPr>
                <p:cNvPr id="153" name="Rectangle 37">
                  <a:extLst>
                    <a:ext uri="{FF2B5EF4-FFF2-40B4-BE49-F238E27FC236}">
                      <a16:creationId xmlns:a16="http://schemas.microsoft.com/office/drawing/2014/main" id="{0D165B5C-42F0-7146-AA7F-E468E41E9976}"/>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Rectangle 38">
                  <a:extLst>
                    <a:ext uri="{FF2B5EF4-FFF2-40B4-BE49-F238E27FC236}">
                      <a16:creationId xmlns:a16="http://schemas.microsoft.com/office/drawing/2014/main" id="{75AA2AC8-0434-1D42-B745-912205EEB8FB}"/>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5" name="Rectangle 39">
                  <a:extLst>
                    <a:ext uri="{FF2B5EF4-FFF2-40B4-BE49-F238E27FC236}">
                      <a16:creationId xmlns:a16="http://schemas.microsoft.com/office/drawing/2014/main" id="{53CBA0BE-8E05-424B-B90D-1C4E2ED7296C}"/>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36" name="Line 40">
                <a:extLst>
                  <a:ext uri="{FF2B5EF4-FFF2-40B4-BE49-F238E27FC236}">
                    <a16:creationId xmlns:a16="http://schemas.microsoft.com/office/drawing/2014/main" id="{414D90B8-DEBE-B84E-92C6-CBB94C405FBA}"/>
                  </a:ext>
                </a:extLst>
              </p:cNvPr>
              <p:cNvSpPr>
                <a:spLocks noChangeShapeType="1"/>
              </p:cNvSpPr>
              <p:nvPr/>
            </p:nvSpPr>
            <p:spPr bwMode="auto">
              <a:xfrm>
                <a:off x="1946" y="1180"/>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Line 41">
                <a:extLst>
                  <a:ext uri="{FF2B5EF4-FFF2-40B4-BE49-F238E27FC236}">
                    <a16:creationId xmlns:a16="http://schemas.microsoft.com/office/drawing/2014/main" id="{193F439E-A0CB-BE4E-A767-399A338483CC}"/>
                  </a:ext>
                </a:extLst>
              </p:cNvPr>
              <p:cNvSpPr>
                <a:spLocks noChangeShapeType="1"/>
              </p:cNvSpPr>
              <p:nvPr/>
            </p:nvSpPr>
            <p:spPr bwMode="auto">
              <a:xfrm>
                <a:off x="1940" y="1645"/>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8" name="Line 42">
                <a:extLst>
                  <a:ext uri="{FF2B5EF4-FFF2-40B4-BE49-F238E27FC236}">
                    <a16:creationId xmlns:a16="http://schemas.microsoft.com/office/drawing/2014/main" id="{07DC5438-65CD-8040-9C95-EB788FCACA85}"/>
                  </a:ext>
                </a:extLst>
              </p:cNvPr>
              <p:cNvSpPr>
                <a:spLocks noChangeShapeType="1"/>
              </p:cNvSpPr>
              <p:nvPr/>
            </p:nvSpPr>
            <p:spPr bwMode="auto">
              <a:xfrm>
                <a:off x="1940" y="211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9" name="Line 43">
                <a:extLst>
                  <a:ext uri="{FF2B5EF4-FFF2-40B4-BE49-F238E27FC236}">
                    <a16:creationId xmlns:a16="http://schemas.microsoft.com/office/drawing/2014/main" id="{EC6AC95C-A7B2-8D45-BDD7-51C70380F2E9}"/>
                  </a:ext>
                </a:extLst>
              </p:cNvPr>
              <p:cNvSpPr>
                <a:spLocks noChangeShapeType="1"/>
              </p:cNvSpPr>
              <p:nvPr/>
            </p:nvSpPr>
            <p:spPr bwMode="auto">
              <a:xfrm>
                <a:off x="1044" y="1164"/>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0" name="Line 44">
                <a:extLst>
                  <a:ext uri="{FF2B5EF4-FFF2-40B4-BE49-F238E27FC236}">
                    <a16:creationId xmlns:a16="http://schemas.microsoft.com/office/drawing/2014/main" id="{391784A2-88F1-CF43-B836-438D26F35D99}"/>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1" name="Line 45">
                <a:extLst>
                  <a:ext uri="{FF2B5EF4-FFF2-40B4-BE49-F238E27FC236}">
                    <a16:creationId xmlns:a16="http://schemas.microsoft.com/office/drawing/2014/main" id="{E4BF36D2-171F-B148-8431-04035400B2D1}"/>
                  </a:ext>
                </a:extLst>
              </p:cNvPr>
              <p:cNvSpPr>
                <a:spLocks noChangeShapeType="1"/>
              </p:cNvSpPr>
              <p:nvPr/>
            </p:nvSpPr>
            <p:spPr bwMode="auto">
              <a:xfrm>
                <a:off x="1038" y="210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45" name="Group 46">
                <a:extLst>
                  <a:ext uri="{FF2B5EF4-FFF2-40B4-BE49-F238E27FC236}">
                    <a16:creationId xmlns:a16="http://schemas.microsoft.com/office/drawing/2014/main" id="{6A23E468-2FC0-D842-99E6-C85245510E21}"/>
                  </a:ext>
                </a:extLst>
              </p:cNvPr>
              <p:cNvGrpSpPr>
                <a:grpSpLocks/>
              </p:cNvGrpSpPr>
              <p:nvPr/>
            </p:nvGrpSpPr>
            <p:grpSpPr bwMode="auto">
              <a:xfrm>
                <a:off x="523" y="1169"/>
                <a:ext cx="288" cy="939"/>
                <a:chOff x="-60" y="1148"/>
                <a:chExt cx="168" cy="939"/>
              </a:xfrm>
            </p:grpSpPr>
            <p:sp>
              <p:nvSpPr>
                <p:cNvPr id="150" name="Line 47">
                  <a:extLst>
                    <a:ext uri="{FF2B5EF4-FFF2-40B4-BE49-F238E27FC236}">
                      <a16:creationId xmlns:a16="http://schemas.microsoft.com/office/drawing/2014/main" id="{46B8DCC8-C78E-5946-97FA-DF37A5D12279}"/>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1" name="Line 48">
                  <a:extLst>
                    <a:ext uri="{FF2B5EF4-FFF2-40B4-BE49-F238E27FC236}">
                      <a16:creationId xmlns:a16="http://schemas.microsoft.com/office/drawing/2014/main" id="{CDDE8C10-BFA8-D045-BFE9-3D6F6089A748}"/>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2" name="Line 49">
                  <a:extLst>
                    <a:ext uri="{FF2B5EF4-FFF2-40B4-BE49-F238E27FC236}">
                      <a16:creationId xmlns:a16="http://schemas.microsoft.com/office/drawing/2014/main" id="{39539C18-A10C-DB44-A87D-DDBFE4B9A78C}"/>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46" name="Group 50">
                <a:extLst>
                  <a:ext uri="{FF2B5EF4-FFF2-40B4-BE49-F238E27FC236}">
                    <a16:creationId xmlns:a16="http://schemas.microsoft.com/office/drawing/2014/main" id="{C5C5F675-53F5-C345-BF7D-D175E0816F5D}"/>
                  </a:ext>
                </a:extLst>
              </p:cNvPr>
              <p:cNvGrpSpPr>
                <a:grpSpLocks/>
              </p:cNvGrpSpPr>
              <p:nvPr/>
            </p:nvGrpSpPr>
            <p:grpSpPr bwMode="auto">
              <a:xfrm>
                <a:off x="2334" y="1173"/>
                <a:ext cx="288" cy="939"/>
                <a:chOff x="-60" y="1148"/>
                <a:chExt cx="168" cy="939"/>
              </a:xfrm>
            </p:grpSpPr>
            <p:sp>
              <p:nvSpPr>
                <p:cNvPr id="147" name="Line 51">
                  <a:extLst>
                    <a:ext uri="{FF2B5EF4-FFF2-40B4-BE49-F238E27FC236}">
                      <a16:creationId xmlns:a16="http://schemas.microsoft.com/office/drawing/2014/main" id="{98C13E3B-D516-B947-BE59-93C8B104F33B}"/>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Line 52">
                  <a:extLst>
                    <a:ext uri="{FF2B5EF4-FFF2-40B4-BE49-F238E27FC236}">
                      <a16:creationId xmlns:a16="http://schemas.microsoft.com/office/drawing/2014/main" id="{CE252363-458C-C941-BAB9-6BC53DD18A58}"/>
                    </a:ext>
                  </a:extLst>
                </p:cNvPr>
                <p:cNvSpPr>
                  <a:spLocks noChangeShapeType="1"/>
                </p:cNvSpPr>
                <p:nvPr/>
              </p:nvSpPr>
              <p:spPr bwMode="auto">
                <a:xfrm>
                  <a:off x="-60" y="1613"/>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9" name="Line 53">
                  <a:extLst>
                    <a:ext uri="{FF2B5EF4-FFF2-40B4-BE49-F238E27FC236}">
                      <a16:creationId xmlns:a16="http://schemas.microsoft.com/office/drawing/2014/main" id="{D9F4BF94-F778-5040-8CC6-996F2BF703AE}"/>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12" name="Rectangle 54">
              <a:extLst>
                <a:ext uri="{FF2B5EF4-FFF2-40B4-BE49-F238E27FC236}">
                  <a16:creationId xmlns:a16="http://schemas.microsoft.com/office/drawing/2014/main" id="{6533D250-EDC5-4146-A678-D8717156F903}"/>
                </a:ext>
              </a:extLst>
            </p:cNvPr>
            <p:cNvSpPr>
              <a:spLocks noChangeArrowheads="1"/>
            </p:cNvSpPr>
            <p:nvPr/>
          </p:nvSpPr>
          <p:spPr bwMode="auto">
            <a:xfrm>
              <a:off x="1012" y="1012"/>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Rectangle 55">
              <a:extLst>
                <a:ext uri="{FF2B5EF4-FFF2-40B4-BE49-F238E27FC236}">
                  <a16:creationId xmlns:a16="http://schemas.microsoft.com/office/drawing/2014/main" id="{733150BE-256C-9945-B7EB-CAF89F9D7BA8}"/>
                </a:ext>
              </a:extLst>
            </p:cNvPr>
            <p:cNvSpPr>
              <a:spLocks noChangeArrowheads="1"/>
            </p:cNvSpPr>
            <p:nvPr/>
          </p:nvSpPr>
          <p:spPr bwMode="auto">
            <a:xfrm>
              <a:off x="1003" y="1494"/>
              <a:ext cx="175" cy="98"/>
            </a:xfrm>
            <a:prstGeom prst="rect">
              <a:avLst/>
            </a:prstGeom>
            <a:solidFill>
              <a:srgbClr val="0000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Rectangle 56">
              <a:extLst>
                <a:ext uri="{FF2B5EF4-FFF2-40B4-BE49-F238E27FC236}">
                  <a16:creationId xmlns:a16="http://schemas.microsoft.com/office/drawing/2014/main" id="{DCF223E2-6636-B042-B0AB-7F418AF1C068}"/>
                </a:ext>
              </a:extLst>
            </p:cNvPr>
            <p:cNvSpPr>
              <a:spLocks noChangeArrowheads="1"/>
            </p:cNvSpPr>
            <p:nvPr/>
          </p:nvSpPr>
          <p:spPr bwMode="auto">
            <a:xfrm>
              <a:off x="994" y="1969"/>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Rectangle 57">
              <a:extLst>
                <a:ext uri="{FF2B5EF4-FFF2-40B4-BE49-F238E27FC236}">
                  <a16:creationId xmlns:a16="http://schemas.microsoft.com/office/drawing/2014/main" id="{42A5E003-C01F-464E-BA40-0D2180E7A947}"/>
                </a:ext>
              </a:extLst>
            </p:cNvPr>
            <p:cNvSpPr>
              <a:spLocks noChangeArrowheads="1"/>
            </p:cNvSpPr>
            <p:nvPr/>
          </p:nvSpPr>
          <p:spPr bwMode="auto">
            <a:xfrm>
              <a:off x="764" y="1017"/>
              <a:ext cx="175" cy="98"/>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6" name="Rectangle 58">
              <a:extLst>
                <a:ext uri="{FF2B5EF4-FFF2-40B4-BE49-F238E27FC236}">
                  <a16:creationId xmlns:a16="http://schemas.microsoft.com/office/drawing/2014/main" id="{AF8A4BDE-7DE0-5D4B-BAF3-25D6FE49F4C1}"/>
                </a:ext>
              </a:extLst>
            </p:cNvPr>
            <p:cNvSpPr>
              <a:spLocks noChangeArrowheads="1"/>
            </p:cNvSpPr>
            <p:nvPr/>
          </p:nvSpPr>
          <p:spPr bwMode="auto">
            <a:xfrm>
              <a:off x="760" y="1953"/>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7" name="Line 60">
              <a:extLst>
                <a:ext uri="{FF2B5EF4-FFF2-40B4-BE49-F238E27FC236}">
                  <a16:creationId xmlns:a16="http://schemas.microsoft.com/office/drawing/2014/main" id="{96A833D6-A794-2B49-A8B8-2E8C1DECA3C6}"/>
                </a:ext>
              </a:extLst>
            </p:cNvPr>
            <p:cNvSpPr>
              <a:spLocks noChangeShapeType="1"/>
            </p:cNvSpPr>
            <p:nvPr/>
          </p:nvSpPr>
          <p:spPr bwMode="auto">
            <a:xfrm>
              <a:off x="1215" y="1054"/>
              <a:ext cx="1026" cy="1"/>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8" name="Freeform 62">
              <a:extLst>
                <a:ext uri="{FF2B5EF4-FFF2-40B4-BE49-F238E27FC236}">
                  <a16:creationId xmlns:a16="http://schemas.microsoft.com/office/drawing/2014/main" id="{7BD68626-6CAA-5243-9905-C91EECAD0D86}"/>
                </a:ext>
              </a:extLst>
            </p:cNvPr>
            <p:cNvSpPr>
              <a:spLocks/>
            </p:cNvSpPr>
            <p:nvPr/>
          </p:nvSpPr>
          <p:spPr bwMode="auto">
            <a:xfrm>
              <a:off x="1246" y="1285"/>
              <a:ext cx="967" cy="735"/>
            </a:xfrm>
            <a:custGeom>
              <a:avLst/>
              <a:gdLst>
                <a:gd name="T0" fmla="*/ 0 w 967"/>
                <a:gd name="T1" fmla="*/ 733 h 735"/>
                <a:gd name="T2" fmla="*/ 522 w 967"/>
                <a:gd name="T3" fmla="*/ 735 h 735"/>
                <a:gd name="T4" fmla="*/ 96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9" name="Text Box 63">
              <a:extLst>
                <a:ext uri="{FF2B5EF4-FFF2-40B4-BE49-F238E27FC236}">
                  <a16:creationId xmlns:a16="http://schemas.microsoft.com/office/drawing/2014/main" id="{604F0A70-4585-C940-BDA5-31DD439A5158}"/>
                </a:ext>
              </a:extLst>
            </p:cNvPr>
            <p:cNvSpPr txBox="1">
              <a:spLocks noChangeArrowheads="1"/>
            </p:cNvSpPr>
            <p:nvPr/>
          </p:nvSpPr>
          <p:spPr bwMode="auto">
            <a:xfrm>
              <a:off x="933" y="2335"/>
              <a:ext cx="154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t>
              </a:r>
              <a:r>
                <a:rPr kumimoji="0" lang="en-US" altLang="en-US" sz="1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a:t>
              </a: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packets more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from input to output</a:t>
              </a:r>
              <a:endParaRPr kumimoji="0" lang="en-US" altLang="en-US" sz="1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0" name="Text Box 64">
              <a:extLst>
                <a:ext uri="{FF2B5EF4-FFF2-40B4-BE49-F238E27FC236}">
                  <a16:creationId xmlns:a16="http://schemas.microsoft.com/office/drawing/2014/main" id="{96BB623D-5AC2-324A-9F19-41604686D0B5}"/>
                </a:ext>
              </a:extLst>
            </p:cNvPr>
            <p:cNvSpPr txBox="1">
              <a:spLocks noChangeArrowheads="1"/>
            </p:cNvSpPr>
            <p:nvPr/>
          </p:nvSpPr>
          <p:spPr bwMode="auto">
            <a:xfrm>
              <a:off x="3354" y="2325"/>
              <a:ext cx="154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one packet time later</a:t>
              </a:r>
              <a:endParaRPr kumimoji="0" lang="en-US" altLang="en-US" sz="1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1" name="Text Box 66">
              <a:extLst>
                <a:ext uri="{FF2B5EF4-FFF2-40B4-BE49-F238E27FC236}">
                  <a16:creationId xmlns:a16="http://schemas.microsoft.com/office/drawing/2014/main" id="{7BEE8A84-29FF-8A46-80DB-4C86D5CEDC5A}"/>
                </a:ext>
              </a:extLst>
            </p:cNvPr>
            <p:cNvSpPr txBox="1">
              <a:spLocks noChangeArrowheads="1"/>
            </p:cNvSpPr>
            <p:nvPr/>
          </p:nvSpPr>
          <p:spPr bwMode="auto">
            <a:xfrm>
              <a:off x="1488" y="1545"/>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22" name="Text Box 67">
              <a:extLst>
                <a:ext uri="{FF2B5EF4-FFF2-40B4-BE49-F238E27FC236}">
                  <a16:creationId xmlns:a16="http://schemas.microsoft.com/office/drawing/2014/main" id="{E29AC416-78AA-EF47-B951-CE10628CE883}"/>
                </a:ext>
              </a:extLst>
            </p:cNvPr>
            <p:cNvSpPr txBox="1">
              <a:spLocks noChangeArrowheads="1"/>
            </p:cNvSpPr>
            <p:nvPr/>
          </p:nvSpPr>
          <p:spPr bwMode="auto">
            <a:xfrm>
              <a:off x="3895" y="1479"/>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23" name="Rectangle 68">
              <a:extLst>
                <a:ext uri="{FF2B5EF4-FFF2-40B4-BE49-F238E27FC236}">
                  <a16:creationId xmlns:a16="http://schemas.microsoft.com/office/drawing/2014/main" id="{EBBED845-CC7D-A448-A26A-9D83004FB163}"/>
                </a:ext>
              </a:extLst>
            </p:cNvPr>
            <p:cNvSpPr>
              <a:spLocks noChangeArrowheads="1"/>
            </p:cNvSpPr>
            <p:nvPr/>
          </p:nvSpPr>
          <p:spPr bwMode="auto">
            <a:xfrm>
              <a:off x="4746" y="972"/>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 name="Rectangle 69">
              <a:extLst>
                <a:ext uri="{FF2B5EF4-FFF2-40B4-BE49-F238E27FC236}">
                  <a16:creationId xmlns:a16="http://schemas.microsoft.com/office/drawing/2014/main" id="{B9035B93-B30D-CE44-9DA1-9C70506C0C26}"/>
                </a:ext>
              </a:extLst>
            </p:cNvPr>
            <p:cNvSpPr>
              <a:spLocks noChangeArrowheads="1"/>
            </p:cNvSpPr>
            <p:nvPr/>
          </p:nvSpPr>
          <p:spPr bwMode="auto">
            <a:xfrm>
              <a:off x="4746" y="1497"/>
              <a:ext cx="175" cy="98"/>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 name="Rectangle 70">
              <a:extLst>
                <a:ext uri="{FF2B5EF4-FFF2-40B4-BE49-F238E27FC236}">
                  <a16:creationId xmlns:a16="http://schemas.microsoft.com/office/drawing/2014/main" id="{5810B19B-3BE7-A24D-B82A-414C00ADCFDD}"/>
                </a:ext>
              </a:extLst>
            </p:cNvPr>
            <p:cNvSpPr>
              <a:spLocks noChangeArrowheads="1"/>
            </p:cNvSpPr>
            <p:nvPr/>
          </p:nvSpPr>
          <p:spPr bwMode="auto">
            <a:xfrm>
              <a:off x="4743" y="1099"/>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 name="Rectangle 71">
              <a:extLst>
                <a:ext uri="{FF2B5EF4-FFF2-40B4-BE49-F238E27FC236}">
                  <a16:creationId xmlns:a16="http://schemas.microsoft.com/office/drawing/2014/main" id="{6B5B1987-5B94-E443-9D49-E20CCF048D23}"/>
                </a:ext>
              </a:extLst>
            </p:cNvPr>
            <p:cNvSpPr>
              <a:spLocks noChangeArrowheads="1"/>
            </p:cNvSpPr>
            <p:nvPr/>
          </p:nvSpPr>
          <p:spPr bwMode="auto">
            <a:xfrm>
              <a:off x="3445" y="1001"/>
              <a:ext cx="175" cy="98"/>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7" name="Rectangle 72">
              <a:extLst>
                <a:ext uri="{FF2B5EF4-FFF2-40B4-BE49-F238E27FC236}">
                  <a16:creationId xmlns:a16="http://schemas.microsoft.com/office/drawing/2014/main" id="{6534AE61-2C02-FF40-9B6B-17890769827B}"/>
                </a:ext>
              </a:extLst>
            </p:cNvPr>
            <p:cNvSpPr>
              <a:spLocks noChangeArrowheads="1"/>
            </p:cNvSpPr>
            <p:nvPr/>
          </p:nvSpPr>
          <p:spPr bwMode="auto">
            <a:xfrm>
              <a:off x="3434" y="1965"/>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8" name="Freeform 73">
              <a:extLst>
                <a:ext uri="{FF2B5EF4-FFF2-40B4-BE49-F238E27FC236}">
                  <a16:creationId xmlns:a16="http://schemas.microsoft.com/office/drawing/2014/main" id="{1E7AE224-FE87-FB4E-B36B-C15E6C5CA58C}"/>
                </a:ext>
              </a:extLst>
            </p:cNvPr>
            <p:cNvSpPr>
              <a:spLocks/>
            </p:cNvSpPr>
            <p:nvPr/>
          </p:nvSpPr>
          <p:spPr bwMode="auto">
            <a:xfrm>
              <a:off x="3682" y="1261"/>
              <a:ext cx="967" cy="735"/>
            </a:xfrm>
            <a:custGeom>
              <a:avLst/>
              <a:gdLst>
                <a:gd name="T0" fmla="*/ 0 w 967"/>
                <a:gd name="T1" fmla="*/ 733 h 735"/>
                <a:gd name="T2" fmla="*/ 522 w 967"/>
                <a:gd name="T3" fmla="*/ 735 h 735"/>
                <a:gd name="T4" fmla="*/ 96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9" name="Freeform 74">
              <a:extLst>
                <a:ext uri="{FF2B5EF4-FFF2-40B4-BE49-F238E27FC236}">
                  <a16:creationId xmlns:a16="http://schemas.microsoft.com/office/drawing/2014/main" id="{2CC15758-62B6-7548-9E59-821BE4E8E2DF}"/>
                </a:ext>
              </a:extLst>
            </p:cNvPr>
            <p:cNvSpPr>
              <a:spLocks/>
            </p:cNvSpPr>
            <p:nvPr/>
          </p:nvSpPr>
          <p:spPr bwMode="auto">
            <a:xfrm>
              <a:off x="3669" y="1051"/>
              <a:ext cx="988" cy="951"/>
            </a:xfrm>
            <a:custGeom>
              <a:avLst/>
              <a:gdLst>
                <a:gd name="T0" fmla="*/ 0 w 1002"/>
                <a:gd name="T1" fmla="*/ 29707 h 480"/>
                <a:gd name="T2" fmla="*/ 429 w 1002"/>
                <a:gd name="T3" fmla="*/ 0 h 480"/>
                <a:gd name="T4" fmla="*/ 822 w 1002"/>
                <a:gd name="T5" fmla="*/ 6892561 h 480"/>
                <a:gd name="T6" fmla="*/ 0 60000 65536"/>
                <a:gd name="T7" fmla="*/ 0 60000 65536"/>
                <a:gd name="T8" fmla="*/ 0 60000 65536"/>
                <a:gd name="T9" fmla="*/ 0 w 1002"/>
                <a:gd name="T10" fmla="*/ 0 h 480"/>
                <a:gd name="T11" fmla="*/ 1002 w 1002"/>
                <a:gd name="T12" fmla="*/ 480 h 480"/>
              </a:gdLst>
              <a:ahLst/>
              <a:cxnLst>
                <a:cxn ang="T6">
                  <a:pos x="T0" y="T1"/>
                </a:cxn>
                <a:cxn ang="T7">
                  <a:pos x="T2" y="T3"/>
                </a:cxn>
                <a:cxn ang="T8">
                  <a:pos x="T4" y="T5"/>
                </a:cxn>
              </a:cxnLst>
              <a:rect l="T9" t="T10" r="T11" b="T12"/>
              <a:pathLst>
                <a:path w="1002" h="480">
                  <a:moveTo>
                    <a:pt x="0" y="2"/>
                  </a:moveTo>
                  <a:lnTo>
                    <a:pt x="522" y="0"/>
                  </a:lnTo>
                  <a:lnTo>
                    <a:pt x="1002" y="480"/>
                  </a:lnTo>
                </a:path>
              </a:pathLst>
            </a:custGeom>
            <a:noFill/>
            <a:ln w="28575" cap="flat" cmpd="sng">
              <a:solidFill>
                <a:srgbClr val="008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0" name="Line 75">
              <a:extLst>
                <a:ext uri="{FF2B5EF4-FFF2-40B4-BE49-F238E27FC236}">
                  <a16:creationId xmlns:a16="http://schemas.microsoft.com/office/drawing/2014/main" id="{44597880-5DB3-2847-9281-A57CE0DEB824}"/>
                </a:ext>
              </a:extLst>
            </p:cNvPr>
            <p:cNvSpPr>
              <a:spLocks noChangeShapeType="1"/>
            </p:cNvSpPr>
            <p:nvPr/>
          </p:nvSpPr>
          <p:spPr bwMode="auto">
            <a:xfrm>
              <a:off x="1208" y="1545"/>
              <a:ext cx="1012" cy="14"/>
            </a:xfrm>
            <a:prstGeom prst="line">
              <a:avLst/>
            </a:prstGeom>
            <a:noFill/>
            <a:ln w="28575">
              <a:solidFill>
                <a:srgbClr val="3333CC"/>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 name="Rectangle 76">
              <a:extLst>
                <a:ext uri="{FF2B5EF4-FFF2-40B4-BE49-F238E27FC236}">
                  <a16:creationId xmlns:a16="http://schemas.microsoft.com/office/drawing/2014/main" id="{55AA31C1-E06E-3A4D-9D65-59BD27F99ABB}"/>
                </a:ext>
              </a:extLst>
            </p:cNvPr>
            <p:cNvSpPr>
              <a:spLocks noChangeArrowheads="1"/>
            </p:cNvSpPr>
            <p:nvPr/>
          </p:nvSpPr>
          <p:spPr bwMode="auto">
            <a:xfrm>
              <a:off x="550" y="1010"/>
              <a:ext cx="175" cy="98"/>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 name="Rectangle 77">
              <a:extLst>
                <a:ext uri="{FF2B5EF4-FFF2-40B4-BE49-F238E27FC236}">
                  <a16:creationId xmlns:a16="http://schemas.microsoft.com/office/drawing/2014/main" id="{57ED66FB-7C4E-D94C-9C1E-E868CE831114}"/>
                </a:ext>
              </a:extLst>
            </p:cNvPr>
            <p:cNvSpPr>
              <a:spLocks noChangeArrowheads="1"/>
            </p:cNvSpPr>
            <p:nvPr/>
          </p:nvSpPr>
          <p:spPr bwMode="auto">
            <a:xfrm>
              <a:off x="3194" y="997"/>
              <a:ext cx="175" cy="98"/>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07" name="Rectangle 3">
            <a:extLst>
              <a:ext uri="{FF2B5EF4-FFF2-40B4-BE49-F238E27FC236}">
                <a16:creationId xmlns:a16="http://schemas.microsoft.com/office/drawing/2014/main" id="{58037103-EAF8-5B49-9CFE-A0E92B794745}"/>
              </a:ext>
            </a:extLst>
          </p:cNvPr>
          <p:cNvSpPr txBox="1">
            <a:spLocks noChangeArrowheads="1"/>
          </p:cNvSpPr>
          <p:nvPr/>
        </p:nvSpPr>
        <p:spPr>
          <a:xfrm>
            <a:off x="900868" y="4672501"/>
            <a:ext cx="10057863" cy="175643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buffering when arrival rate via switch exceeds output line speed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queueing (delay) and loss due to output port buffer overflow!</a:t>
            </a:r>
            <a:endPar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sp>
        <p:nvSpPr>
          <p:cNvPr id="74" name="Slide Number Placeholder 4">
            <a:extLst>
              <a:ext uri="{FF2B5EF4-FFF2-40B4-BE49-F238E27FC236}">
                <a16:creationId xmlns:a16="http://schemas.microsoft.com/office/drawing/2014/main" id="{099ED71D-C4B2-544C-BD35-62F10A59E72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19</a:t>
            </a:fld>
            <a:endParaRPr lang="en-US" dirty="0"/>
          </a:p>
        </p:txBody>
      </p:sp>
    </p:spTree>
    <p:extLst>
      <p:ext uri="{BB962C8B-B14F-4D97-AF65-F5344CB8AC3E}">
        <p14:creationId xmlns:p14="http://schemas.microsoft.com/office/powerpoint/2010/main" val="114248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Router architecture overview</a:t>
            </a:r>
            <a:endParaRPr lang="en-US" sz="4800" dirty="0"/>
          </a:p>
        </p:txBody>
      </p:sp>
      <p:sp>
        <p:nvSpPr>
          <p:cNvPr id="62" name="Rectangle 13">
            <a:extLst>
              <a:ext uri="{FF2B5EF4-FFF2-40B4-BE49-F238E27FC236}">
                <a16:creationId xmlns:a16="http://schemas.microsoft.com/office/drawing/2014/main" id="{1FBC4707-F7A4-A94F-8160-5F9B1176127F}"/>
              </a:ext>
            </a:extLst>
          </p:cNvPr>
          <p:cNvSpPr>
            <a:spLocks noChangeArrowheads="1"/>
          </p:cNvSpPr>
          <p:nvPr/>
        </p:nvSpPr>
        <p:spPr bwMode="auto">
          <a:xfrm>
            <a:off x="874641" y="1443590"/>
            <a:ext cx="10787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high-level view of generic router architecture:</a:t>
            </a:r>
          </a:p>
        </p:txBody>
      </p:sp>
      <p:grpSp>
        <p:nvGrpSpPr>
          <p:cNvPr id="11" name="Group 60">
            <a:extLst>
              <a:ext uri="{FF2B5EF4-FFF2-40B4-BE49-F238E27FC236}">
                <a16:creationId xmlns:a16="http://schemas.microsoft.com/office/drawing/2014/main" id="{BFA21CC6-3BDD-0546-BF9B-53F12E412143}"/>
              </a:ext>
            </a:extLst>
          </p:cNvPr>
          <p:cNvGrpSpPr>
            <a:grpSpLocks/>
          </p:cNvGrpSpPr>
          <p:nvPr/>
        </p:nvGrpSpPr>
        <p:grpSpPr bwMode="auto">
          <a:xfrm>
            <a:off x="4324902" y="3466272"/>
            <a:ext cx="1609725" cy="2343150"/>
            <a:chOff x="2418" y="1882"/>
            <a:chExt cx="1014" cy="1476"/>
          </a:xfrm>
          <a:effectLst>
            <a:outerShdw blurRad="50800" dist="38100" dir="2700000" algn="tl" rotWithShape="0">
              <a:prstClr val="black">
                <a:alpha val="40000"/>
              </a:prstClr>
            </a:outerShdw>
          </a:effectLst>
        </p:grpSpPr>
        <p:sp>
          <p:nvSpPr>
            <p:cNvPr id="12" name="Rectangle 45">
              <a:extLst>
                <a:ext uri="{FF2B5EF4-FFF2-40B4-BE49-F238E27FC236}">
                  <a16:creationId xmlns:a16="http://schemas.microsoft.com/office/drawing/2014/main" id="{97E8C5CE-2986-D342-8AF6-D8B4A72B6F58}"/>
                </a:ext>
              </a:extLst>
            </p:cNvPr>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 name="Text Box 48">
              <a:extLst>
                <a:ext uri="{FF2B5EF4-FFF2-40B4-BE49-F238E27FC236}">
                  <a16:creationId xmlns:a16="http://schemas.microsoft.com/office/drawing/2014/main" id="{62B04B43-D6DE-1643-8C5F-DAEC3D27B5B9}"/>
                </a:ext>
              </a:extLst>
            </p:cNvPr>
            <p:cNvSpPr txBox="1">
              <a:spLocks noChangeArrowheads="1"/>
            </p:cNvSpPr>
            <p:nvPr/>
          </p:nvSpPr>
          <p:spPr bwMode="auto">
            <a:xfrm>
              <a:off x="2485" y="2418"/>
              <a:ext cx="87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high-speed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switching</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fabric</a:t>
              </a:r>
            </a:p>
          </p:txBody>
        </p:sp>
      </p:grpSp>
      <p:grpSp>
        <p:nvGrpSpPr>
          <p:cNvPr id="3" name="Group 2">
            <a:extLst>
              <a:ext uri="{FF2B5EF4-FFF2-40B4-BE49-F238E27FC236}">
                <a16:creationId xmlns:a16="http://schemas.microsoft.com/office/drawing/2014/main" id="{3EF9895C-337A-3B44-9EA1-F8EEA976D228}"/>
              </a:ext>
            </a:extLst>
          </p:cNvPr>
          <p:cNvGrpSpPr/>
          <p:nvPr/>
        </p:nvGrpSpPr>
        <p:grpSpPr>
          <a:xfrm>
            <a:off x="4342365" y="2504247"/>
            <a:ext cx="1590675" cy="1090613"/>
            <a:chOff x="4342365" y="2504247"/>
            <a:chExt cx="1590675" cy="1090613"/>
          </a:xfrm>
        </p:grpSpPr>
        <p:sp>
          <p:nvSpPr>
            <p:cNvPr id="14" name="Rectangle 46">
              <a:extLst>
                <a:ext uri="{FF2B5EF4-FFF2-40B4-BE49-F238E27FC236}">
                  <a16:creationId xmlns:a16="http://schemas.microsoft.com/office/drawing/2014/main" id="{7302BDAC-B9C0-8949-A593-83EC0EF2D9B9}"/>
                </a:ext>
              </a:extLst>
            </p:cNvPr>
            <p:cNvSpPr>
              <a:spLocks noChangeArrowheads="1"/>
            </p:cNvSpPr>
            <p:nvPr/>
          </p:nvSpPr>
          <p:spPr bwMode="auto">
            <a:xfrm>
              <a:off x="4342365" y="2504247"/>
              <a:ext cx="1590675" cy="647700"/>
            </a:xfrm>
            <a:prstGeom prst="rect">
              <a:avLst/>
            </a:prstGeom>
            <a:solidFill>
              <a:schemeClr val="bg1"/>
            </a:solidFill>
            <a:ln w="28575">
              <a:solidFill>
                <a:srgbClr val="FF0000"/>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5" name="Text Box 47">
              <a:extLst>
                <a:ext uri="{FF2B5EF4-FFF2-40B4-BE49-F238E27FC236}">
                  <a16:creationId xmlns:a16="http://schemas.microsoft.com/office/drawing/2014/main" id="{4F3F6146-1D55-0B4C-BB98-623E05AE0524}"/>
                </a:ext>
              </a:extLst>
            </p:cNvPr>
            <p:cNvSpPr txBox="1">
              <a:spLocks noChangeArrowheads="1"/>
            </p:cNvSpPr>
            <p:nvPr/>
          </p:nvSpPr>
          <p:spPr bwMode="auto">
            <a:xfrm>
              <a:off x="4520165" y="2545522"/>
              <a:ext cx="1187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routing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processor</a:t>
              </a:r>
            </a:p>
          </p:txBody>
        </p:sp>
        <p:sp>
          <p:nvSpPr>
            <p:cNvPr id="16" name="Line 50">
              <a:extLst>
                <a:ext uri="{FF2B5EF4-FFF2-40B4-BE49-F238E27FC236}">
                  <a16:creationId xmlns:a16="http://schemas.microsoft.com/office/drawing/2014/main" id="{73F730FD-50D6-6D47-8351-91FF553BF577}"/>
                </a:ext>
              </a:extLst>
            </p:cNvPr>
            <p:cNvSpPr>
              <a:spLocks noChangeShapeType="1"/>
            </p:cNvSpPr>
            <p:nvPr/>
          </p:nvSpPr>
          <p:spPr bwMode="auto">
            <a:xfrm>
              <a:off x="5071027" y="3023360"/>
              <a:ext cx="19050" cy="5715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7">
            <a:extLst>
              <a:ext uri="{FF2B5EF4-FFF2-40B4-BE49-F238E27FC236}">
                <a16:creationId xmlns:a16="http://schemas.microsoft.com/office/drawing/2014/main" id="{ACA66ED2-9041-9540-A174-B6BE809E0111}"/>
              </a:ext>
            </a:extLst>
          </p:cNvPr>
          <p:cNvGrpSpPr>
            <a:grpSpLocks/>
          </p:cNvGrpSpPr>
          <p:nvPr/>
        </p:nvGrpSpPr>
        <p:grpSpPr bwMode="auto">
          <a:xfrm>
            <a:off x="2281790" y="3480560"/>
            <a:ext cx="2033587" cy="566737"/>
            <a:chOff x="930" y="1989"/>
            <a:chExt cx="1482" cy="357"/>
          </a:xfrm>
        </p:grpSpPr>
        <p:sp>
          <p:nvSpPr>
            <p:cNvPr id="18" name="Rectangle 9">
              <a:extLst>
                <a:ext uri="{FF2B5EF4-FFF2-40B4-BE49-F238E27FC236}">
                  <a16:creationId xmlns:a16="http://schemas.microsoft.com/office/drawing/2014/main" id="{62683D12-8EE3-D54F-9142-B80DE97AA82C}"/>
                </a:ext>
              </a:extLst>
            </p:cNvPr>
            <p:cNvSpPr>
              <a:spLocks noChangeArrowheads="1"/>
            </p:cNvSpPr>
            <p:nvPr/>
          </p:nvSpPr>
          <p:spPr bwMode="auto">
            <a:xfrm>
              <a:off x="1152" y="1989"/>
              <a:ext cx="1086"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 name="Rectangle 5">
              <a:extLst>
                <a:ext uri="{FF2B5EF4-FFF2-40B4-BE49-F238E27FC236}">
                  <a16:creationId xmlns:a16="http://schemas.microsoft.com/office/drawing/2014/main" id="{7C8073E8-202F-E24A-8766-ABE3BC4DC6CB}"/>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 name="Rectangle 6">
              <a:extLst>
                <a:ext uri="{FF2B5EF4-FFF2-40B4-BE49-F238E27FC236}">
                  <a16:creationId xmlns:a16="http://schemas.microsoft.com/office/drawing/2014/main" id="{80E00E55-88BB-DC43-A2D7-ED792D65F56E}"/>
                </a:ext>
              </a:extLst>
            </p:cNvPr>
            <p:cNvSpPr>
              <a:spLocks noChangeArrowheads="1"/>
            </p:cNvSpPr>
            <p:nvPr/>
          </p:nvSpPr>
          <p:spPr bwMode="auto">
            <a:xfrm>
              <a:off x="1582" y="2025"/>
              <a:ext cx="273"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Rectangle 8">
              <a:extLst>
                <a:ext uri="{FF2B5EF4-FFF2-40B4-BE49-F238E27FC236}">
                  <a16:creationId xmlns:a16="http://schemas.microsoft.com/office/drawing/2014/main" id="{697D85E7-E59C-2948-B89C-5F82FF5C75D9}"/>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2" name="Line 16">
              <a:extLst>
                <a:ext uri="{FF2B5EF4-FFF2-40B4-BE49-F238E27FC236}">
                  <a16:creationId xmlns:a16="http://schemas.microsoft.com/office/drawing/2014/main" id="{5BF71348-3208-AB4B-82A9-83B395A2F2E8}"/>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 name="Group 18">
            <a:extLst>
              <a:ext uri="{FF2B5EF4-FFF2-40B4-BE49-F238E27FC236}">
                <a16:creationId xmlns:a16="http://schemas.microsoft.com/office/drawing/2014/main" id="{A6176FD2-28E4-634E-B138-CE64958CCB93}"/>
              </a:ext>
            </a:extLst>
          </p:cNvPr>
          <p:cNvGrpSpPr>
            <a:grpSpLocks/>
          </p:cNvGrpSpPr>
          <p:nvPr/>
        </p:nvGrpSpPr>
        <p:grpSpPr bwMode="auto">
          <a:xfrm>
            <a:off x="2270677" y="5218872"/>
            <a:ext cx="2058988" cy="566738"/>
            <a:chOff x="930" y="1989"/>
            <a:chExt cx="1482" cy="357"/>
          </a:xfrm>
        </p:grpSpPr>
        <p:sp>
          <p:nvSpPr>
            <p:cNvPr id="24" name="Rectangle 19">
              <a:extLst>
                <a:ext uri="{FF2B5EF4-FFF2-40B4-BE49-F238E27FC236}">
                  <a16:creationId xmlns:a16="http://schemas.microsoft.com/office/drawing/2014/main" id="{B02421A2-89F9-7B4F-AD0F-B54C1097FB56}"/>
                </a:ext>
              </a:extLst>
            </p:cNvPr>
            <p:cNvSpPr>
              <a:spLocks noChangeArrowheads="1"/>
            </p:cNvSpPr>
            <p:nvPr/>
          </p:nvSpPr>
          <p:spPr bwMode="auto">
            <a:xfrm>
              <a:off x="1152" y="1989"/>
              <a:ext cx="1088"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Rectangle 20">
              <a:extLst>
                <a:ext uri="{FF2B5EF4-FFF2-40B4-BE49-F238E27FC236}">
                  <a16:creationId xmlns:a16="http://schemas.microsoft.com/office/drawing/2014/main" id="{F8E24AD8-D1B3-694B-BCB6-D84CE449DD07}"/>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6" name="Rectangle 21">
              <a:extLst>
                <a:ext uri="{FF2B5EF4-FFF2-40B4-BE49-F238E27FC236}">
                  <a16:creationId xmlns:a16="http://schemas.microsoft.com/office/drawing/2014/main" id="{EAAFBCAC-65CD-014D-AEFE-7FBAFCE9C2E1}"/>
                </a:ext>
              </a:extLst>
            </p:cNvPr>
            <p:cNvSpPr>
              <a:spLocks noChangeArrowheads="1"/>
            </p:cNvSpPr>
            <p:nvPr/>
          </p:nvSpPr>
          <p:spPr bwMode="auto">
            <a:xfrm>
              <a:off x="1582" y="2025"/>
              <a:ext cx="273"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7" name="Rectangle 22">
              <a:extLst>
                <a:ext uri="{FF2B5EF4-FFF2-40B4-BE49-F238E27FC236}">
                  <a16:creationId xmlns:a16="http://schemas.microsoft.com/office/drawing/2014/main" id="{0C8D09F6-0F58-0440-9B1A-15F2687E56B2}"/>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 name="Line 23">
              <a:extLst>
                <a:ext uri="{FF2B5EF4-FFF2-40B4-BE49-F238E27FC236}">
                  <a16:creationId xmlns:a16="http://schemas.microsoft.com/office/drawing/2014/main" id="{F601D68E-5FC2-E24B-9E6A-DBF25E086E34}"/>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9">
            <a:extLst>
              <a:ext uri="{FF2B5EF4-FFF2-40B4-BE49-F238E27FC236}">
                <a16:creationId xmlns:a16="http://schemas.microsoft.com/office/drawing/2014/main" id="{DBEF67F1-37BF-D74B-BCE9-505A050D61CD}"/>
              </a:ext>
            </a:extLst>
          </p:cNvPr>
          <p:cNvGrpSpPr>
            <a:grpSpLocks/>
          </p:cNvGrpSpPr>
          <p:nvPr/>
        </p:nvGrpSpPr>
        <p:grpSpPr bwMode="auto">
          <a:xfrm rot="2656396">
            <a:off x="2900915" y="4371147"/>
            <a:ext cx="546100" cy="546100"/>
            <a:chOff x="354" y="2715"/>
            <a:chExt cx="344" cy="344"/>
          </a:xfrm>
        </p:grpSpPr>
        <p:sp>
          <p:nvSpPr>
            <p:cNvPr id="30" name="Oval 25">
              <a:extLst>
                <a:ext uri="{FF2B5EF4-FFF2-40B4-BE49-F238E27FC236}">
                  <a16:creationId xmlns:a16="http://schemas.microsoft.com/office/drawing/2014/main" id="{9C112058-256F-D445-8FC7-9A99414DF354}"/>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 name="Oval 26">
              <a:extLst>
                <a:ext uri="{FF2B5EF4-FFF2-40B4-BE49-F238E27FC236}">
                  <a16:creationId xmlns:a16="http://schemas.microsoft.com/office/drawing/2014/main" id="{90D25AC5-CC8E-B54C-82BF-7D5D986999B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 name="Oval 27">
              <a:extLst>
                <a:ext uri="{FF2B5EF4-FFF2-40B4-BE49-F238E27FC236}">
                  <a16:creationId xmlns:a16="http://schemas.microsoft.com/office/drawing/2014/main" id="{40D693B4-9136-E641-8D14-C1E0622EC370}"/>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 name="Oval 28">
              <a:extLst>
                <a:ext uri="{FF2B5EF4-FFF2-40B4-BE49-F238E27FC236}">
                  <a16:creationId xmlns:a16="http://schemas.microsoft.com/office/drawing/2014/main" id="{4775F00E-A158-F94A-972C-197213FC889E}"/>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4" name="Text Box 57">
            <a:extLst>
              <a:ext uri="{FF2B5EF4-FFF2-40B4-BE49-F238E27FC236}">
                <a16:creationId xmlns:a16="http://schemas.microsoft.com/office/drawing/2014/main" id="{492AF8D2-6C5A-F547-903E-BECF47C4F8E4}"/>
              </a:ext>
            </a:extLst>
          </p:cNvPr>
          <p:cNvSpPr txBox="1">
            <a:spLocks noChangeArrowheads="1"/>
          </p:cNvSpPr>
          <p:nvPr/>
        </p:nvSpPr>
        <p:spPr bwMode="auto">
          <a:xfrm>
            <a:off x="2177015" y="5864985"/>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router input ports</a:t>
            </a:r>
          </a:p>
        </p:txBody>
      </p:sp>
      <p:grpSp>
        <p:nvGrpSpPr>
          <p:cNvPr id="35" name="Group 37">
            <a:extLst>
              <a:ext uri="{FF2B5EF4-FFF2-40B4-BE49-F238E27FC236}">
                <a16:creationId xmlns:a16="http://schemas.microsoft.com/office/drawing/2014/main" id="{11CB7D7F-8B2C-554A-B4F6-07F28C5B5C9F}"/>
              </a:ext>
            </a:extLst>
          </p:cNvPr>
          <p:cNvGrpSpPr>
            <a:grpSpLocks/>
          </p:cNvGrpSpPr>
          <p:nvPr/>
        </p:nvGrpSpPr>
        <p:grpSpPr bwMode="auto">
          <a:xfrm>
            <a:off x="5882240" y="3485322"/>
            <a:ext cx="1957387" cy="566738"/>
            <a:chOff x="-51" y="2454"/>
            <a:chExt cx="1482" cy="357"/>
          </a:xfrm>
          <a:effectLst>
            <a:outerShdw blurRad="50800" dist="38100" dir="2700000" algn="tl" rotWithShape="0">
              <a:prstClr val="black">
                <a:alpha val="40000"/>
              </a:prstClr>
            </a:outerShdw>
          </a:effectLst>
        </p:grpSpPr>
        <p:grpSp>
          <p:nvGrpSpPr>
            <p:cNvPr id="36" name="Group 36">
              <a:extLst>
                <a:ext uri="{FF2B5EF4-FFF2-40B4-BE49-F238E27FC236}">
                  <a16:creationId xmlns:a16="http://schemas.microsoft.com/office/drawing/2014/main" id="{9302BD5C-3388-5F4D-8CCA-EAD2FD66ADB1}"/>
                </a:ext>
              </a:extLst>
            </p:cNvPr>
            <p:cNvGrpSpPr>
              <a:grpSpLocks/>
            </p:cNvGrpSpPr>
            <p:nvPr/>
          </p:nvGrpSpPr>
          <p:grpSpPr bwMode="auto">
            <a:xfrm flipH="1">
              <a:off x="171" y="2454"/>
              <a:ext cx="1086" cy="357"/>
              <a:chOff x="171" y="2454"/>
              <a:chExt cx="1086" cy="357"/>
            </a:xfrm>
          </p:grpSpPr>
          <p:sp>
            <p:nvSpPr>
              <p:cNvPr id="38" name="Rectangle 31">
                <a:extLst>
                  <a:ext uri="{FF2B5EF4-FFF2-40B4-BE49-F238E27FC236}">
                    <a16:creationId xmlns:a16="http://schemas.microsoft.com/office/drawing/2014/main" id="{0D459D87-1893-1743-8D5A-F323FDD3499D}"/>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9" name="Rectangle 32">
                <a:extLst>
                  <a:ext uri="{FF2B5EF4-FFF2-40B4-BE49-F238E27FC236}">
                    <a16:creationId xmlns:a16="http://schemas.microsoft.com/office/drawing/2014/main" id="{D94682C7-1EFD-0242-B3A2-8679BFDACB44}"/>
                  </a:ext>
                </a:extLst>
              </p:cNvPr>
              <p:cNvSpPr>
                <a:spLocks noChangeArrowheads="1"/>
              </p:cNvSpPr>
              <p:nvPr/>
            </p:nvSpPr>
            <p:spPr bwMode="auto">
              <a:xfrm>
                <a:off x="216" y="2554"/>
                <a:ext cx="338"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 name="Rectangle 33">
                <a:extLst>
                  <a:ext uri="{FF2B5EF4-FFF2-40B4-BE49-F238E27FC236}">
                    <a16:creationId xmlns:a16="http://schemas.microsoft.com/office/drawing/2014/main" id="{D323E676-6A0B-9D4C-A262-5DA2B4D92EB1}"/>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 name="Rectangle 34">
                <a:extLst>
                  <a:ext uri="{FF2B5EF4-FFF2-40B4-BE49-F238E27FC236}">
                    <a16:creationId xmlns:a16="http://schemas.microsoft.com/office/drawing/2014/main" id="{DE45BAF9-F85F-CE49-B15E-73BB262FDBEB}"/>
                  </a:ext>
                </a:extLst>
              </p:cNvPr>
              <p:cNvSpPr>
                <a:spLocks noChangeArrowheads="1"/>
              </p:cNvSpPr>
              <p:nvPr/>
            </p:nvSpPr>
            <p:spPr bwMode="auto">
              <a:xfrm>
                <a:off x="921"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7" name="Line 35">
              <a:extLst>
                <a:ext uri="{FF2B5EF4-FFF2-40B4-BE49-F238E27FC236}">
                  <a16:creationId xmlns:a16="http://schemas.microsoft.com/office/drawing/2014/main" id="{63958D1A-98FE-AF43-AC11-DB72B9D9C0B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Group 38">
            <a:extLst>
              <a:ext uri="{FF2B5EF4-FFF2-40B4-BE49-F238E27FC236}">
                <a16:creationId xmlns:a16="http://schemas.microsoft.com/office/drawing/2014/main" id="{5D8C710B-718F-D647-B17E-DF34372005AC}"/>
              </a:ext>
            </a:extLst>
          </p:cNvPr>
          <p:cNvGrpSpPr>
            <a:grpSpLocks/>
          </p:cNvGrpSpPr>
          <p:nvPr/>
        </p:nvGrpSpPr>
        <p:grpSpPr bwMode="auto">
          <a:xfrm>
            <a:off x="5901290" y="5218872"/>
            <a:ext cx="2011362" cy="566738"/>
            <a:chOff x="-51" y="2454"/>
            <a:chExt cx="1482" cy="357"/>
          </a:xfrm>
        </p:grpSpPr>
        <p:grpSp>
          <p:nvGrpSpPr>
            <p:cNvPr id="43" name="Group 39">
              <a:extLst>
                <a:ext uri="{FF2B5EF4-FFF2-40B4-BE49-F238E27FC236}">
                  <a16:creationId xmlns:a16="http://schemas.microsoft.com/office/drawing/2014/main" id="{EC854885-69FE-4244-BF93-8BB2F7786F85}"/>
                </a:ext>
              </a:extLst>
            </p:cNvPr>
            <p:cNvGrpSpPr>
              <a:grpSpLocks/>
            </p:cNvGrpSpPr>
            <p:nvPr/>
          </p:nvGrpSpPr>
          <p:grpSpPr bwMode="auto">
            <a:xfrm flipH="1">
              <a:off x="171" y="2454"/>
              <a:ext cx="1086" cy="357"/>
              <a:chOff x="171" y="2454"/>
              <a:chExt cx="1086" cy="357"/>
            </a:xfrm>
          </p:grpSpPr>
          <p:sp>
            <p:nvSpPr>
              <p:cNvPr id="45" name="Rectangle 40">
                <a:extLst>
                  <a:ext uri="{FF2B5EF4-FFF2-40B4-BE49-F238E27FC236}">
                    <a16:creationId xmlns:a16="http://schemas.microsoft.com/office/drawing/2014/main" id="{31148FFC-88E2-8643-8EDC-EE4624168153}"/>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 name="Rectangle 41">
                <a:extLst>
                  <a:ext uri="{FF2B5EF4-FFF2-40B4-BE49-F238E27FC236}">
                    <a16:creationId xmlns:a16="http://schemas.microsoft.com/office/drawing/2014/main" id="{682A9F8F-8723-874E-BB4D-B2BB08BC7357}"/>
                  </a:ext>
                </a:extLst>
              </p:cNvPr>
              <p:cNvSpPr>
                <a:spLocks noChangeArrowheads="1"/>
              </p:cNvSpPr>
              <p:nvPr/>
            </p:nvSpPr>
            <p:spPr bwMode="auto">
              <a:xfrm>
                <a:off x="216" y="2554"/>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 name="Rectangle 42">
                <a:extLst>
                  <a:ext uri="{FF2B5EF4-FFF2-40B4-BE49-F238E27FC236}">
                    <a16:creationId xmlns:a16="http://schemas.microsoft.com/office/drawing/2014/main" id="{E9D99F85-7DA2-B94F-9793-067BFD27650F}"/>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 name="Rectangle 43">
                <a:extLst>
                  <a:ext uri="{FF2B5EF4-FFF2-40B4-BE49-F238E27FC236}">
                    <a16:creationId xmlns:a16="http://schemas.microsoft.com/office/drawing/2014/main" id="{79592419-CEB4-124B-A09B-CF67F5F2A477}"/>
                  </a:ext>
                </a:extLst>
              </p:cNvPr>
              <p:cNvSpPr>
                <a:spLocks noChangeArrowheads="1"/>
              </p:cNvSpPr>
              <p:nvPr/>
            </p:nvSpPr>
            <p:spPr bwMode="auto">
              <a:xfrm>
                <a:off x="923"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44" name="Line 44">
              <a:extLst>
                <a:ext uri="{FF2B5EF4-FFF2-40B4-BE49-F238E27FC236}">
                  <a16:creationId xmlns:a16="http://schemas.microsoft.com/office/drawing/2014/main" id="{CBC3FC3D-F764-0047-9677-FB9B8EAAFE5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 name="Group 51">
            <a:extLst>
              <a:ext uri="{FF2B5EF4-FFF2-40B4-BE49-F238E27FC236}">
                <a16:creationId xmlns:a16="http://schemas.microsoft.com/office/drawing/2014/main" id="{0063545A-31FC-8D42-B9F6-52805867B567}"/>
              </a:ext>
            </a:extLst>
          </p:cNvPr>
          <p:cNvGrpSpPr>
            <a:grpSpLocks/>
          </p:cNvGrpSpPr>
          <p:nvPr/>
        </p:nvGrpSpPr>
        <p:grpSpPr bwMode="auto">
          <a:xfrm rot="2656396">
            <a:off x="6768065" y="4361622"/>
            <a:ext cx="546100" cy="546100"/>
            <a:chOff x="354" y="2715"/>
            <a:chExt cx="344" cy="344"/>
          </a:xfrm>
        </p:grpSpPr>
        <p:sp>
          <p:nvSpPr>
            <p:cNvPr id="50" name="Oval 52">
              <a:extLst>
                <a:ext uri="{FF2B5EF4-FFF2-40B4-BE49-F238E27FC236}">
                  <a16:creationId xmlns:a16="http://schemas.microsoft.com/office/drawing/2014/main" id="{83BE4773-3E63-524C-AD59-033C9E4302BB}"/>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 name="Oval 53">
              <a:extLst>
                <a:ext uri="{FF2B5EF4-FFF2-40B4-BE49-F238E27FC236}">
                  <a16:creationId xmlns:a16="http://schemas.microsoft.com/office/drawing/2014/main" id="{F45E0C4D-B738-5E42-99B7-C0253D1ECBD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 name="Oval 54">
              <a:extLst>
                <a:ext uri="{FF2B5EF4-FFF2-40B4-BE49-F238E27FC236}">
                  <a16:creationId xmlns:a16="http://schemas.microsoft.com/office/drawing/2014/main" id="{2BD06A3F-4F96-8948-8417-90216E36CC2D}"/>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3" name="Oval 55">
              <a:extLst>
                <a:ext uri="{FF2B5EF4-FFF2-40B4-BE49-F238E27FC236}">
                  <a16:creationId xmlns:a16="http://schemas.microsoft.com/office/drawing/2014/main" id="{6A51F44D-8E0B-DD44-A2B0-5A5743630F7B}"/>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4" name="Text Box 58">
            <a:extLst>
              <a:ext uri="{FF2B5EF4-FFF2-40B4-BE49-F238E27FC236}">
                <a16:creationId xmlns:a16="http://schemas.microsoft.com/office/drawing/2014/main" id="{8536AB41-BBDA-6A40-9786-A1757F6328E5}"/>
              </a:ext>
            </a:extLst>
          </p:cNvPr>
          <p:cNvSpPr txBox="1">
            <a:spLocks noChangeArrowheads="1"/>
          </p:cNvSpPr>
          <p:nvPr/>
        </p:nvSpPr>
        <p:spPr bwMode="auto">
          <a:xfrm>
            <a:off x="6201327" y="5906260"/>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router output ports</a:t>
            </a:r>
          </a:p>
        </p:txBody>
      </p:sp>
      <p:cxnSp>
        <p:nvCxnSpPr>
          <p:cNvPr id="55" name="Straight Connector 54">
            <a:extLst>
              <a:ext uri="{FF2B5EF4-FFF2-40B4-BE49-F238E27FC236}">
                <a16:creationId xmlns:a16="http://schemas.microsoft.com/office/drawing/2014/main" id="{EDEF025D-D161-0845-8BA8-D19B1861EEDE}"/>
              </a:ext>
            </a:extLst>
          </p:cNvPr>
          <p:cNvCxnSpPr>
            <a:cxnSpLocks noChangeShapeType="1"/>
          </p:cNvCxnSpPr>
          <p:nvPr/>
        </p:nvCxnSpPr>
        <p:spPr bwMode="auto">
          <a:xfrm>
            <a:off x="2270677" y="3275772"/>
            <a:ext cx="780256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6" name="TextBox 55">
            <a:extLst>
              <a:ext uri="{FF2B5EF4-FFF2-40B4-BE49-F238E27FC236}">
                <a16:creationId xmlns:a16="http://schemas.microsoft.com/office/drawing/2014/main" id="{BAC350F1-2A41-2C4D-A74E-E12FE3300314}"/>
              </a:ext>
            </a:extLst>
          </p:cNvPr>
          <p:cNvSpPr txBox="1">
            <a:spLocks noChangeArrowheads="1"/>
          </p:cNvSpPr>
          <p:nvPr/>
        </p:nvSpPr>
        <p:spPr bwMode="auto">
          <a:xfrm>
            <a:off x="8177765" y="3312285"/>
            <a:ext cx="21859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forwarding data plane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(hardware) operates in nanosecond timeframe</a:t>
            </a:r>
          </a:p>
        </p:txBody>
      </p:sp>
      <p:sp>
        <p:nvSpPr>
          <p:cNvPr id="57" name="Rectangle 56">
            <a:extLst>
              <a:ext uri="{FF2B5EF4-FFF2-40B4-BE49-F238E27FC236}">
                <a16:creationId xmlns:a16="http://schemas.microsoft.com/office/drawing/2014/main" id="{9E496939-D5D8-314E-A293-36FDE55B110E}"/>
              </a:ext>
            </a:extLst>
          </p:cNvPr>
          <p:cNvSpPr>
            <a:spLocks noChangeArrowheads="1"/>
          </p:cNvSpPr>
          <p:nvPr/>
        </p:nvSpPr>
        <p:spPr bwMode="auto">
          <a:xfrm>
            <a:off x="7490377" y="2208972"/>
            <a:ext cx="2879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routing, management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control plane </a:t>
            </a: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(software)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operates in millisecond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time frame</a:t>
            </a:r>
          </a:p>
        </p:txBody>
      </p:sp>
      <p:sp>
        <p:nvSpPr>
          <p:cNvPr id="58" name="Freeform 10">
            <a:extLst>
              <a:ext uri="{FF2B5EF4-FFF2-40B4-BE49-F238E27FC236}">
                <a16:creationId xmlns:a16="http://schemas.microsoft.com/office/drawing/2014/main" id="{9563B337-045C-B84E-ADB0-A5D36720825E}"/>
              </a:ext>
            </a:extLst>
          </p:cNvPr>
          <p:cNvSpPr>
            <a:spLocks/>
          </p:cNvSpPr>
          <p:nvPr/>
        </p:nvSpPr>
        <p:spPr bwMode="auto">
          <a:xfrm>
            <a:off x="3735940" y="2799522"/>
            <a:ext cx="512762" cy="73025"/>
          </a:xfrm>
          <a:custGeom>
            <a:avLst/>
            <a:gdLst>
              <a:gd name="T0" fmla="*/ 487003 w 512919"/>
              <a:gd name="T1" fmla="*/ 70891 h 73266"/>
              <a:gd name="T2" fmla="*/ 511349 w 512919"/>
              <a:gd name="T3" fmla="*/ 0 h 73266"/>
              <a:gd name="T4" fmla="*/ 146098 w 512919"/>
              <a:gd name="T5" fmla="*/ 11815 h 73266"/>
              <a:gd name="T6" fmla="*/ 97399 w 512919"/>
              <a:gd name="T7" fmla="*/ 23630 h 73266"/>
              <a:gd name="T8" fmla="*/ 0 w 512919"/>
              <a:gd name="T9" fmla="*/ 11815 h 73266"/>
              <a:gd name="T10" fmla="*/ 0 w 512919"/>
              <a:gd name="T11" fmla="*/ 11815 h 73266"/>
              <a:gd name="T12" fmla="*/ 511349 w 512919"/>
              <a:gd name="T13" fmla="*/ 11815 h 73266"/>
              <a:gd name="T14" fmla="*/ 0 60000 65536"/>
              <a:gd name="T15" fmla="*/ 0 60000 65536"/>
              <a:gd name="T16" fmla="*/ 0 60000 65536"/>
              <a:gd name="T17" fmla="*/ 0 60000 65536"/>
              <a:gd name="T18" fmla="*/ 0 60000 65536"/>
              <a:gd name="T19" fmla="*/ 0 60000 65536"/>
              <a:gd name="T20" fmla="*/ 0 60000 65536"/>
              <a:gd name="T21" fmla="*/ 0 w 512919"/>
              <a:gd name="T22" fmla="*/ 0 h 73266"/>
              <a:gd name="T23" fmla="*/ 512919 w 512919"/>
              <a:gd name="T24" fmla="*/ 73266 h 73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919" h="73266">
                <a:moveTo>
                  <a:pt x="488494" y="73266"/>
                </a:moveTo>
                <a:lnTo>
                  <a:pt x="512919" y="0"/>
                </a:lnTo>
                <a:cubicBezTo>
                  <a:pt x="390795" y="4070"/>
                  <a:pt x="268529" y="5036"/>
                  <a:pt x="146548" y="12211"/>
                </a:cubicBezTo>
                <a:cubicBezTo>
                  <a:pt x="129793" y="13196"/>
                  <a:pt x="114483" y="24422"/>
                  <a:pt x="97699" y="24422"/>
                </a:cubicBezTo>
                <a:cubicBezTo>
                  <a:pt x="64879" y="24422"/>
                  <a:pt x="0" y="12211"/>
                  <a:pt x="0" y="12211"/>
                </a:cubicBezTo>
                <a:lnTo>
                  <a:pt x="512919" y="12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9" name="Elbow Connector 58">
            <a:extLst>
              <a:ext uri="{FF2B5EF4-FFF2-40B4-BE49-F238E27FC236}">
                <a16:creationId xmlns:a16="http://schemas.microsoft.com/office/drawing/2014/main" id="{3E124150-F33F-0C46-842C-F5427C1367BD}"/>
              </a:ext>
            </a:extLst>
          </p:cNvPr>
          <p:cNvCxnSpPr>
            <a:cxnSpLocks noChangeShapeType="1"/>
            <a:endCxn id="27" idx="0"/>
          </p:cNvCxnSpPr>
          <p:nvPr/>
        </p:nvCxnSpPr>
        <p:spPr bwMode="auto">
          <a:xfrm rot="5400000">
            <a:off x="2752483" y="3862354"/>
            <a:ext cx="2473325" cy="347662"/>
          </a:xfrm>
          <a:prstGeom prst="bentConnector3">
            <a:avLst>
              <a:gd name="adj1" fmla="val -6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Slide Number Placeholder 4">
            <a:extLst>
              <a:ext uri="{FF2B5EF4-FFF2-40B4-BE49-F238E27FC236}">
                <a16:creationId xmlns:a16="http://schemas.microsoft.com/office/drawing/2014/main" id="{31F0B563-E3B7-434E-9C41-6F0D5BC32A12}"/>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a:t>
            </a:fld>
            <a:endParaRPr lang="en-US" dirty="0"/>
          </a:p>
        </p:txBody>
      </p:sp>
    </p:spTree>
    <p:extLst>
      <p:ext uri="{BB962C8B-B14F-4D97-AF65-F5344CB8AC3E}">
        <p14:creationId xmlns:p14="http://schemas.microsoft.com/office/powerpoint/2010/main" val="6848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dissolv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dissolve">
                                      <p:cBhvr>
                                        <p:cTn id="22" dur="500"/>
                                        <p:tgtEl>
                                          <p:spTgt spid="5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dissolve">
                                      <p:cBhvr>
                                        <p:cTn id="25" dur="500"/>
                                        <p:tgtEl>
                                          <p:spTgt spid="57"/>
                                        </p:tgtEl>
                                      </p:cBhvr>
                                    </p:animEffect>
                                  </p:childTnLst>
                                </p:cTn>
                              </p:par>
                              <p:par>
                                <p:cTn id="26" presetID="9"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dissolve">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852267" y="1386402"/>
            <a:ext cx="10515600" cy="2271198"/>
          </a:xfrm>
        </p:spPr>
        <p:txBody>
          <a:bodyPr/>
          <a:lstStyle/>
          <a:p>
            <a:r>
              <a:rPr lang="en-US" altLang="en-US" dirty="0">
                <a:ea typeface="ＭＳ Ｐゴシック" panose="020B0600070205080204" pitchFamily="34" charset="-128"/>
                <a:cs typeface="ＭＳ Ｐゴシック" panose="020B0600070205080204" pitchFamily="34" charset="-128"/>
              </a:rPr>
              <a:t>RFC 3439 rule of thumb: average buffering equal to “t</a:t>
            </a:r>
            <a:r>
              <a:rPr lang="en-US" altLang="ja-JP" dirty="0">
                <a:ea typeface="ＭＳ Ｐゴシック" panose="020B0600070205080204" pitchFamily="34" charset="-128"/>
                <a:cs typeface="ＭＳ Ｐゴシック" panose="020B0600070205080204" pitchFamily="34" charset="-128"/>
              </a:rPr>
              <a:t>ypical” RTT (say 250 </a:t>
            </a:r>
            <a:r>
              <a:rPr lang="en-US" altLang="ja-JP" dirty="0" err="1">
                <a:ea typeface="ＭＳ Ｐゴシック" panose="020B0600070205080204" pitchFamily="34" charset="-128"/>
                <a:cs typeface="ＭＳ Ｐゴシック" panose="020B0600070205080204" pitchFamily="34" charset="-128"/>
              </a:rPr>
              <a:t>msec</a:t>
            </a:r>
            <a:r>
              <a:rPr lang="en-US" altLang="ja-JP" dirty="0">
                <a:ea typeface="ＭＳ Ｐゴシック" panose="020B0600070205080204" pitchFamily="34" charset="-128"/>
                <a:cs typeface="ＭＳ Ｐゴシック" panose="020B0600070205080204" pitchFamily="34" charset="-128"/>
              </a:rPr>
              <a:t>) times link capacity C</a:t>
            </a:r>
          </a:p>
          <a:p>
            <a:pPr lvl="1"/>
            <a:r>
              <a:rPr lang="en-US" altLang="en-US" dirty="0">
                <a:ea typeface="ＭＳ Ｐゴシック" panose="020B0600070205080204" pitchFamily="34" charset="-128"/>
              </a:rPr>
              <a:t>e.g., C = 10 Gbps link: 2.5 Gbit buffer</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How much buffering?</a:t>
            </a:r>
          </a:p>
        </p:txBody>
      </p:sp>
      <p:sp>
        <p:nvSpPr>
          <p:cNvPr id="148" name="Content Placeholder 1">
            <a:extLst>
              <a:ext uri="{FF2B5EF4-FFF2-40B4-BE49-F238E27FC236}">
                <a16:creationId xmlns:a16="http://schemas.microsoft.com/office/drawing/2014/main" id="{2CA89C76-C02B-504D-B49F-6A8F0BD48BEC}"/>
              </a:ext>
            </a:extLst>
          </p:cNvPr>
          <p:cNvSpPr txBox="1">
            <a:spLocks/>
          </p:cNvSpPr>
          <p:nvPr/>
        </p:nvSpPr>
        <p:spPr>
          <a:xfrm>
            <a:off x="878059" y="4169460"/>
            <a:ext cx="10515600" cy="2271198"/>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but</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too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much buffering can increase delays (particularly in home routers)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long RTTs: poor performance for </a:t>
            </a:r>
            <a:r>
              <a:rPr kumimoji="0" lang="en-US" altLang="en-US" sz="26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realtime</a:t>
            </a: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apps, sluggish TCP response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recall delay-based congestion control: “keep bottleneck link just full enough (busy) but no fuller”</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1B9736C-A88D-A145-96CB-206C67EEEE9F}"/>
              </a:ext>
            </a:extLst>
          </p:cNvPr>
          <p:cNvGrpSpPr/>
          <p:nvPr/>
        </p:nvGrpSpPr>
        <p:grpSpPr>
          <a:xfrm>
            <a:off x="878057" y="2664217"/>
            <a:ext cx="10515600" cy="1389648"/>
            <a:chOff x="878057" y="2664217"/>
            <a:chExt cx="10515600" cy="1389648"/>
          </a:xfrm>
        </p:grpSpPr>
        <p:grpSp>
          <p:nvGrpSpPr>
            <p:cNvPr id="142" name="Group 9">
              <a:extLst>
                <a:ext uri="{FF2B5EF4-FFF2-40B4-BE49-F238E27FC236}">
                  <a16:creationId xmlns:a16="http://schemas.microsoft.com/office/drawing/2014/main" id="{2DAF3F0B-494F-9244-AC25-13EA4696851F}"/>
                </a:ext>
              </a:extLst>
            </p:cNvPr>
            <p:cNvGrpSpPr>
              <a:grpSpLocks/>
            </p:cNvGrpSpPr>
            <p:nvPr/>
          </p:nvGrpSpPr>
          <p:grpSpPr bwMode="auto">
            <a:xfrm>
              <a:off x="4293797" y="2944202"/>
              <a:ext cx="1165225" cy="1109663"/>
              <a:chOff x="1923" y="2801"/>
              <a:chExt cx="734" cy="699"/>
            </a:xfrm>
          </p:grpSpPr>
          <p:sp>
            <p:nvSpPr>
              <p:cNvPr id="143" name="Text Box 4">
                <a:extLst>
                  <a:ext uri="{FF2B5EF4-FFF2-40B4-BE49-F238E27FC236}">
                    <a16:creationId xmlns:a16="http://schemas.microsoft.com/office/drawing/2014/main" id="{D468D38D-B0DA-1E42-B890-97301180D7BB}"/>
                  </a:ext>
                </a:extLst>
              </p:cNvPr>
              <p:cNvSpPr txBox="1">
                <a:spLocks noChangeArrowheads="1"/>
              </p:cNvSpPr>
              <p:nvPr/>
            </p:nvSpPr>
            <p:spPr bwMode="auto">
              <a:xfrm>
                <a:off x="1923" y="2918"/>
                <a:ext cx="7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RTT  C</a:t>
                </a:r>
              </a:p>
            </p:txBody>
          </p:sp>
          <p:sp>
            <p:nvSpPr>
              <p:cNvPr id="144" name="Text Box 5">
                <a:extLst>
                  <a:ext uri="{FF2B5EF4-FFF2-40B4-BE49-F238E27FC236}">
                    <a16:creationId xmlns:a16="http://schemas.microsoft.com/office/drawing/2014/main" id="{3DD845BD-5B68-2C4C-8E91-9B4EA7D971D6}"/>
                  </a:ext>
                </a:extLst>
              </p:cNvPr>
              <p:cNvSpPr txBox="1">
                <a:spLocks noChangeArrowheads="1"/>
              </p:cNvSpPr>
              <p:nvPr/>
            </p:nvSpPr>
            <p:spPr bwMode="auto">
              <a:xfrm>
                <a:off x="2309" y="2801"/>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145" name="Line 6">
                <a:extLst>
                  <a:ext uri="{FF2B5EF4-FFF2-40B4-BE49-F238E27FC236}">
                    <a16:creationId xmlns:a16="http://schemas.microsoft.com/office/drawing/2014/main" id="{28A40C80-3092-494A-950C-50BA83F18E8D}"/>
                  </a:ext>
                </a:extLst>
              </p:cNvPr>
              <p:cNvSpPr>
                <a:spLocks noChangeShapeType="1"/>
              </p:cNvSpPr>
              <p:nvPr/>
            </p:nvSpPr>
            <p:spPr bwMode="auto">
              <a:xfrm>
                <a:off x="1929" y="3168"/>
                <a:ext cx="6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Text Box 7">
                <a:extLst>
                  <a:ext uri="{FF2B5EF4-FFF2-40B4-BE49-F238E27FC236}">
                    <a16:creationId xmlns:a16="http://schemas.microsoft.com/office/drawing/2014/main" id="{ED21B194-B55C-DD42-A639-87FACAF4BD7E}"/>
                  </a:ext>
                </a:extLst>
              </p:cNvPr>
              <p:cNvSpPr txBox="1">
                <a:spLocks noChangeArrowheads="1"/>
              </p:cNvSpPr>
              <p:nvPr/>
            </p:nvSpPr>
            <p:spPr bwMode="auto">
              <a:xfrm>
                <a:off x="2091" y="32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N</a:t>
                </a:r>
              </a:p>
            </p:txBody>
          </p:sp>
          <p:sp>
            <p:nvSpPr>
              <p:cNvPr id="147" name="Freeform 8">
                <a:extLst>
                  <a:ext uri="{FF2B5EF4-FFF2-40B4-BE49-F238E27FC236}">
                    <a16:creationId xmlns:a16="http://schemas.microsoft.com/office/drawing/2014/main" id="{B791CD56-53AF-5C4F-AE98-C6C005B2209B}"/>
                  </a:ext>
                </a:extLst>
              </p:cNvPr>
              <p:cNvSpPr>
                <a:spLocks/>
              </p:cNvSpPr>
              <p:nvPr/>
            </p:nvSpPr>
            <p:spPr bwMode="auto">
              <a:xfrm>
                <a:off x="2062" y="3218"/>
                <a:ext cx="279" cy="209"/>
              </a:xfrm>
              <a:custGeom>
                <a:avLst/>
                <a:gdLst>
                  <a:gd name="T0" fmla="*/ 0 w 279"/>
                  <a:gd name="T1" fmla="*/ 148 h 209"/>
                  <a:gd name="T2" fmla="*/ 26 w 279"/>
                  <a:gd name="T3" fmla="*/ 105 h 209"/>
                  <a:gd name="T4" fmla="*/ 44 w 279"/>
                  <a:gd name="T5" fmla="*/ 209 h 209"/>
                  <a:gd name="T6" fmla="*/ 61 w 279"/>
                  <a:gd name="T7" fmla="*/ 0 h 209"/>
                  <a:gd name="T8" fmla="*/ 279 w 279"/>
                  <a:gd name="T9" fmla="*/ 0 h 209"/>
                  <a:gd name="T10" fmla="*/ 0 60000 65536"/>
                  <a:gd name="T11" fmla="*/ 0 60000 65536"/>
                  <a:gd name="T12" fmla="*/ 0 60000 65536"/>
                  <a:gd name="T13" fmla="*/ 0 60000 65536"/>
                  <a:gd name="T14" fmla="*/ 0 60000 65536"/>
                  <a:gd name="T15" fmla="*/ 0 w 279"/>
                  <a:gd name="T16" fmla="*/ 0 h 209"/>
                  <a:gd name="T17" fmla="*/ 279 w 279"/>
                  <a:gd name="T18" fmla="*/ 209 h 209"/>
                </a:gdLst>
                <a:ahLst/>
                <a:cxnLst>
                  <a:cxn ang="T10">
                    <a:pos x="T0" y="T1"/>
                  </a:cxn>
                  <a:cxn ang="T11">
                    <a:pos x="T2" y="T3"/>
                  </a:cxn>
                  <a:cxn ang="T12">
                    <a:pos x="T4" y="T5"/>
                  </a:cxn>
                  <a:cxn ang="T13">
                    <a:pos x="T6" y="T7"/>
                  </a:cxn>
                  <a:cxn ang="T14">
                    <a:pos x="T8" y="T9"/>
                  </a:cxn>
                </a:cxnLst>
                <a:rect l="T15" t="T16" r="T17" b="T18"/>
                <a:pathLst>
                  <a:path w="279" h="209">
                    <a:moveTo>
                      <a:pt x="0" y="148"/>
                    </a:moveTo>
                    <a:lnTo>
                      <a:pt x="26" y="105"/>
                    </a:lnTo>
                    <a:lnTo>
                      <a:pt x="44" y="209"/>
                    </a:lnTo>
                    <a:lnTo>
                      <a:pt x="61" y="0"/>
                    </a:lnTo>
                    <a:lnTo>
                      <a:pt x="279" y="0"/>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9" name="Content Placeholder 1">
              <a:extLst>
                <a:ext uri="{FF2B5EF4-FFF2-40B4-BE49-F238E27FC236}">
                  <a16:creationId xmlns:a16="http://schemas.microsoft.com/office/drawing/2014/main" id="{5BBE41F3-9B62-C74C-886C-86AA7C91E933}"/>
                </a:ext>
              </a:extLst>
            </p:cNvPr>
            <p:cNvSpPr txBox="1">
              <a:spLocks/>
            </p:cNvSpPr>
            <p:nvPr/>
          </p:nvSpPr>
          <p:spPr>
            <a:xfrm>
              <a:off x="878057" y="2664217"/>
              <a:ext cx="10515600" cy="7683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more recent recommendation: with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flows, buffering equal to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 name="Slide Number Placeholder 4">
            <a:extLst>
              <a:ext uri="{FF2B5EF4-FFF2-40B4-BE49-F238E27FC236}">
                <a16:creationId xmlns:a16="http://schemas.microsoft.com/office/drawing/2014/main" id="{36346C65-A8AA-B548-AA18-D79860782BC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20</a:t>
            </a:fld>
            <a:endParaRPr lang="en-US" dirty="0"/>
          </a:p>
        </p:txBody>
      </p:sp>
    </p:spTree>
    <p:extLst>
      <p:ext uri="{BB962C8B-B14F-4D97-AF65-F5344CB8AC3E}">
        <p14:creationId xmlns:p14="http://schemas.microsoft.com/office/powerpoint/2010/main" val="326663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dissolve">
                                      <p:cBhvr>
                                        <p:cTn id="1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Buffer Management</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54018" y="1463040"/>
            <a:ext cx="4966481" cy="500919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buffer management: </a:t>
            </a:r>
          </a:p>
          <a:p>
            <a:pPr marL="295275" marR="0" lvl="0" indent="-2825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drop: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which packet to add, drop when buffers are full</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695325" marR="0" lvl="1" indent="-231775" algn="l" defTabSz="914400" rtl="0" eaLnBrk="1" fontAlgn="auto" latinLnBrk="0" hangingPunct="1">
              <a:lnSpc>
                <a:spcPts val="2275"/>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Gill Sans MT" panose="020B0502020104020203" pitchFamily="34" charset="77"/>
                <a:cs typeface="Gill Sans MT" panose="020B0502020104020203" pitchFamily="34" charset="77"/>
              </a:rPr>
              <a:t>tail drop: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drop arriving packet</a:t>
            </a:r>
          </a:p>
          <a:p>
            <a:pPr marL="695325" marR="0" lvl="1" indent="-231775" algn="l" defTabSz="914400" rtl="0" eaLnBrk="1" fontAlgn="auto" latinLnBrk="0" hangingPunct="1">
              <a:lnSpc>
                <a:spcPts val="2275"/>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Gill Sans MT" panose="020B0502020104020203" pitchFamily="34" charset="77"/>
                <a:cs typeface="Gill Sans MT" panose="020B0502020104020203" pitchFamily="34" charset="77"/>
              </a:rPr>
              <a:t>priority: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drop/remove on priority basis</a:t>
            </a:r>
          </a:p>
        </p:txBody>
      </p:sp>
      <p:sp>
        <p:nvSpPr>
          <p:cNvPr id="35" name="Rectangle 5">
            <a:extLst>
              <a:ext uri="{FF2B5EF4-FFF2-40B4-BE49-F238E27FC236}">
                <a16:creationId xmlns:a16="http://schemas.microsoft.com/office/drawing/2014/main" id="{6B5E77BE-663D-0C4F-B1A0-4FE84A5853BA}"/>
              </a:ext>
            </a:extLst>
          </p:cNvPr>
          <p:cNvSpPr>
            <a:spLocks noChangeArrowheads="1"/>
          </p:cNvSpPr>
          <p:nvPr/>
        </p:nvSpPr>
        <p:spPr bwMode="auto">
          <a:xfrm>
            <a:off x="1367869" y="1895285"/>
            <a:ext cx="3509501" cy="1819532"/>
          </a:xfrm>
          <a:prstGeom prst="rect">
            <a:avLst/>
          </a:prstGeom>
          <a:solidFill>
            <a:srgbClr val="FFFFFF"/>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6" name="Rectangle 6">
            <a:extLst>
              <a:ext uri="{FF2B5EF4-FFF2-40B4-BE49-F238E27FC236}">
                <a16:creationId xmlns:a16="http://schemas.microsoft.com/office/drawing/2014/main" id="{5BE02A94-EF22-BA42-86FA-86D884A8ECBC}"/>
              </a:ext>
            </a:extLst>
          </p:cNvPr>
          <p:cNvSpPr>
            <a:spLocks noChangeArrowheads="1"/>
          </p:cNvSpPr>
          <p:nvPr/>
        </p:nvSpPr>
        <p:spPr bwMode="auto">
          <a:xfrm>
            <a:off x="3816974" y="2504234"/>
            <a:ext cx="974671" cy="621068"/>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termination</a:t>
            </a: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7" name="Rectangle 7">
            <a:extLst>
              <a:ext uri="{FF2B5EF4-FFF2-40B4-BE49-F238E27FC236}">
                <a16:creationId xmlns:a16="http://schemas.microsoft.com/office/drawing/2014/main" id="{2D2F95B6-E152-904F-9434-1185BAD6C22E}"/>
              </a:ext>
            </a:extLst>
          </p:cNvPr>
          <p:cNvSpPr>
            <a:spLocks noChangeArrowheads="1"/>
          </p:cNvSpPr>
          <p:nvPr/>
        </p:nvSpPr>
        <p:spPr bwMode="auto">
          <a:xfrm>
            <a:off x="2719466" y="2266379"/>
            <a:ext cx="965806" cy="1100138"/>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 name="Line 10">
            <a:extLst>
              <a:ext uri="{FF2B5EF4-FFF2-40B4-BE49-F238E27FC236}">
                <a16:creationId xmlns:a16="http://schemas.microsoft.com/office/drawing/2014/main" id="{1C5F0AC7-43BC-C54D-9EC4-226334C8420D}"/>
              </a:ext>
            </a:extLst>
          </p:cNvPr>
          <p:cNvSpPr>
            <a:spLocks noChangeShapeType="1"/>
          </p:cNvSpPr>
          <p:nvPr/>
        </p:nvSpPr>
        <p:spPr bwMode="auto">
          <a:xfrm>
            <a:off x="2570471" y="2839629"/>
            <a:ext cx="159637" cy="14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 name="Line 11">
            <a:extLst>
              <a:ext uri="{FF2B5EF4-FFF2-40B4-BE49-F238E27FC236}">
                <a16:creationId xmlns:a16="http://schemas.microsoft.com/office/drawing/2014/main" id="{1D5DD4EA-D05C-D747-B223-1017B318E553}"/>
              </a:ext>
            </a:extLst>
          </p:cNvPr>
          <p:cNvSpPr>
            <a:spLocks noChangeShapeType="1"/>
          </p:cNvSpPr>
          <p:nvPr/>
        </p:nvSpPr>
        <p:spPr bwMode="auto">
          <a:xfrm>
            <a:off x="3687933" y="2834779"/>
            <a:ext cx="159637" cy="14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 name="Rectangle 13">
            <a:extLst>
              <a:ext uri="{FF2B5EF4-FFF2-40B4-BE49-F238E27FC236}">
                <a16:creationId xmlns:a16="http://schemas.microsoft.com/office/drawing/2014/main" id="{B95717F2-1515-C143-9500-6A8B8FCE180F}"/>
              </a:ext>
            </a:extLst>
          </p:cNvPr>
          <p:cNvSpPr>
            <a:spLocks noChangeArrowheads="1"/>
          </p:cNvSpPr>
          <p:nvPr/>
        </p:nvSpPr>
        <p:spPr bwMode="auto">
          <a:xfrm>
            <a:off x="2747403" y="2416579"/>
            <a:ext cx="884657" cy="776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(send)</a:t>
            </a:r>
          </a:p>
        </p:txBody>
      </p:sp>
      <p:sp>
        <p:nvSpPr>
          <p:cNvPr id="42" name="Rectangle 16">
            <a:extLst>
              <a:ext uri="{FF2B5EF4-FFF2-40B4-BE49-F238E27FC236}">
                <a16:creationId xmlns:a16="http://schemas.microsoft.com/office/drawing/2014/main" id="{DC955E5A-0AAE-9941-B8FE-125514F714AF}"/>
              </a:ext>
            </a:extLst>
          </p:cNvPr>
          <p:cNvSpPr>
            <a:spLocks noChangeArrowheads="1"/>
          </p:cNvSpPr>
          <p:nvPr/>
        </p:nvSpPr>
        <p:spPr bwMode="auto">
          <a:xfrm>
            <a:off x="332969" y="2208898"/>
            <a:ext cx="884658" cy="776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fabric</a:t>
            </a:r>
          </a:p>
        </p:txBody>
      </p:sp>
      <p:grpSp>
        <p:nvGrpSpPr>
          <p:cNvPr id="43" name="Group 28">
            <a:extLst>
              <a:ext uri="{FF2B5EF4-FFF2-40B4-BE49-F238E27FC236}">
                <a16:creationId xmlns:a16="http://schemas.microsoft.com/office/drawing/2014/main" id="{A1443F96-0F63-DB42-8E29-A8625BB994E0}"/>
              </a:ext>
            </a:extLst>
          </p:cNvPr>
          <p:cNvGrpSpPr>
            <a:grpSpLocks/>
          </p:cNvGrpSpPr>
          <p:nvPr/>
        </p:nvGrpSpPr>
        <p:grpSpPr bwMode="auto">
          <a:xfrm>
            <a:off x="1431729" y="2004504"/>
            <a:ext cx="1187971" cy="1614085"/>
            <a:chOff x="3132" y="858"/>
            <a:chExt cx="893" cy="1085"/>
          </a:xfrm>
        </p:grpSpPr>
        <p:sp>
          <p:nvSpPr>
            <p:cNvPr id="46" name="Rectangle 8">
              <a:extLst>
                <a:ext uri="{FF2B5EF4-FFF2-40B4-BE49-F238E27FC236}">
                  <a16:creationId xmlns:a16="http://schemas.microsoft.com/office/drawing/2014/main" id="{2FD0FF32-9B37-DC42-BD62-F82282C0088F}"/>
                </a:ext>
              </a:extLst>
            </p:cNvPr>
            <p:cNvSpPr>
              <a:spLocks noChangeArrowheads="1"/>
            </p:cNvSpPr>
            <p:nvPr/>
          </p:nvSpPr>
          <p:spPr bwMode="auto">
            <a:xfrm>
              <a:off x="3180" y="858"/>
              <a:ext cx="786" cy="1085"/>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7" name="Text Box 14">
              <a:extLst>
                <a:ext uri="{FF2B5EF4-FFF2-40B4-BE49-F238E27FC236}">
                  <a16:creationId xmlns:a16="http://schemas.microsoft.com/office/drawing/2014/main" id="{A704393B-C1D3-CB4A-8942-0AB0E7633A09}"/>
                </a:ext>
              </a:extLst>
            </p:cNvPr>
            <p:cNvSpPr txBox="1">
              <a:spLocks noChangeArrowheads="1"/>
            </p:cNvSpPr>
            <p:nvPr/>
          </p:nvSpPr>
          <p:spPr bwMode="auto">
            <a:xfrm>
              <a:off x="3132" y="883"/>
              <a:ext cx="893"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buffer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scheduling</a:t>
              </a:r>
            </a:p>
          </p:txBody>
        </p:sp>
        <p:grpSp>
          <p:nvGrpSpPr>
            <p:cNvPr id="48" name="Group 17">
              <a:extLst>
                <a:ext uri="{FF2B5EF4-FFF2-40B4-BE49-F238E27FC236}">
                  <a16:creationId xmlns:a16="http://schemas.microsoft.com/office/drawing/2014/main" id="{B0E03F2B-4025-F443-AE90-5D044032C12D}"/>
                </a:ext>
              </a:extLst>
            </p:cNvPr>
            <p:cNvGrpSpPr>
              <a:grpSpLocks/>
            </p:cNvGrpSpPr>
            <p:nvPr/>
          </p:nvGrpSpPr>
          <p:grpSpPr bwMode="auto">
            <a:xfrm>
              <a:off x="3260" y="1299"/>
              <a:ext cx="626" cy="295"/>
              <a:chOff x="310" y="3526"/>
              <a:chExt cx="1040" cy="457"/>
            </a:xfrm>
          </p:grpSpPr>
          <p:sp>
            <p:nvSpPr>
              <p:cNvPr id="49" name="Rectangle 18">
                <a:extLst>
                  <a:ext uri="{FF2B5EF4-FFF2-40B4-BE49-F238E27FC236}">
                    <a16:creationId xmlns:a16="http://schemas.microsoft.com/office/drawing/2014/main" id="{ECEBB9A5-BC44-7043-875E-41F36660919C}"/>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0" name="Line 19">
                <a:extLst>
                  <a:ext uri="{FF2B5EF4-FFF2-40B4-BE49-F238E27FC236}">
                    <a16:creationId xmlns:a16="http://schemas.microsoft.com/office/drawing/2014/main" id="{0A2D0D25-7A9A-AF43-8C67-18BD8B549BC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1" name="Line 20">
                <a:extLst>
                  <a:ext uri="{FF2B5EF4-FFF2-40B4-BE49-F238E27FC236}">
                    <a16:creationId xmlns:a16="http://schemas.microsoft.com/office/drawing/2014/main" id="{0A801491-494C-F54C-A6E4-4E7C15631E9F}"/>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 name="Line 21">
                <a:extLst>
                  <a:ext uri="{FF2B5EF4-FFF2-40B4-BE49-F238E27FC236}">
                    <a16:creationId xmlns:a16="http://schemas.microsoft.com/office/drawing/2014/main" id="{EC499DCF-CBA3-D343-8D13-1CA6F6FC0192}"/>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 name="Line 22">
                <a:extLst>
                  <a:ext uri="{FF2B5EF4-FFF2-40B4-BE49-F238E27FC236}">
                    <a16:creationId xmlns:a16="http://schemas.microsoft.com/office/drawing/2014/main" id="{9FA94699-4903-B14C-BACD-94E12E020CAE}"/>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Line 23">
                <a:extLst>
                  <a:ext uri="{FF2B5EF4-FFF2-40B4-BE49-F238E27FC236}">
                    <a16:creationId xmlns:a16="http://schemas.microsoft.com/office/drawing/2014/main" id="{F25A4708-C3C6-F343-8219-9A6897A31DC8}"/>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 name="Line 24">
                <a:extLst>
                  <a:ext uri="{FF2B5EF4-FFF2-40B4-BE49-F238E27FC236}">
                    <a16:creationId xmlns:a16="http://schemas.microsoft.com/office/drawing/2014/main" id="{5DE5701B-9777-304C-B2CF-4C1C0765E127}"/>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 name="Line 25">
                <a:extLst>
                  <a:ext uri="{FF2B5EF4-FFF2-40B4-BE49-F238E27FC236}">
                    <a16:creationId xmlns:a16="http://schemas.microsoft.com/office/drawing/2014/main" id="{1B0F3E17-7114-524E-9BCB-69561687E2A0}"/>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 name="Line 26">
                <a:extLst>
                  <a:ext uri="{FF2B5EF4-FFF2-40B4-BE49-F238E27FC236}">
                    <a16:creationId xmlns:a16="http://schemas.microsoft.com/office/drawing/2014/main" id="{953EF77C-6D4A-2047-A707-DF4184E0097C}"/>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44" name="Line 27">
            <a:extLst>
              <a:ext uri="{FF2B5EF4-FFF2-40B4-BE49-F238E27FC236}">
                <a16:creationId xmlns:a16="http://schemas.microsoft.com/office/drawing/2014/main" id="{40C964AE-48AA-2546-9EF3-698E815B66B6}"/>
              </a:ext>
            </a:extLst>
          </p:cNvPr>
          <p:cNvSpPr>
            <a:spLocks noChangeShapeType="1"/>
          </p:cNvSpPr>
          <p:nvPr/>
        </p:nvSpPr>
        <p:spPr bwMode="auto">
          <a:xfrm>
            <a:off x="1105881" y="1811700"/>
            <a:ext cx="9312" cy="2057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 name="Line 9">
            <a:extLst>
              <a:ext uri="{FF2B5EF4-FFF2-40B4-BE49-F238E27FC236}">
                <a16:creationId xmlns:a16="http://schemas.microsoft.com/office/drawing/2014/main" id="{93D857D3-E505-7948-820C-1A4B1683F87A}"/>
              </a:ext>
            </a:extLst>
          </p:cNvPr>
          <p:cNvSpPr>
            <a:spLocks noChangeShapeType="1"/>
          </p:cNvSpPr>
          <p:nvPr/>
        </p:nvSpPr>
        <p:spPr bwMode="auto">
          <a:xfrm flipV="1">
            <a:off x="1099229" y="2826268"/>
            <a:ext cx="415247"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58" name="Straight Arrow Connector 57">
            <a:extLst>
              <a:ext uri="{FF2B5EF4-FFF2-40B4-BE49-F238E27FC236}">
                <a16:creationId xmlns:a16="http://schemas.microsoft.com/office/drawing/2014/main" id="{2DDA7F7E-A362-2A4C-9951-2964302A9536}"/>
              </a:ext>
            </a:extLst>
          </p:cNvPr>
          <p:cNvCxnSpPr/>
          <p:nvPr/>
        </p:nvCxnSpPr>
        <p:spPr>
          <a:xfrm>
            <a:off x="4802005" y="2800351"/>
            <a:ext cx="4429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Content Placeholder 1">
            <a:extLst>
              <a:ext uri="{FF2B5EF4-FFF2-40B4-BE49-F238E27FC236}">
                <a16:creationId xmlns:a16="http://schemas.microsoft.com/office/drawing/2014/main" id="{F62DD4C0-CD1D-4043-9713-C43AC793D144}"/>
              </a:ext>
            </a:extLst>
          </p:cNvPr>
          <p:cNvSpPr txBox="1">
            <a:spLocks/>
          </p:cNvSpPr>
          <p:nvPr/>
        </p:nvSpPr>
        <p:spPr>
          <a:xfrm>
            <a:off x="6549241" y="4457354"/>
            <a:ext cx="4966481" cy="1213485"/>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Gill Sans MT" panose="020B0502020104020203" pitchFamily="34" charset="77"/>
                <a:cs typeface="Gill Sans MT" panose="020B0502020104020203" pitchFamily="34" charset="77"/>
              </a:rPr>
              <a:t>marking: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which packets to mark to signal congestion (ECN, RED)</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sp>
        <p:nvSpPr>
          <p:cNvPr id="66" name="TextBox 65">
            <a:extLst>
              <a:ext uri="{FF2B5EF4-FFF2-40B4-BE49-F238E27FC236}">
                <a16:creationId xmlns:a16="http://schemas.microsoft.com/office/drawing/2014/main" id="{3F4CC885-8054-8F48-8989-F712B0D1A976}"/>
              </a:ext>
            </a:extLst>
          </p:cNvPr>
          <p:cNvSpPr txBox="1"/>
          <p:nvPr/>
        </p:nvSpPr>
        <p:spPr>
          <a:xfrm>
            <a:off x="4854633" y="237744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nvGrpSpPr>
          <p:cNvPr id="70" name="Group 69">
            <a:extLst>
              <a:ext uri="{FF2B5EF4-FFF2-40B4-BE49-F238E27FC236}">
                <a16:creationId xmlns:a16="http://schemas.microsoft.com/office/drawing/2014/main" id="{073AFBDE-85D6-DF4F-AC50-8DAEBAB4402B}"/>
              </a:ext>
            </a:extLst>
          </p:cNvPr>
          <p:cNvGrpSpPr/>
          <p:nvPr/>
        </p:nvGrpSpPr>
        <p:grpSpPr>
          <a:xfrm>
            <a:off x="913621" y="4556937"/>
            <a:ext cx="4335126" cy="1693461"/>
            <a:chOff x="614363" y="4257679"/>
            <a:chExt cx="4335126" cy="1693461"/>
          </a:xfrm>
        </p:grpSpPr>
        <p:grpSp>
          <p:nvGrpSpPr>
            <p:cNvPr id="71" name="Group 70">
              <a:extLst>
                <a:ext uri="{FF2B5EF4-FFF2-40B4-BE49-F238E27FC236}">
                  <a16:creationId xmlns:a16="http://schemas.microsoft.com/office/drawing/2014/main" id="{2CDEC7D0-D38A-B14D-BA1B-5BBB43FFCC01}"/>
                </a:ext>
              </a:extLst>
            </p:cNvPr>
            <p:cNvGrpSpPr/>
            <p:nvPr/>
          </p:nvGrpSpPr>
          <p:grpSpPr>
            <a:xfrm>
              <a:off x="614363" y="4257679"/>
              <a:ext cx="4335126" cy="1693461"/>
              <a:chOff x="614363" y="4257679"/>
              <a:chExt cx="4335126" cy="1693461"/>
            </a:xfrm>
          </p:grpSpPr>
          <p:grpSp>
            <p:nvGrpSpPr>
              <p:cNvPr id="73" name="Group 25">
                <a:extLst>
                  <a:ext uri="{FF2B5EF4-FFF2-40B4-BE49-F238E27FC236}">
                    <a16:creationId xmlns:a16="http://schemas.microsoft.com/office/drawing/2014/main" id="{FE6D6529-7A75-4F43-A99B-35E9F160B5F3}"/>
                  </a:ext>
                </a:extLst>
              </p:cNvPr>
              <p:cNvGrpSpPr>
                <a:grpSpLocks/>
              </p:cNvGrpSpPr>
              <p:nvPr/>
            </p:nvGrpSpPr>
            <p:grpSpPr bwMode="auto">
              <a:xfrm>
                <a:off x="1468086" y="4855765"/>
                <a:ext cx="939800" cy="565150"/>
                <a:chOff x="1670312" y="2562997"/>
                <a:chExt cx="940317" cy="565219"/>
              </a:xfrm>
            </p:grpSpPr>
            <p:grpSp>
              <p:nvGrpSpPr>
                <p:cNvPr id="83" name="Group 28">
                  <a:extLst>
                    <a:ext uri="{FF2B5EF4-FFF2-40B4-BE49-F238E27FC236}">
                      <a16:creationId xmlns:a16="http://schemas.microsoft.com/office/drawing/2014/main" id="{02B7209E-6CC9-9C4C-89B8-A67F8E1E9FEB}"/>
                    </a:ext>
                  </a:extLst>
                </p:cNvPr>
                <p:cNvGrpSpPr>
                  <a:grpSpLocks/>
                </p:cNvGrpSpPr>
                <p:nvPr/>
              </p:nvGrpSpPr>
              <p:grpSpPr bwMode="auto">
                <a:xfrm>
                  <a:off x="1670312" y="2562997"/>
                  <a:ext cx="929822" cy="565219"/>
                  <a:chOff x="1670312" y="2562997"/>
                  <a:chExt cx="929822" cy="565219"/>
                </a:xfrm>
              </p:grpSpPr>
              <p:sp>
                <p:nvSpPr>
                  <p:cNvPr id="85" name="Rectangle 30">
                    <a:extLst>
                      <a:ext uri="{FF2B5EF4-FFF2-40B4-BE49-F238E27FC236}">
                        <a16:creationId xmlns:a16="http://schemas.microsoft.com/office/drawing/2014/main" id="{102A1B2D-9D16-2543-A7D1-261D2C71A845}"/>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86" name="Straight Connector 31">
                    <a:extLst>
                      <a:ext uri="{FF2B5EF4-FFF2-40B4-BE49-F238E27FC236}">
                        <a16:creationId xmlns:a16="http://schemas.microsoft.com/office/drawing/2014/main" id="{03AD5D40-7908-4044-9CAD-591F661655C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32">
                    <a:extLst>
                      <a:ext uri="{FF2B5EF4-FFF2-40B4-BE49-F238E27FC236}">
                        <a16:creationId xmlns:a16="http://schemas.microsoft.com/office/drawing/2014/main" id="{494E554E-CB70-0547-8421-0D7A028BD933}"/>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33">
                    <a:extLst>
                      <a:ext uri="{FF2B5EF4-FFF2-40B4-BE49-F238E27FC236}">
                        <a16:creationId xmlns:a16="http://schemas.microsoft.com/office/drawing/2014/main" id="{85A011C5-9EB7-B54C-AD8B-3660552BBB5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34">
                    <a:extLst>
                      <a:ext uri="{FF2B5EF4-FFF2-40B4-BE49-F238E27FC236}">
                        <a16:creationId xmlns:a16="http://schemas.microsoft.com/office/drawing/2014/main" id="{BE660910-036D-8449-BD07-43DD83740A9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35">
                    <a:extLst>
                      <a:ext uri="{FF2B5EF4-FFF2-40B4-BE49-F238E27FC236}">
                        <a16:creationId xmlns:a16="http://schemas.microsoft.com/office/drawing/2014/main" id="{9D787DC4-0C12-1641-AF5A-00DF7041D95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36">
                    <a:extLst>
                      <a:ext uri="{FF2B5EF4-FFF2-40B4-BE49-F238E27FC236}">
                        <a16:creationId xmlns:a16="http://schemas.microsoft.com/office/drawing/2014/main" id="{AA98298F-12EA-D942-AFB9-39CA8127980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37">
                    <a:extLst>
                      <a:ext uri="{FF2B5EF4-FFF2-40B4-BE49-F238E27FC236}">
                        <a16:creationId xmlns:a16="http://schemas.microsoft.com/office/drawing/2014/main" id="{28C77B82-2F36-224F-BF89-5D58C0B0C510}"/>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 name="Rectangle 29">
                  <a:extLst>
                    <a:ext uri="{FF2B5EF4-FFF2-40B4-BE49-F238E27FC236}">
                      <a16:creationId xmlns:a16="http://schemas.microsoft.com/office/drawing/2014/main" id="{54C06F40-EED0-194E-87D3-8843B65B4867}"/>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74" name="Oval 27">
                <a:extLst>
                  <a:ext uri="{FF2B5EF4-FFF2-40B4-BE49-F238E27FC236}">
                    <a16:creationId xmlns:a16="http://schemas.microsoft.com/office/drawing/2014/main" id="{88894E86-5D38-724F-AEB2-14B330E1B0FF}"/>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5" name="Straight Arrow Connector 11">
                <a:extLst>
                  <a:ext uri="{FF2B5EF4-FFF2-40B4-BE49-F238E27FC236}">
                    <a16:creationId xmlns:a16="http://schemas.microsoft.com/office/drawing/2014/main" id="{7774AB2A-B674-A84B-A92A-6D330DB7E91C}"/>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17">
                <a:extLst>
                  <a:ext uri="{FF2B5EF4-FFF2-40B4-BE49-F238E27FC236}">
                    <a16:creationId xmlns:a16="http://schemas.microsoft.com/office/drawing/2014/main" id="{383BCE6D-C3CB-9445-A36E-C64D23505E9F}"/>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77" name="TextBox 18">
                <a:extLst>
                  <a:ext uri="{FF2B5EF4-FFF2-40B4-BE49-F238E27FC236}">
                    <a16:creationId xmlns:a16="http://schemas.microsoft.com/office/drawing/2014/main" id="{B9632A3F-08F4-F34D-9B01-65C1C39E7FDA}"/>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78" name="Straight Arrow Connector 20">
                <a:extLst>
                  <a:ext uri="{FF2B5EF4-FFF2-40B4-BE49-F238E27FC236}">
                    <a16:creationId xmlns:a16="http://schemas.microsoft.com/office/drawing/2014/main" id="{A18FE320-429D-9F4A-9A73-5875C7A7E138}"/>
                  </a:ext>
                </a:extLst>
              </p:cNvPr>
              <p:cNvCxnSpPr>
                <a:cxnSpLocks noChangeShapeType="1"/>
                <a:stCxn id="74"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22">
                <a:extLst>
                  <a:ext uri="{FF2B5EF4-FFF2-40B4-BE49-F238E27FC236}">
                    <a16:creationId xmlns:a16="http://schemas.microsoft.com/office/drawing/2014/main" id="{C1334E5E-01E5-254F-B7A3-E48EE0CFE51A}"/>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80" name="TextBox 23">
                <a:extLst>
                  <a:ext uri="{FF2B5EF4-FFF2-40B4-BE49-F238E27FC236}">
                    <a16:creationId xmlns:a16="http://schemas.microsoft.com/office/drawing/2014/main" id="{31BC3B67-5DA1-9544-B795-15A9B552C119}"/>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81" name="Straight Arrow Connector 52">
                <a:extLst>
                  <a:ext uri="{FF2B5EF4-FFF2-40B4-BE49-F238E27FC236}">
                    <a16:creationId xmlns:a16="http://schemas.microsoft.com/office/drawing/2014/main" id="{8FF19B42-73E6-7849-809B-12D65C1C5785}"/>
                  </a:ext>
                </a:extLst>
              </p:cNvPr>
              <p:cNvCxnSpPr>
                <a:cxnSpLocks noChangeShapeType="1"/>
                <a:stCxn id="84" idx="3"/>
                <a:endCxn id="74"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a:extLst>
                  <a:ext uri="{FF2B5EF4-FFF2-40B4-BE49-F238E27FC236}">
                    <a16:creationId xmlns:a16="http://schemas.microsoft.com/office/drawing/2014/main" id="{944E60FD-B5CB-CC4D-AC70-2DCAC39480B1}"/>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72" name="TextBox 71">
              <a:extLst>
                <a:ext uri="{FF2B5EF4-FFF2-40B4-BE49-F238E27FC236}">
                  <a16:creationId xmlns:a16="http://schemas.microsoft.com/office/drawing/2014/main" id="{685E3C43-4CAD-2D4C-9E17-3A20CAFBD251}"/>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59" name="Slide Number Placeholder 4">
            <a:extLst>
              <a:ext uri="{FF2B5EF4-FFF2-40B4-BE49-F238E27FC236}">
                <a16:creationId xmlns:a16="http://schemas.microsoft.com/office/drawing/2014/main" id="{778C1AFB-D815-9341-BB0F-77D13777523F}"/>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21</a:t>
            </a:fld>
            <a:endParaRPr lang="en-US" dirty="0"/>
          </a:p>
        </p:txBody>
      </p:sp>
    </p:spTree>
    <p:extLst>
      <p:ext uri="{BB962C8B-B14F-4D97-AF65-F5344CB8AC3E}">
        <p14:creationId xmlns:p14="http://schemas.microsoft.com/office/powerpoint/2010/main" val="92953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3776441"/>
          </a:xfrm>
        </p:spPr>
        <p:txBody>
          <a:bodyPr>
            <a:normAutofit/>
          </a:bodyPr>
          <a:lstStyle/>
          <a:p>
            <a:pPr marL="130175" indent="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packet scheduling: </a:t>
            </a:r>
            <a:r>
              <a:rPr lang="en-US" altLang="en-US" dirty="0">
                <a:ea typeface="ＭＳ Ｐゴシック" panose="020B0600070205080204" pitchFamily="34" charset="-128"/>
                <a:cs typeface="ＭＳ Ｐゴシック" panose="020B0600070205080204" pitchFamily="34" charset="-128"/>
              </a:rPr>
              <a:t>deciding which packet to send next on link</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first come, first served</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priority</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round robin</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weighted fair queueing</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Packet Scheduling: FCFS</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82593" y="1534478"/>
            <a:ext cx="4966481" cy="32782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FCFS: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packets transmitted in order of arrival to output port</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also known as: First-in-first-out (FIFO) </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real world examples?</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grpSp>
        <p:nvGrpSpPr>
          <p:cNvPr id="55" name="Group 54">
            <a:extLst>
              <a:ext uri="{FF2B5EF4-FFF2-40B4-BE49-F238E27FC236}">
                <a16:creationId xmlns:a16="http://schemas.microsoft.com/office/drawing/2014/main" id="{2A80F58A-5FC4-4446-97BA-771F9109F896}"/>
              </a:ext>
            </a:extLst>
          </p:cNvPr>
          <p:cNvGrpSpPr/>
          <p:nvPr/>
        </p:nvGrpSpPr>
        <p:grpSpPr>
          <a:xfrm>
            <a:off x="913621" y="4556937"/>
            <a:ext cx="4335126" cy="1693461"/>
            <a:chOff x="614363" y="4257679"/>
            <a:chExt cx="4335126" cy="1693461"/>
          </a:xfrm>
        </p:grpSpPr>
        <p:grpSp>
          <p:nvGrpSpPr>
            <p:cNvPr id="56" name="Group 55">
              <a:extLst>
                <a:ext uri="{FF2B5EF4-FFF2-40B4-BE49-F238E27FC236}">
                  <a16:creationId xmlns:a16="http://schemas.microsoft.com/office/drawing/2014/main" id="{17FAEAF2-1BE5-E148-A0DA-4AEE65AAA49F}"/>
                </a:ext>
              </a:extLst>
            </p:cNvPr>
            <p:cNvGrpSpPr/>
            <p:nvPr/>
          </p:nvGrpSpPr>
          <p:grpSpPr>
            <a:xfrm>
              <a:off x="614363" y="4257679"/>
              <a:ext cx="4335126" cy="1693461"/>
              <a:chOff x="614363" y="4257679"/>
              <a:chExt cx="4335126" cy="1693461"/>
            </a:xfrm>
          </p:grpSpPr>
          <p:grpSp>
            <p:nvGrpSpPr>
              <p:cNvPr id="58" name="Group 25">
                <a:extLst>
                  <a:ext uri="{FF2B5EF4-FFF2-40B4-BE49-F238E27FC236}">
                    <a16:creationId xmlns:a16="http://schemas.microsoft.com/office/drawing/2014/main" id="{0CB0EC2A-B069-6B46-8D32-DC40F3C2AF4C}"/>
                  </a:ext>
                </a:extLst>
              </p:cNvPr>
              <p:cNvGrpSpPr>
                <a:grpSpLocks/>
              </p:cNvGrpSpPr>
              <p:nvPr/>
            </p:nvGrpSpPr>
            <p:grpSpPr bwMode="auto">
              <a:xfrm>
                <a:off x="1468086" y="4855765"/>
                <a:ext cx="939800" cy="565150"/>
                <a:chOff x="1670312" y="2562997"/>
                <a:chExt cx="940317" cy="565219"/>
              </a:xfrm>
            </p:grpSpPr>
            <p:grpSp>
              <p:nvGrpSpPr>
                <p:cNvPr id="68" name="Group 28">
                  <a:extLst>
                    <a:ext uri="{FF2B5EF4-FFF2-40B4-BE49-F238E27FC236}">
                      <a16:creationId xmlns:a16="http://schemas.microsoft.com/office/drawing/2014/main" id="{11F93012-070C-1E41-8EAA-D3A75FBA071D}"/>
                    </a:ext>
                  </a:extLst>
                </p:cNvPr>
                <p:cNvGrpSpPr>
                  <a:grpSpLocks/>
                </p:cNvGrpSpPr>
                <p:nvPr/>
              </p:nvGrpSpPr>
              <p:grpSpPr bwMode="auto">
                <a:xfrm>
                  <a:off x="1670312" y="2562997"/>
                  <a:ext cx="929822" cy="565219"/>
                  <a:chOff x="1670312" y="2562997"/>
                  <a:chExt cx="929822" cy="565219"/>
                </a:xfrm>
              </p:grpSpPr>
              <p:sp>
                <p:nvSpPr>
                  <p:cNvPr id="70" name="Rectangle 30">
                    <a:extLst>
                      <a:ext uri="{FF2B5EF4-FFF2-40B4-BE49-F238E27FC236}">
                        <a16:creationId xmlns:a16="http://schemas.microsoft.com/office/drawing/2014/main" id="{2C75C2B8-AB3B-554D-A4AA-E3F2E23815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1" name="Straight Connector 31">
                    <a:extLst>
                      <a:ext uri="{FF2B5EF4-FFF2-40B4-BE49-F238E27FC236}">
                        <a16:creationId xmlns:a16="http://schemas.microsoft.com/office/drawing/2014/main" id="{2469B9C6-CD94-934E-BB88-E141D725DD0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32">
                    <a:extLst>
                      <a:ext uri="{FF2B5EF4-FFF2-40B4-BE49-F238E27FC236}">
                        <a16:creationId xmlns:a16="http://schemas.microsoft.com/office/drawing/2014/main" id="{D41E5CD4-400E-0B42-B2C4-7F0943E95E18}"/>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33">
                    <a:extLst>
                      <a:ext uri="{FF2B5EF4-FFF2-40B4-BE49-F238E27FC236}">
                        <a16:creationId xmlns:a16="http://schemas.microsoft.com/office/drawing/2014/main" id="{769D9546-407D-5F4E-BC92-364EAE5E6250}"/>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34">
                    <a:extLst>
                      <a:ext uri="{FF2B5EF4-FFF2-40B4-BE49-F238E27FC236}">
                        <a16:creationId xmlns:a16="http://schemas.microsoft.com/office/drawing/2014/main" id="{52462C09-D78E-CC40-B1F0-0347630F0CF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35">
                    <a:extLst>
                      <a:ext uri="{FF2B5EF4-FFF2-40B4-BE49-F238E27FC236}">
                        <a16:creationId xmlns:a16="http://schemas.microsoft.com/office/drawing/2014/main" id="{FD9FBF90-862D-6243-88A8-943C60AE7D1B}"/>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36">
                    <a:extLst>
                      <a:ext uri="{FF2B5EF4-FFF2-40B4-BE49-F238E27FC236}">
                        <a16:creationId xmlns:a16="http://schemas.microsoft.com/office/drawing/2014/main" id="{45A88AAC-9044-E54F-9F98-99B835630E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37">
                    <a:extLst>
                      <a:ext uri="{FF2B5EF4-FFF2-40B4-BE49-F238E27FC236}">
                        <a16:creationId xmlns:a16="http://schemas.microsoft.com/office/drawing/2014/main" id="{F7F08E2E-320E-534E-B4AC-B12B9C339E2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 name="Rectangle 29">
                  <a:extLst>
                    <a:ext uri="{FF2B5EF4-FFF2-40B4-BE49-F238E27FC236}">
                      <a16:creationId xmlns:a16="http://schemas.microsoft.com/office/drawing/2014/main" id="{36D9872C-F8E2-8A4A-A047-D6478C5BB5AE}"/>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9" name="Oval 27">
                <a:extLst>
                  <a:ext uri="{FF2B5EF4-FFF2-40B4-BE49-F238E27FC236}">
                    <a16:creationId xmlns:a16="http://schemas.microsoft.com/office/drawing/2014/main" id="{A7CE2ECE-11DE-5544-931E-410A4A566BE5}"/>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60" name="Straight Arrow Connector 11">
                <a:extLst>
                  <a:ext uri="{FF2B5EF4-FFF2-40B4-BE49-F238E27FC236}">
                    <a16:creationId xmlns:a16="http://schemas.microsoft.com/office/drawing/2014/main" id="{DCF1BAC9-E12A-E841-BA7A-C9C0DD83BD55}"/>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17">
                <a:extLst>
                  <a:ext uri="{FF2B5EF4-FFF2-40B4-BE49-F238E27FC236}">
                    <a16:creationId xmlns:a16="http://schemas.microsoft.com/office/drawing/2014/main" id="{5E49E137-F477-F348-8FE7-4ABBE8FDFE56}"/>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62" name="TextBox 18">
                <a:extLst>
                  <a:ext uri="{FF2B5EF4-FFF2-40B4-BE49-F238E27FC236}">
                    <a16:creationId xmlns:a16="http://schemas.microsoft.com/office/drawing/2014/main" id="{6D64E906-2FAC-AA42-95D2-E76C2336B78F}"/>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63" name="Straight Arrow Connector 20">
                <a:extLst>
                  <a:ext uri="{FF2B5EF4-FFF2-40B4-BE49-F238E27FC236}">
                    <a16:creationId xmlns:a16="http://schemas.microsoft.com/office/drawing/2014/main" id="{F6675473-30B9-304E-A212-FF495FFE1685}"/>
                  </a:ext>
                </a:extLst>
              </p:cNvPr>
              <p:cNvCxnSpPr>
                <a:cxnSpLocks noChangeShapeType="1"/>
                <a:stCxn id="59"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22">
                <a:extLst>
                  <a:ext uri="{FF2B5EF4-FFF2-40B4-BE49-F238E27FC236}">
                    <a16:creationId xmlns:a16="http://schemas.microsoft.com/office/drawing/2014/main" id="{C87172FA-C0F3-774D-9F69-A237EEE6F006}"/>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65" name="TextBox 23">
                <a:extLst>
                  <a:ext uri="{FF2B5EF4-FFF2-40B4-BE49-F238E27FC236}">
                    <a16:creationId xmlns:a16="http://schemas.microsoft.com/office/drawing/2014/main" id="{0134756B-A86E-554E-99E5-B8473445445C}"/>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66" name="Straight Arrow Connector 52">
                <a:extLst>
                  <a:ext uri="{FF2B5EF4-FFF2-40B4-BE49-F238E27FC236}">
                    <a16:creationId xmlns:a16="http://schemas.microsoft.com/office/drawing/2014/main" id="{E0FA1304-B707-A043-AED3-3B49BD5DCCBF}"/>
                  </a:ext>
                </a:extLst>
              </p:cNvPr>
              <p:cNvCxnSpPr>
                <a:cxnSpLocks noChangeShapeType="1"/>
                <a:stCxn id="69" idx="3"/>
                <a:endCxn id="59"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6">
                <a:extLst>
                  <a:ext uri="{FF2B5EF4-FFF2-40B4-BE49-F238E27FC236}">
                    <a16:creationId xmlns:a16="http://schemas.microsoft.com/office/drawing/2014/main" id="{BEBA214F-B9F2-CF47-81A7-CD7118A326B6}"/>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57" name="TextBox 56">
              <a:extLst>
                <a:ext uri="{FF2B5EF4-FFF2-40B4-BE49-F238E27FC236}">
                  <a16:creationId xmlns:a16="http://schemas.microsoft.com/office/drawing/2014/main" id="{7ACC4285-D642-A34C-B0E5-42C38A2C1EBF}"/>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28" name="Slide Number Placeholder 4">
            <a:extLst>
              <a:ext uri="{FF2B5EF4-FFF2-40B4-BE49-F238E27FC236}">
                <a16:creationId xmlns:a16="http://schemas.microsoft.com/office/drawing/2014/main" id="{91E817A0-66D3-8C45-8001-AAAD30C6483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22</a:t>
            </a:fld>
            <a:endParaRPr lang="en-US" dirty="0"/>
          </a:p>
        </p:txBody>
      </p:sp>
    </p:spTree>
    <p:extLst>
      <p:ext uri="{BB962C8B-B14F-4D97-AF65-F5344CB8AC3E}">
        <p14:creationId xmlns:p14="http://schemas.microsoft.com/office/powerpoint/2010/main" val="1175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2681171"/>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Priority scheduling: </a:t>
            </a:r>
          </a:p>
          <a:p>
            <a:pPr marL="515938" indent="-277813"/>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priority</a:t>
            </a:r>
            <a:endParaRPr lang="en-US" dirty="0"/>
          </a:p>
        </p:txBody>
      </p:sp>
      <p:grpSp>
        <p:nvGrpSpPr>
          <p:cNvPr id="172" name="Group 25">
            <a:extLst>
              <a:ext uri="{FF2B5EF4-FFF2-40B4-BE49-F238E27FC236}">
                <a16:creationId xmlns:a16="http://schemas.microsoft.com/office/drawing/2014/main" id="{D29AA7AB-4B29-484B-B16E-5A0377B37697}"/>
              </a:ext>
            </a:extLst>
          </p:cNvPr>
          <p:cNvGrpSpPr>
            <a:grpSpLocks/>
          </p:cNvGrpSpPr>
          <p:nvPr/>
        </p:nvGrpSpPr>
        <p:grpSpPr bwMode="auto">
          <a:xfrm>
            <a:off x="8435655" y="2539998"/>
            <a:ext cx="932498" cy="580347"/>
            <a:chOff x="1670312" y="2557567"/>
            <a:chExt cx="932470" cy="580220"/>
          </a:xfrm>
        </p:grpSpPr>
        <p:sp>
          <p:nvSpPr>
            <p:cNvPr id="187" name="Rectangle 186">
              <a:extLst>
                <a:ext uri="{FF2B5EF4-FFF2-40B4-BE49-F238E27FC236}">
                  <a16:creationId xmlns:a16="http://schemas.microsoft.com/office/drawing/2014/main" id="{4F27A407-CAD2-654D-B519-29624580BA51}"/>
                </a:ext>
              </a:extLst>
            </p:cNvPr>
            <p:cNvSpPr/>
            <p:nvPr/>
          </p:nvSpPr>
          <p:spPr>
            <a:xfrm>
              <a:off x="2254738" y="2557567"/>
              <a:ext cx="348044" cy="580220"/>
            </a:xfrm>
            <a:prstGeom prst="rect">
              <a:avLst/>
            </a:prstGeom>
            <a:solidFill>
              <a:srgbClr val="00B050"/>
            </a:solidFill>
            <a:ln w="15875">
              <a:noFill/>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ＭＳ Ｐゴシック" charset="0"/>
              </a:endParaRPr>
            </a:p>
          </p:txBody>
        </p:sp>
        <p:grpSp>
          <p:nvGrpSpPr>
            <p:cNvPr id="186" name="Group 39">
              <a:extLst>
                <a:ext uri="{FF2B5EF4-FFF2-40B4-BE49-F238E27FC236}">
                  <a16:creationId xmlns:a16="http://schemas.microsoft.com/office/drawing/2014/main" id="{1F49319F-C1B9-5448-8932-EDC4FDA07A8F}"/>
                </a:ext>
              </a:extLst>
            </p:cNvPr>
            <p:cNvGrpSpPr>
              <a:grpSpLocks/>
            </p:cNvGrpSpPr>
            <p:nvPr/>
          </p:nvGrpSpPr>
          <p:grpSpPr bwMode="auto">
            <a:xfrm>
              <a:off x="1670312" y="2562997"/>
              <a:ext cx="929822" cy="565219"/>
              <a:chOff x="1670312" y="2562997"/>
              <a:chExt cx="929822" cy="565219"/>
            </a:xfrm>
          </p:grpSpPr>
          <p:sp>
            <p:nvSpPr>
              <p:cNvPr id="188" name="Rectangle 41">
                <a:extLst>
                  <a:ext uri="{FF2B5EF4-FFF2-40B4-BE49-F238E27FC236}">
                    <a16:creationId xmlns:a16="http://schemas.microsoft.com/office/drawing/2014/main" id="{419B0B07-E14F-574A-A6D3-5EF2081F5CE8}"/>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89" name="Straight Connector 42">
                <a:extLst>
                  <a:ext uri="{FF2B5EF4-FFF2-40B4-BE49-F238E27FC236}">
                    <a16:creationId xmlns:a16="http://schemas.microsoft.com/office/drawing/2014/main" id="{092A6E7E-73F6-2849-B5B2-C6955AC9F6F4}"/>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Straight Connector 43">
                <a:extLst>
                  <a:ext uri="{FF2B5EF4-FFF2-40B4-BE49-F238E27FC236}">
                    <a16:creationId xmlns:a16="http://schemas.microsoft.com/office/drawing/2014/main" id="{80314DF4-FA34-A749-807A-6B5E4D9827CF}"/>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44">
                <a:extLst>
                  <a:ext uri="{FF2B5EF4-FFF2-40B4-BE49-F238E27FC236}">
                    <a16:creationId xmlns:a16="http://schemas.microsoft.com/office/drawing/2014/main" id="{151DE241-B625-BC49-B4B6-56DFF1F4858F}"/>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45">
                <a:extLst>
                  <a:ext uri="{FF2B5EF4-FFF2-40B4-BE49-F238E27FC236}">
                    <a16:creationId xmlns:a16="http://schemas.microsoft.com/office/drawing/2014/main" id="{DAA11CD9-3EF6-6548-909A-06733C388099}"/>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46">
                <a:extLst>
                  <a:ext uri="{FF2B5EF4-FFF2-40B4-BE49-F238E27FC236}">
                    <a16:creationId xmlns:a16="http://schemas.microsoft.com/office/drawing/2014/main" id="{AECF307B-27BA-2244-B46E-31F0A1B4522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47">
                <a:extLst>
                  <a:ext uri="{FF2B5EF4-FFF2-40B4-BE49-F238E27FC236}">
                    <a16:creationId xmlns:a16="http://schemas.microsoft.com/office/drawing/2014/main" id="{ED8A1684-6836-3741-B33E-B3955A845CEC}"/>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48">
                <a:extLst>
                  <a:ext uri="{FF2B5EF4-FFF2-40B4-BE49-F238E27FC236}">
                    <a16:creationId xmlns:a16="http://schemas.microsoft.com/office/drawing/2014/main" id="{2EDC3350-9B5F-E74E-96B1-C12522F74AD5}"/>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73" name="Group 26">
            <a:extLst>
              <a:ext uri="{FF2B5EF4-FFF2-40B4-BE49-F238E27FC236}">
                <a16:creationId xmlns:a16="http://schemas.microsoft.com/office/drawing/2014/main" id="{EBCAE18E-9192-9743-9EDB-C1BF166860C5}"/>
              </a:ext>
            </a:extLst>
          </p:cNvPr>
          <p:cNvGrpSpPr>
            <a:grpSpLocks/>
          </p:cNvGrpSpPr>
          <p:nvPr/>
        </p:nvGrpSpPr>
        <p:grpSpPr bwMode="auto">
          <a:xfrm>
            <a:off x="8402535" y="1868555"/>
            <a:ext cx="940346" cy="566869"/>
            <a:chOff x="1670312" y="2561471"/>
            <a:chExt cx="940317" cy="566745"/>
          </a:xfrm>
          <a:effectLst>
            <a:outerShdw blurRad="50800" dist="38100" dir="2700000" algn="tl" rotWithShape="0">
              <a:prstClr val="black">
                <a:alpha val="40000"/>
              </a:prstClr>
            </a:outerShdw>
          </a:effectLst>
        </p:grpSpPr>
        <p:sp>
          <p:nvSpPr>
            <p:cNvPr id="177" name="Rectangle 30">
              <a:extLst>
                <a:ext uri="{FF2B5EF4-FFF2-40B4-BE49-F238E27FC236}">
                  <a16:creationId xmlns:a16="http://schemas.microsoft.com/office/drawing/2014/main" id="{1EC31351-D048-AB4C-9597-34C78CD4271E}"/>
                </a:ext>
              </a:extLst>
            </p:cNvPr>
            <p:cNvSpPr>
              <a:spLocks noChangeArrowheads="1"/>
            </p:cNvSpPr>
            <p:nvPr/>
          </p:nvSpPr>
          <p:spPr bwMode="auto">
            <a:xfrm>
              <a:off x="1916862" y="2561471"/>
              <a:ext cx="693767" cy="561283"/>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76" name="Group 29">
              <a:extLst>
                <a:ext uri="{FF2B5EF4-FFF2-40B4-BE49-F238E27FC236}">
                  <a16:creationId xmlns:a16="http://schemas.microsoft.com/office/drawing/2014/main" id="{C9195E19-089C-0F4A-A590-A8DFCA59B1DB}"/>
                </a:ext>
              </a:extLst>
            </p:cNvPr>
            <p:cNvGrpSpPr>
              <a:grpSpLocks/>
            </p:cNvGrpSpPr>
            <p:nvPr/>
          </p:nvGrpSpPr>
          <p:grpSpPr bwMode="auto">
            <a:xfrm>
              <a:off x="1670312" y="2562997"/>
              <a:ext cx="929822" cy="565219"/>
              <a:chOff x="1670312" y="2562997"/>
              <a:chExt cx="929822" cy="565219"/>
            </a:xfrm>
          </p:grpSpPr>
          <p:sp>
            <p:nvSpPr>
              <p:cNvPr id="178" name="Rectangle 31">
                <a:extLst>
                  <a:ext uri="{FF2B5EF4-FFF2-40B4-BE49-F238E27FC236}">
                    <a16:creationId xmlns:a16="http://schemas.microsoft.com/office/drawing/2014/main" id="{4601C83D-8525-6C46-A5A1-282E20FBCA00}"/>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79" name="Straight Connector 32">
                <a:extLst>
                  <a:ext uri="{FF2B5EF4-FFF2-40B4-BE49-F238E27FC236}">
                    <a16:creationId xmlns:a16="http://schemas.microsoft.com/office/drawing/2014/main" id="{46FEDEF7-94ED-654C-A714-5DA44949241C}"/>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33">
                <a:extLst>
                  <a:ext uri="{FF2B5EF4-FFF2-40B4-BE49-F238E27FC236}">
                    <a16:creationId xmlns:a16="http://schemas.microsoft.com/office/drawing/2014/main" id="{8AEE757F-2AA1-A049-996E-CD65BB439B4D}"/>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34">
                <a:extLst>
                  <a:ext uri="{FF2B5EF4-FFF2-40B4-BE49-F238E27FC236}">
                    <a16:creationId xmlns:a16="http://schemas.microsoft.com/office/drawing/2014/main" id="{6FBD7A30-4DFE-9741-94DF-756F5091DAC7}"/>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35">
                <a:extLst>
                  <a:ext uri="{FF2B5EF4-FFF2-40B4-BE49-F238E27FC236}">
                    <a16:creationId xmlns:a16="http://schemas.microsoft.com/office/drawing/2014/main" id="{A2413EBD-2230-9C4C-A1EF-E4D4691AE360}"/>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36">
                <a:extLst>
                  <a:ext uri="{FF2B5EF4-FFF2-40B4-BE49-F238E27FC236}">
                    <a16:creationId xmlns:a16="http://schemas.microsoft.com/office/drawing/2014/main" id="{50DF05E5-CAE1-2548-9217-F3494FEAF90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37">
                <a:extLst>
                  <a:ext uri="{FF2B5EF4-FFF2-40B4-BE49-F238E27FC236}">
                    <a16:creationId xmlns:a16="http://schemas.microsoft.com/office/drawing/2014/main" id="{4899B61A-4B5B-1C46-9B4B-0AEEACEDC241}"/>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38">
                <a:extLst>
                  <a:ext uri="{FF2B5EF4-FFF2-40B4-BE49-F238E27FC236}">
                    <a16:creationId xmlns:a16="http://schemas.microsoft.com/office/drawing/2014/main" id="{22354FFA-0AC0-4B4E-B017-379116B17B9C}"/>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74" name="Isosceles Triangle 27">
            <a:extLst>
              <a:ext uri="{FF2B5EF4-FFF2-40B4-BE49-F238E27FC236}">
                <a16:creationId xmlns:a16="http://schemas.microsoft.com/office/drawing/2014/main" id="{6B600212-9DCE-FA45-84A4-EE6D55AC00D2}"/>
              </a:ext>
            </a:extLst>
          </p:cNvPr>
          <p:cNvSpPr>
            <a:spLocks noChangeArrowheads="1"/>
          </p:cNvSpPr>
          <p:nvPr/>
        </p:nvSpPr>
        <p:spPr bwMode="auto">
          <a:xfrm rot="5400000">
            <a:off x="7601944" y="2250962"/>
            <a:ext cx="575153" cy="430249"/>
          </a:xfrm>
          <a:prstGeom prst="triangle">
            <a:avLst>
              <a:gd name="adj" fmla="val 50000"/>
            </a:avLst>
          </a:prstGeom>
          <a:solidFill>
            <a:schemeClr val="bg1"/>
          </a:solidFill>
          <a:ln w="19050">
            <a:solidFill>
              <a:srgbClr val="000000"/>
            </a:solidFill>
            <a:miter lim="800000"/>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5" name="Oval 28">
            <a:extLst>
              <a:ext uri="{FF2B5EF4-FFF2-40B4-BE49-F238E27FC236}">
                <a16:creationId xmlns:a16="http://schemas.microsoft.com/office/drawing/2014/main" id="{D78010AB-EF5A-6941-809F-F93A8141A78F}"/>
              </a:ext>
            </a:extLst>
          </p:cNvPr>
          <p:cNvSpPr>
            <a:spLocks noChangeArrowheads="1"/>
          </p:cNvSpPr>
          <p:nvPr/>
        </p:nvSpPr>
        <p:spPr bwMode="auto">
          <a:xfrm>
            <a:off x="9472762" y="2171496"/>
            <a:ext cx="632958" cy="628951"/>
          </a:xfrm>
          <a:prstGeom prst="ellipse">
            <a:avLst/>
          </a:prstGeom>
          <a:solidFill>
            <a:schemeClr val="bg1"/>
          </a:solidFill>
          <a:ln w="19050">
            <a:solidFill>
              <a:srgbClr val="000000"/>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57" name="Straight Arrow Connector 10">
            <a:extLst>
              <a:ext uri="{FF2B5EF4-FFF2-40B4-BE49-F238E27FC236}">
                <a16:creationId xmlns:a16="http://schemas.microsoft.com/office/drawing/2014/main" id="{807EF7CE-15BB-0345-80AA-C72219B530DE}"/>
              </a:ext>
            </a:extLst>
          </p:cNvPr>
          <p:cNvCxnSpPr>
            <a:cxnSpLocks noChangeShapeType="1"/>
            <a:stCxn id="174" idx="0"/>
            <a:endCxn id="178" idx="1"/>
          </p:cNvCxnSpPr>
          <p:nvPr/>
        </p:nvCxnSpPr>
        <p:spPr bwMode="auto">
          <a:xfrm flipV="1">
            <a:off x="8104645" y="2151723"/>
            <a:ext cx="297890" cy="314364"/>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1">
            <a:extLst>
              <a:ext uri="{FF2B5EF4-FFF2-40B4-BE49-F238E27FC236}">
                <a16:creationId xmlns:a16="http://schemas.microsoft.com/office/drawing/2014/main" id="{F55CECDF-4CB3-5843-AF94-3B368134102E}"/>
              </a:ext>
            </a:extLst>
          </p:cNvPr>
          <p:cNvCxnSpPr>
            <a:cxnSpLocks noChangeShapeType="1"/>
            <a:stCxn id="174" idx="0"/>
            <a:endCxn id="188" idx="1"/>
          </p:cNvCxnSpPr>
          <p:nvPr/>
        </p:nvCxnSpPr>
        <p:spPr bwMode="auto">
          <a:xfrm>
            <a:off x="8104645" y="2466087"/>
            <a:ext cx="331010" cy="36098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4">
            <a:extLst>
              <a:ext uri="{FF2B5EF4-FFF2-40B4-BE49-F238E27FC236}">
                <a16:creationId xmlns:a16="http://schemas.microsoft.com/office/drawing/2014/main" id="{4F6FF0FC-694A-FB4A-B7BF-730824E84E13}"/>
              </a:ext>
            </a:extLst>
          </p:cNvPr>
          <p:cNvCxnSpPr>
            <a:cxnSpLocks noChangeShapeType="1"/>
            <a:endCxn id="175" idx="1"/>
          </p:cNvCxnSpPr>
          <p:nvPr/>
        </p:nvCxnSpPr>
        <p:spPr bwMode="auto">
          <a:xfrm>
            <a:off x="9341082" y="2139198"/>
            <a:ext cx="224375" cy="124406"/>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15">
            <a:extLst>
              <a:ext uri="{FF2B5EF4-FFF2-40B4-BE49-F238E27FC236}">
                <a16:creationId xmlns:a16="http://schemas.microsoft.com/office/drawing/2014/main" id="{014D0138-D0C8-754D-892F-A6B42C7D3FCD}"/>
              </a:ext>
            </a:extLst>
          </p:cNvPr>
          <p:cNvCxnSpPr>
            <a:cxnSpLocks noChangeShapeType="1"/>
          </p:cNvCxnSpPr>
          <p:nvPr/>
        </p:nvCxnSpPr>
        <p:spPr bwMode="auto">
          <a:xfrm flipV="1">
            <a:off x="9364554" y="2686901"/>
            <a:ext cx="185647" cy="15716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
            <a:extLst>
              <a:ext uri="{FF2B5EF4-FFF2-40B4-BE49-F238E27FC236}">
                <a16:creationId xmlns:a16="http://schemas.microsoft.com/office/drawing/2014/main" id="{A4B2BAE5-CB5A-6145-9067-070F0828B961}"/>
              </a:ext>
            </a:extLst>
          </p:cNvPr>
          <p:cNvCxnSpPr>
            <a:cxnSpLocks noChangeShapeType="1"/>
          </p:cNvCxnSpPr>
          <p:nvPr/>
        </p:nvCxnSpPr>
        <p:spPr bwMode="auto">
          <a:xfrm>
            <a:off x="10101254" y="2497723"/>
            <a:ext cx="390980" cy="1168"/>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7">
            <a:extLst>
              <a:ext uri="{FF2B5EF4-FFF2-40B4-BE49-F238E27FC236}">
                <a16:creationId xmlns:a16="http://schemas.microsoft.com/office/drawing/2014/main" id="{2E543E50-C3C7-E541-9ECB-BF1EF24747CC}"/>
              </a:ext>
            </a:extLst>
          </p:cNvPr>
          <p:cNvSpPr txBox="1">
            <a:spLocks noChangeArrowheads="1"/>
          </p:cNvSpPr>
          <p:nvPr/>
        </p:nvSpPr>
        <p:spPr bwMode="auto">
          <a:xfrm>
            <a:off x="7902013" y="1532962"/>
            <a:ext cx="1656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high priority queue</a:t>
            </a:r>
          </a:p>
        </p:txBody>
      </p:sp>
      <p:sp>
        <p:nvSpPr>
          <p:cNvPr id="165" name="TextBox 18">
            <a:extLst>
              <a:ext uri="{FF2B5EF4-FFF2-40B4-BE49-F238E27FC236}">
                <a16:creationId xmlns:a16="http://schemas.microsoft.com/office/drawing/2014/main" id="{D33A6E20-61AB-3A46-BAD3-72B639231E0C}"/>
              </a:ext>
            </a:extLst>
          </p:cNvPr>
          <p:cNvSpPr txBox="1">
            <a:spLocks noChangeArrowheads="1"/>
          </p:cNvSpPr>
          <p:nvPr/>
        </p:nvSpPr>
        <p:spPr bwMode="auto">
          <a:xfrm>
            <a:off x="7997776" y="3161687"/>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low priority queue</a:t>
            </a:r>
          </a:p>
        </p:txBody>
      </p:sp>
      <p:sp>
        <p:nvSpPr>
          <p:cNvPr id="166" name="TextBox 19">
            <a:extLst>
              <a:ext uri="{FF2B5EF4-FFF2-40B4-BE49-F238E27FC236}">
                <a16:creationId xmlns:a16="http://schemas.microsoft.com/office/drawing/2014/main" id="{18CA292A-DA82-0843-80BD-20E9FC633428}"/>
              </a:ext>
            </a:extLst>
          </p:cNvPr>
          <p:cNvSpPr txBox="1">
            <a:spLocks noChangeArrowheads="1"/>
          </p:cNvSpPr>
          <p:nvPr/>
        </p:nvSpPr>
        <p:spPr bwMode="auto">
          <a:xfrm>
            <a:off x="6916660" y="2012062"/>
            <a:ext cx="763273"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167" name="TextBox 20">
            <a:extLst>
              <a:ext uri="{FF2B5EF4-FFF2-40B4-BE49-F238E27FC236}">
                <a16:creationId xmlns:a16="http://schemas.microsoft.com/office/drawing/2014/main" id="{66963E56-8D94-1F47-9283-561C942DFF38}"/>
              </a:ext>
            </a:extLst>
          </p:cNvPr>
          <p:cNvSpPr txBox="1">
            <a:spLocks noChangeArrowheads="1"/>
          </p:cNvSpPr>
          <p:nvPr/>
        </p:nvSpPr>
        <p:spPr bwMode="auto">
          <a:xfrm>
            <a:off x="7443654" y="2744465"/>
            <a:ext cx="787419"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classify</a:t>
            </a:r>
          </a:p>
        </p:txBody>
      </p:sp>
      <p:sp>
        <p:nvSpPr>
          <p:cNvPr id="170" name="TextBox 23">
            <a:extLst>
              <a:ext uri="{FF2B5EF4-FFF2-40B4-BE49-F238E27FC236}">
                <a16:creationId xmlns:a16="http://schemas.microsoft.com/office/drawing/2014/main" id="{C50F9624-DB30-D841-8393-1591753B2438}"/>
              </a:ext>
            </a:extLst>
          </p:cNvPr>
          <p:cNvSpPr txBox="1">
            <a:spLocks noChangeArrowheads="1"/>
          </p:cNvSpPr>
          <p:nvPr/>
        </p:nvSpPr>
        <p:spPr bwMode="auto">
          <a:xfrm>
            <a:off x="10247672" y="2765634"/>
            <a:ext cx="1043018"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171" name="TextBox 24">
            <a:extLst>
              <a:ext uri="{FF2B5EF4-FFF2-40B4-BE49-F238E27FC236}">
                <a16:creationId xmlns:a16="http://schemas.microsoft.com/office/drawing/2014/main" id="{3D12E165-AACD-FC4D-9133-E5299E6E192F}"/>
              </a:ext>
            </a:extLst>
          </p:cNvPr>
          <p:cNvSpPr txBox="1">
            <a:spLocks noChangeArrowheads="1"/>
          </p:cNvSpPr>
          <p:nvPr/>
        </p:nvSpPr>
        <p:spPr bwMode="auto">
          <a:xfrm>
            <a:off x="9575698" y="2771503"/>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grpSp>
        <p:nvGrpSpPr>
          <p:cNvPr id="198" name="Group 197">
            <a:extLst>
              <a:ext uri="{FF2B5EF4-FFF2-40B4-BE49-F238E27FC236}">
                <a16:creationId xmlns:a16="http://schemas.microsoft.com/office/drawing/2014/main" id="{CA413330-497F-ED47-B78A-AF3BCDFF5B9A}"/>
              </a:ext>
            </a:extLst>
          </p:cNvPr>
          <p:cNvGrpSpPr>
            <a:grpSpLocks/>
          </p:cNvGrpSpPr>
          <p:nvPr/>
        </p:nvGrpSpPr>
        <p:grpSpPr bwMode="auto">
          <a:xfrm>
            <a:off x="7832648" y="4587146"/>
            <a:ext cx="347662" cy="754063"/>
            <a:chOff x="2797204" y="2989241"/>
            <a:chExt cx="347099" cy="755477"/>
          </a:xfrm>
        </p:grpSpPr>
        <p:sp>
          <p:nvSpPr>
            <p:cNvPr id="199" name="Rectangle 52">
              <a:extLst>
                <a:ext uri="{FF2B5EF4-FFF2-40B4-BE49-F238E27FC236}">
                  <a16:creationId xmlns:a16="http://schemas.microsoft.com/office/drawing/2014/main" id="{B91332E7-A11F-9347-AEBB-461467FDA740}"/>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0" name="Group 53">
              <a:extLst>
                <a:ext uri="{FF2B5EF4-FFF2-40B4-BE49-F238E27FC236}">
                  <a16:creationId xmlns:a16="http://schemas.microsoft.com/office/drawing/2014/main" id="{F4ACB128-10F8-694B-81EE-797A0DD600A4}"/>
                </a:ext>
              </a:extLst>
            </p:cNvPr>
            <p:cNvGrpSpPr>
              <a:grpSpLocks/>
            </p:cNvGrpSpPr>
            <p:nvPr/>
          </p:nvGrpSpPr>
          <p:grpSpPr bwMode="auto">
            <a:xfrm>
              <a:off x="2821701" y="3197503"/>
              <a:ext cx="298780" cy="338554"/>
              <a:chOff x="2821701" y="3197503"/>
              <a:chExt cx="298780" cy="338554"/>
            </a:xfrm>
          </p:grpSpPr>
          <p:sp>
            <p:nvSpPr>
              <p:cNvPr id="201" name="Oval 54">
                <a:extLst>
                  <a:ext uri="{FF2B5EF4-FFF2-40B4-BE49-F238E27FC236}">
                    <a16:creationId xmlns:a16="http://schemas.microsoft.com/office/drawing/2014/main" id="{FEC2E554-32AB-DB43-AF65-3677E1404FDC}"/>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TextBox 55">
                <a:extLst>
                  <a:ext uri="{FF2B5EF4-FFF2-40B4-BE49-F238E27FC236}">
                    <a16:creationId xmlns:a16="http://schemas.microsoft.com/office/drawing/2014/main" id="{3038C36E-D4FE-2D43-81C4-8CBEF283A6F3}"/>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grpSp>
      </p:grpSp>
      <p:grpSp>
        <p:nvGrpSpPr>
          <p:cNvPr id="203" name="Group 202">
            <a:extLst>
              <a:ext uri="{FF2B5EF4-FFF2-40B4-BE49-F238E27FC236}">
                <a16:creationId xmlns:a16="http://schemas.microsoft.com/office/drawing/2014/main" id="{0D5CDCB5-8BD7-8449-9EE8-522A6E1EC58E}"/>
              </a:ext>
            </a:extLst>
          </p:cNvPr>
          <p:cNvGrpSpPr>
            <a:grpSpLocks/>
          </p:cNvGrpSpPr>
          <p:nvPr/>
        </p:nvGrpSpPr>
        <p:grpSpPr bwMode="auto">
          <a:xfrm>
            <a:off x="8181898" y="4591909"/>
            <a:ext cx="346075" cy="755650"/>
            <a:chOff x="2797204" y="2989241"/>
            <a:chExt cx="347099" cy="755477"/>
          </a:xfrm>
        </p:grpSpPr>
        <p:sp>
          <p:nvSpPr>
            <p:cNvPr id="204" name="Rectangle 57">
              <a:extLst>
                <a:ext uri="{FF2B5EF4-FFF2-40B4-BE49-F238E27FC236}">
                  <a16:creationId xmlns:a16="http://schemas.microsoft.com/office/drawing/2014/main" id="{79C763B8-181E-C545-8EDE-2006D8C79C3E}"/>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5" name="Group 58">
              <a:extLst>
                <a:ext uri="{FF2B5EF4-FFF2-40B4-BE49-F238E27FC236}">
                  <a16:creationId xmlns:a16="http://schemas.microsoft.com/office/drawing/2014/main" id="{BB006118-96E2-A144-A976-280D82D62491}"/>
                </a:ext>
              </a:extLst>
            </p:cNvPr>
            <p:cNvGrpSpPr>
              <a:grpSpLocks/>
            </p:cNvGrpSpPr>
            <p:nvPr/>
          </p:nvGrpSpPr>
          <p:grpSpPr bwMode="auto">
            <a:xfrm>
              <a:off x="2821701" y="3197503"/>
              <a:ext cx="298780" cy="338554"/>
              <a:chOff x="2821701" y="3197503"/>
              <a:chExt cx="298780" cy="338554"/>
            </a:xfrm>
          </p:grpSpPr>
          <p:sp>
            <p:nvSpPr>
              <p:cNvPr id="206" name="Oval 59">
                <a:extLst>
                  <a:ext uri="{FF2B5EF4-FFF2-40B4-BE49-F238E27FC236}">
                    <a16:creationId xmlns:a16="http://schemas.microsoft.com/office/drawing/2014/main" id="{4A938029-DCC0-0240-A47F-3D1EAA258E6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7" name="TextBox 60">
                <a:extLst>
                  <a:ext uri="{FF2B5EF4-FFF2-40B4-BE49-F238E27FC236}">
                    <a16:creationId xmlns:a16="http://schemas.microsoft.com/office/drawing/2014/main" id="{0D6BFA59-6951-BA4F-849A-B320C9CA97B7}"/>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grpSp>
      </p:grpSp>
      <p:grpSp>
        <p:nvGrpSpPr>
          <p:cNvPr id="208" name="Group 207">
            <a:extLst>
              <a:ext uri="{FF2B5EF4-FFF2-40B4-BE49-F238E27FC236}">
                <a16:creationId xmlns:a16="http://schemas.microsoft.com/office/drawing/2014/main" id="{628CDD20-1F91-BA48-AEEC-082272BFE385}"/>
              </a:ext>
            </a:extLst>
          </p:cNvPr>
          <p:cNvGrpSpPr>
            <a:grpSpLocks/>
          </p:cNvGrpSpPr>
          <p:nvPr/>
        </p:nvGrpSpPr>
        <p:grpSpPr bwMode="auto">
          <a:xfrm>
            <a:off x="8532735" y="4587146"/>
            <a:ext cx="346075" cy="755650"/>
            <a:chOff x="997686" y="3954289"/>
            <a:chExt cx="347099" cy="755477"/>
          </a:xfrm>
        </p:grpSpPr>
        <p:sp>
          <p:nvSpPr>
            <p:cNvPr id="209" name="Rectangle 62">
              <a:extLst>
                <a:ext uri="{FF2B5EF4-FFF2-40B4-BE49-F238E27FC236}">
                  <a16:creationId xmlns:a16="http://schemas.microsoft.com/office/drawing/2014/main" id="{5601D88E-9405-1B4E-B7D8-10891DF1EC26}"/>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0" name="Group 63">
              <a:extLst>
                <a:ext uri="{FF2B5EF4-FFF2-40B4-BE49-F238E27FC236}">
                  <a16:creationId xmlns:a16="http://schemas.microsoft.com/office/drawing/2014/main" id="{22469F56-B5A8-A44E-A5FF-04A4C3A4F1D8}"/>
                </a:ext>
              </a:extLst>
            </p:cNvPr>
            <p:cNvGrpSpPr>
              <a:grpSpLocks/>
            </p:cNvGrpSpPr>
            <p:nvPr/>
          </p:nvGrpSpPr>
          <p:grpSpPr bwMode="auto">
            <a:xfrm>
              <a:off x="1022183" y="4162551"/>
              <a:ext cx="298780" cy="338554"/>
              <a:chOff x="2821701" y="3197503"/>
              <a:chExt cx="298780" cy="338554"/>
            </a:xfrm>
          </p:grpSpPr>
          <p:sp>
            <p:nvSpPr>
              <p:cNvPr id="211" name="Oval 64">
                <a:extLst>
                  <a:ext uri="{FF2B5EF4-FFF2-40B4-BE49-F238E27FC236}">
                    <a16:creationId xmlns:a16="http://schemas.microsoft.com/office/drawing/2014/main" id="{60743089-7BBE-7A47-8B6F-9BA958266B7E}"/>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 name="TextBox 65">
                <a:extLst>
                  <a:ext uri="{FF2B5EF4-FFF2-40B4-BE49-F238E27FC236}">
                    <a16:creationId xmlns:a16="http://schemas.microsoft.com/office/drawing/2014/main" id="{97AE9EDF-FCD8-A44E-830F-C938E1028A7C}"/>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grpSp>
      </p:grpSp>
      <p:grpSp>
        <p:nvGrpSpPr>
          <p:cNvPr id="213" name="Group 212">
            <a:extLst>
              <a:ext uri="{FF2B5EF4-FFF2-40B4-BE49-F238E27FC236}">
                <a16:creationId xmlns:a16="http://schemas.microsoft.com/office/drawing/2014/main" id="{AED8E6B2-55F7-A842-BF00-1FDEAB5B96FB}"/>
              </a:ext>
            </a:extLst>
          </p:cNvPr>
          <p:cNvGrpSpPr>
            <a:grpSpLocks/>
          </p:cNvGrpSpPr>
          <p:nvPr/>
        </p:nvGrpSpPr>
        <p:grpSpPr bwMode="auto">
          <a:xfrm>
            <a:off x="8888335" y="4585559"/>
            <a:ext cx="347663" cy="754062"/>
            <a:chOff x="2797204" y="2989241"/>
            <a:chExt cx="347099" cy="755477"/>
          </a:xfrm>
        </p:grpSpPr>
        <p:sp>
          <p:nvSpPr>
            <p:cNvPr id="214" name="Rectangle 67">
              <a:extLst>
                <a:ext uri="{FF2B5EF4-FFF2-40B4-BE49-F238E27FC236}">
                  <a16:creationId xmlns:a16="http://schemas.microsoft.com/office/drawing/2014/main" id="{17877A5D-7221-1B44-A820-C6CA50DDF9E1}"/>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5" name="Group 68">
              <a:extLst>
                <a:ext uri="{FF2B5EF4-FFF2-40B4-BE49-F238E27FC236}">
                  <a16:creationId xmlns:a16="http://schemas.microsoft.com/office/drawing/2014/main" id="{971AF330-877D-B346-8636-720417511D27}"/>
                </a:ext>
              </a:extLst>
            </p:cNvPr>
            <p:cNvGrpSpPr>
              <a:grpSpLocks/>
            </p:cNvGrpSpPr>
            <p:nvPr/>
          </p:nvGrpSpPr>
          <p:grpSpPr bwMode="auto">
            <a:xfrm>
              <a:off x="2821701" y="3197503"/>
              <a:ext cx="298780" cy="338554"/>
              <a:chOff x="2821701" y="3197503"/>
              <a:chExt cx="298780" cy="338554"/>
            </a:xfrm>
          </p:grpSpPr>
          <p:sp>
            <p:nvSpPr>
              <p:cNvPr id="216" name="Oval 69">
                <a:extLst>
                  <a:ext uri="{FF2B5EF4-FFF2-40B4-BE49-F238E27FC236}">
                    <a16:creationId xmlns:a16="http://schemas.microsoft.com/office/drawing/2014/main" id="{BBC6CE4C-69C6-3442-856D-E7AE545D2A3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7" name="TextBox 70">
                <a:extLst>
                  <a:ext uri="{FF2B5EF4-FFF2-40B4-BE49-F238E27FC236}">
                    <a16:creationId xmlns:a16="http://schemas.microsoft.com/office/drawing/2014/main" id="{6651BEED-1878-374C-8A7F-971D8CFEEA4F}"/>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grpSp>
      </p:grpSp>
      <p:grpSp>
        <p:nvGrpSpPr>
          <p:cNvPr id="218" name="Group 217">
            <a:extLst>
              <a:ext uri="{FF2B5EF4-FFF2-40B4-BE49-F238E27FC236}">
                <a16:creationId xmlns:a16="http://schemas.microsoft.com/office/drawing/2014/main" id="{2C52832B-CB92-454D-9FA5-397F33ED018E}"/>
              </a:ext>
            </a:extLst>
          </p:cNvPr>
          <p:cNvGrpSpPr>
            <a:grpSpLocks/>
          </p:cNvGrpSpPr>
          <p:nvPr/>
        </p:nvGrpSpPr>
        <p:grpSpPr bwMode="auto">
          <a:xfrm>
            <a:off x="9950373" y="4593496"/>
            <a:ext cx="347662" cy="755650"/>
            <a:chOff x="997686" y="3954289"/>
            <a:chExt cx="347099" cy="755477"/>
          </a:xfrm>
        </p:grpSpPr>
        <p:sp>
          <p:nvSpPr>
            <p:cNvPr id="219" name="Rectangle 72">
              <a:extLst>
                <a:ext uri="{FF2B5EF4-FFF2-40B4-BE49-F238E27FC236}">
                  <a16:creationId xmlns:a16="http://schemas.microsoft.com/office/drawing/2014/main" id="{E8EB6424-F905-7341-B066-9F8E5F627525}"/>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20" name="Group 73">
              <a:extLst>
                <a:ext uri="{FF2B5EF4-FFF2-40B4-BE49-F238E27FC236}">
                  <a16:creationId xmlns:a16="http://schemas.microsoft.com/office/drawing/2014/main" id="{EAE329E5-B657-7E46-AF92-0B794854B248}"/>
                </a:ext>
              </a:extLst>
            </p:cNvPr>
            <p:cNvGrpSpPr>
              <a:grpSpLocks/>
            </p:cNvGrpSpPr>
            <p:nvPr/>
          </p:nvGrpSpPr>
          <p:grpSpPr bwMode="auto">
            <a:xfrm>
              <a:off x="1022183" y="4162551"/>
              <a:ext cx="298780" cy="338554"/>
              <a:chOff x="2821701" y="3197503"/>
              <a:chExt cx="298780" cy="338554"/>
            </a:xfrm>
          </p:grpSpPr>
          <p:sp>
            <p:nvSpPr>
              <p:cNvPr id="221" name="Oval 74">
                <a:extLst>
                  <a:ext uri="{FF2B5EF4-FFF2-40B4-BE49-F238E27FC236}">
                    <a16:creationId xmlns:a16="http://schemas.microsoft.com/office/drawing/2014/main" id="{14299EB1-5355-4344-8A2B-DA7E42F81941}"/>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2" name="TextBox 75">
                <a:extLst>
                  <a:ext uri="{FF2B5EF4-FFF2-40B4-BE49-F238E27FC236}">
                    <a16:creationId xmlns:a16="http://schemas.microsoft.com/office/drawing/2014/main" id="{0910BB6C-C974-2D4C-91BD-0C41CB78E084}"/>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grpSp>
      </p:grpSp>
      <p:grpSp>
        <p:nvGrpSpPr>
          <p:cNvPr id="18" name="Group 17">
            <a:extLst>
              <a:ext uri="{FF2B5EF4-FFF2-40B4-BE49-F238E27FC236}">
                <a16:creationId xmlns:a16="http://schemas.microsoft.com/office/drawing/2014/main" id="{8A414A69-7A4D-E94C-9166-A43D26F738FB}"/>
              </a:ext>
            </a:extLst>
          </p:cNvPr>
          <p:cNvGrpSpPr/>
          <p:nvPr/>
        </p:nvGrpSpPr>
        <p:grpSpPr>
          <a:xfrm>
            <a:off x="6976985" y="4182334"/>
            <a:ext cx="3978275" cy="1506537"/>
            <a:chOff x="6976985" y="4182334"/>
            <a:chExt cx="3978275" cy="1506537"/>
          </a:xfrm>
        </p:grpSpPr>
        <p:cxnSp>
          <p:nvCxnSpPr>
            <p:cNvPr id="196" name="Straight Connector 49">
              <a:extLst>
                <a:ext uri="{FF2B5EF4-FFF2-40B4-BE49-F238E27FC236}">
                  <a16:creationId xmlns:a16="http://schemas.microsoft.com/office/drawing/2014/main" id="{09FBCBE2-0BE6-0B41-8BDC-3994B6A0EEAE}"/>
                </a:ext>
              </a:extLst>
            </p:cNvPr>
            <p:cNvCxnSpPr>
              <a:cxnSpLocks noChangeShapeType="1"/>
            </p:cNvCxnSpPr>
            <p:nvPr/>
          </p:nvCxnSpPr>
          <p:spPr bwMode="auto">
            <a:xfrm>
              <a:off x="7723110" y="4580796"/>
              <a:ext cx="323056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50">
              <a:extLst>
                <a:ext uri="{FF2B5EF4-FFF2-40B4-BE49-F238E27FC236}">
                  <a16:creationId xmlns:a16="http://schemas.microsoft.com/office/drawing/2014/main" id="{7F18FA76-7AB2-2240-83F5-7ECCE2B76108}"/>
                </a:ext>
              </a:extLst>
            </p:cNvPr>
            <p:cNvCxnSpPr>
              <a:cxnSpLocks noChangeShapeType="1"/>
            </p:cNvCxnSpPr>
            <p:nvPr/>
          </p:nvCxnSpPr>
          <p:spPr bwMode="auto">
            <a:xfrm>
              <a:off x="7724698" y="5352321"/>
              <a:ext cx="323056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TextBox 126">
              <a:extLst>
                <a:ext uri="{FF2B5EF4-FFF2-40B4-BE49-F238E27FC236}">
                  <a16:creationId xmlns:a16="http://schemas.microsoft.com/office/drawing/2014/main" id="{0D4C74E0-D72A-AB40-AFD9-B2B842FE177B}"/>
                </a:ext>
              </a:extLst>
            </p:cNvPr>
            <p:cNvSpPr txBox="1">
              <a:spLocks noChangeArrowheads="1"/>
            </p:cNvSpPr>
            <p:nvPr/>
          </p:nvSpPr>
          <p:spPr bwMode="auto">
            <a:xfrm>
              <a:off x="6976985" y="4182334"/>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274" name="TextBox 127">
              <a:extLst>
                <a:ext uri="{FF2B5EF4-FFF2-40B4-BE49-F238E27FC236}">
                  <a16:creationId xmlns:a16="http://schemas.microsoft.com/office/drawing/2014/main" id="{53975E93-967F-ED41-83F1-9D88A6965020}"/>
                </a:ext>
              </a:extLst>
            </p:cNvPr>
            <p:cNvSpPr txBox="1">
              <a:spLocks noChangeArrowheads="1"/>
            </p:cNvSpPr>
            <p:nvPr/>
          </p:nvSpPr>
          <p:spPr bwMode="auto">
            <a:xfrm>
              <a:off x="7000798" y="5380896"/>
              <a:ext cx="108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275" name="TextBox 128">
              <a:extLst>
                <a:ext uri="{FF2B5EF4-FFF2-40B4-BE49-F238E27FC236}">
                  <a16:creationId xmlns:a16="http://schemas.microsoft.com/office/drawing/2014/main" id="{B40D0F1D-D7DC-5742-9077-05BB3F4748A4}"/>
                </a:ext>
              </a:extLst>
            </p:cNvPr>
            <p:cNvSpPr txBox="1">
              <a:spLocks noChangeArrowheads="1"/>
            </p:cNvSpPr>
            <p:nvPr/>
          </p:nvSpPr>
          <p:spPr bwMode="auto">
            <a:xfrm>
              <a:off x="7023023" y="4687159"/>
              <a:ext cx="86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275"/>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packet in service</a:t>
              </a:r>
            </a:p>
          </p:txBody>
        </p:sp>
      </p:grpSp>
      <p:grpSp>
        <p:nvGrpSpPr>
          <p:cNvPr id="4" name="Group 3">
            <a:extLst>
              <a:ext uri="{FF2B5EF4-FFF2-40B4-BE49-F238E27FC236}">
                <a16:creationId xmlns:a16="http://schemas.microsoft.com/office/drawing/2014/main" id="{177129A8-85BC-6440-85AB-254D43D1F548}"/>
              </a:ext>
            </a:extLst>
          </p:cNvPr>
          <p:cNvGrpSpPr/>
          <p:nvPr/>
        </p:nvGrpSpPr>
        <p:grpSpPr>
          <a:xfrm>
            <a:off x="7015641" y="2371233"/>
            <a:ext cx="563235" cy="169985"/>
            <a:chOff x="6268765" y="2496876"/>
            <a:chExt cx="563235" cy="169985"/>
          </a:xfrm>
        </p:grpSpPr>
        <p:cxnSp>
          <p:nvCxnSpPr>
            <p:cNvPr id="125" name="Straight Arrow Connector 124">
              <a:extLst>
                <a:ext uri="{FF2B5EF4-FFF2-40B4-BE49-F238E27FC236}">
                  <a16:creationId xmlns:a16="http://schemas.microsoft.com/office/drawing/2014/main" id="{DA779E9A-02A9-6644-AD69-61CB27E5FD57}"/>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EC9A69F9-D799-2D40-8176-B02399B60E4C}"/>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2529E63-DBF0-6744-92EC-AF13D4CB549F}"/>
              </a:ext>
            </a:extLst>
          </p:cNvPr>
          <p:cNvGrpSpPr/>
          <p:nvPr/>
        </p:nvGrpSpPr>
        <p:grpSpPr>
          <a:xfrm>
            <a:off x="10518514" y="2335168"/>
            <a:ext cx="563235" cy="352190"/>
            <a:chOff x="6268765" y="2496876"/>
            <a:chExt cx="563235" cy="169985"/>
          </a:xfrm>
        </p:grpSpPr>
        <p:cxnSp>
          <p:nvCxnSpPr>
            <p:cNvPr id="131" name="Straight Arrow Connector 130">
              <a:extLst>
                <a:ext uri="{FF2B5EF4-FFF2-40B4-BE49-F238E27FC236}">
                  <a16:creationId xmlns:a16="http://schemas.microsoft.com/office/drawing/2014/main" id="{11813BBB-45F9-4545-A44C-AB5AAFCFF57C}"/>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7AFC330-0A49-7843-90F0-1955543FA463}"/>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Content Placeholder 1">
            <a:extLst>
              <a:ext uri="{FF2B5EF4-FFF2-40B4-BE49-F238E27FC236}">
                <a16:creationId xmlns:a16="http://schemas.microsoft.com/office/drawing/2014/main" id="{F749212D-A689-B143-9931-DD5E944728A3}"/>
              </a:ext>
            </a:extLst>
          </p:cNvPr>
          <p:cNvSpPr txBox="1">
            <a:spLocks/>
          </p:cNvSpPr>
          <p:nvPr/>
        </p:nvSpPr>
        <p:spPr>
          <a:xfrm>
            <a:off x="767862" y="3915571"/>
            <a:ext cx="5084299" cy="19627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8"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send packet from highest priority queue that has buffered packets</a:t>
            </a:r>
          </a:p>
          <a:p>
            <a:pPr marL="804863" marR="0" lvl="1" indent="-22701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FCFS within priority class</a:t>
            </a:r>
          </a:p>
        </p:txBody>
      </p:sp>
      <p:grpSp>
        <p:nvGrpSpPr>
          <p:cNvPr id="13" name="Group 12">
            <a:extLst>
              <a:ext uri="{FF2B5EF4-FFF2-40B4-BE49-F238E27FC236}">
                <a16:creationId xmlns:a16="http://schemas.microsoft.com/office/drawing/2014/main" id="{4B5BFDA1-472B-D44C-AF4F-687F704E3348}"/>
              </a:ext>
            </a:extLst>
          </p:cNvPr>
          <p:cNvGrpSpPr/>
          <p:nvPr/>
        </p:nvGrpSpPr>
        <p:grpSpPr>
          <a:xfrm>
            <a:off x="7671174" y="3917372"/>
            <a:ext cx="298450" cy="651303"/>
            <a:chOff x="7398516" y="3578212"/>
            <a:chExt cx="298450" cy="651303"/>
          </a:xfrm>
        </p:grpSpPr>
        <p:sp>
          <p:nvSpPr>
            <p:cNvPr id="246" name="Oval 99">
              <a:extLst>
                <a:ext uri="{FF2B5EF4-FFF2-40B4-BE49-F238E27FC236}">
                  <a16:creationId xmlns:a16="http://schemas.microsoft.com/office/drawing/2014/main" id="{0A08FE43-AF40-AA44-97C2-598083D1E0F4}"/>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7" name="TextBox 100">
              <a:extLst>
                <a:ext uri="{FF2B5EF4-FFF2-40B4-BE49-F238E27FC236}">
                  <a16:creationId xmlns:a16="http://schemas.microsoft.com/office/drawing/2014/main" id="{FC5974ED-B537-5F40-8FAE-38F177C671E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11" name="Straight Arrow Connector 10">
              <a:extLst>
                <a:ext uri="{FF2B5EF4-FFF2-40B4-BE49-F238E27FC236}">
                  <a16:creationId xmlns:a16="http://schemas.microsoft.com/office/drawing/2014/main" id="{8B55FAFA-386D-5447-BC0E-EB7887B8FEFD}"/>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BB26098-DF2F-704A-9CE3-477B4A4088E8}"/>
              </a:ext>
            </a:extLst>
          </p:cNvPr>
          <p:cNvGrpSpPr/>
          <p:nvPr/>
        </p:nvGrpSpPr>
        <p:grpSpPr>
          <a:xfrm>
            <a:off x="7966553" y="3920142"/>
            <a:ext cx="298450" cy="651303"/>
            <a:chOff x="7398516" y="3578212"/>
            <a:chExt cx="298450" cy="651303"/>
          </a:xfrm>
        </p:grpSpPr>
        <p:sp>
          <p:nvSpPr>
            <p:cNvPr id="143" name="Oval 99">
              <a:extLst>
                <a:ext uri="{FF2B5EF4-FFF2-40B4-BE49-F238E27FC236}">
                  <a16:creationId xmlns:a16="http://schemas.microsoft.com/office/drawing/2014/main" id="{1FE7763F-DEFC-0445-A67D-64E5AE1809A5}"/>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Box 100">
              <a:extLst>
                <a:ext uri="{FF2B5EF4-FFF2-40B4-BE49-F238E27FC236}">
                  <a16:creationId xmlns:a16="http://schemas.microsoft.com/office/drawing/2014/main" id="{4A02E4C3-DE29-4645-A913-F3187EB5821D}"/>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145" name="Straight Arrow Connector 144">
              <a:extLst>
                <a:ext uri="{FF2B5EF4-FFF2-40B4-BE49-F238E27FC236}">
                  <a16:creationId xmlns:a16="http://schemas.microsoft.com/office/drawing/2014/main" id="{CB4D562C-391A-154A-B9C0-DCBC67DEF7B3}"/>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C04C0CEA-EE95-7C45-9F9E-3251EBAE6CAD}"/>
              </a:ext>
            </a:extLst>
          </p:cNvPr>
          <p:cNvGrpSpPr/>
          <p:nvPr/>
        </p:nvGrpSpPr>
        <p:grpSpPr>
          <a:xfrm>
            <a:off x="8574489" y="3916263"/>
            <a:ext cx="298450" cy="651303"/>
            <a:chOff x="7398516" y="3578212"/>
            <a:chExt cx="298450" cy="651303"/>
          </a:xfrm>
        </p:grpSpPr>
        <p:sp>
          <p:nvSpPr>
            <p:cNvPr id="147" name="Oval 99">
              <a:extLst>
                <a:ext uri="{FF2B5EF4-FFF2-40B4-BE49-F238E27FC236}">
                  <a16:creationId xmlns:a16="http://schemas.microsoft.com/office/drawing/2014/main" id="{AAFD89C4-864D-F34B-A82D-1BB28524569F}"/>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Box 100">
              <a:extLst>
                <a:ext uri="{FF2B5EF4-FFF2-40B4-BE49-F238E27FC236}">
                  <a16:creationId xmlns:a16="http://schemas.microsoft.com/office/drawing/2014/main" id="{131EAF45-AA88-C248-A0B3-290327B798A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149" name="Straight Arrow Connector 148">
              <a:extLst>
                <a:ext uri="{FF2B5EF4-FFF2-40B4-BE49-F238E27FC236}">
                  <a16:creationId xmlns:a16="http://schemas.microsoft.com/office/drawing/2014/main" id="{B0FAAC14-1425-6443-B0A5-5CBC5E66DC31}"/>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16912A4-6BD9-FB48-8EF7-0DB862FE810A}"/>
              </a:ext>
            </a:extLst>
          </p:cNvPr>
          <p:cNvGrpSpPr/>
          <p:nvPr/>
        </p:nvGrpSpPr>
        <p:grpSpPr>
          <a:xfrm>
            <a:off x="7829819" y="3644517"/>
            <a:ext cx="298450" cy="927483"/>
            <a:chOff x="6725889" y="3647842"/>
            <a:chExt cx="298450" cy="927483"/>
          </a:xfrm>
        </p:grpSpPr>
        <p:sp>
          <p:nvSpPr>
            <p:cNvPr id="153" name="Oval 89">
              <a:extLst>
                <a:ext uri="{FF2B5EF4-FFF2-40B4-BE49-F238E27FC236}">
                  <a16:creationId xmlns:a16="http://schemas.microsoft.com/office/drawing/2014/main" id="{DB6F42F1-F3D1-9241-AFE5-67FBD8ACEBCB}"/>
                </a:ext>
              </a:extLst>
            </p:cNvPr>
            <p:cNvSpPr>
              <a:spLocks noChangeArrowheads="1"/>
            </p:cNvSpPr>
            <p:nvPr/>
          </p:nvSpPr>
          <p:spPr bwMode="auto">
            <a:xfrm>
              <a:off x="6759258" y="3722164"/>
              <a:ext cx="220266" cy="20023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TextBox 90">
              <a:extLst>
                <a:ext uri="{FF2B5EF4-FFF2-40B4-BE49-F238E27FC236}">
                  <a16:creationId xmlns:a16="http://schemas.microsoft.com/office/drawing/2014/main" id="{D3EE74DA-4F35-BD42-A402-E5709C9941D0}"/>
                </a:ext>
              </a:extLst>
            </p:cNvPr>
            <p:cNvSpPr txBox="1">
              <a:spLocks noChangeArrowheads="1"/>
            </p:cNvSpPr>
            <p:nvPr/>
          </p:nvSpPr>
          <p:spPr bwMode="auto">
            <a:xfrm>
              <a:off x="6725889" y="3647842"/>
              <a:ext cx="298450" cy="33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15" name="Straight Arrow Connector 14">
              <a:extLst>
                <a:ext uri="{FF2B5EF4-FFF2-40B4-BE49-F238E27FC236}">
                  <a16:creationId xmlns:a16="http://schemas.microsoft.com/office/drawing/2014/main" id="{95ED8863-F045-6C4F-8410-611648593128}"/>
                </a:ext>
              </a:extLst>
            </p:cNvPr>
            <p:cNvCxnSpPr/>
            <p:nvPr/>
          </p:nvCxnSpPr>
          <p:spPr>
            <a:xfrm>
              <a:off x="6866312" y="3920282"/>
              <a:ext cx="0" cy="65504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9D42AA4F-FBF9-CC40-8705-7E68F9D30BB8}"/>
              </a:ext>
            </a:extLst>
          </p:cNvPr>
          <p:cNvGrpSpPr/>
          <p:nvPr/>
        </p:nvGrpSpPr>
        <p:grpSpPr>
          <a:xfrm>
            <a:off x="9807544" y="3925685"/>
            <a:ext cx="298450" cy="647977"/>
            <a:chOff x="7405166" y="3581538"/>
            <a:chExt cx="298450" cy="647977"/>
          </a:xfrm>
        </p:grpSpPr>
        <p:sp>
          <p:nvSpPr>
            <p:cNvPr id="277" name="Oval 99">
              <a:extLst>
                <a:ext uri="{FF2B5EF4-FFF2-40B4-BE49-F238E27FC236}">
                  <a16:creationId xmlns:a16="http://schemas.microsoft.com/office/drawing/2014/main" id="{ED4C12D3-CD45-C940-B0F8-78FF1990B419}"/>
                </a:ext>
              </a:extLst>
            </p:cNvPr>
            <p:cNvSpPr>
              <a:spLocks noChangeArrowheads="1"/>
            </p:cNvSpPr>
            <p:nvPr/>
          </p:nvSpPr>
          <p:spPr bwMode="auto">
            <a:xfrm>
              <a:off x="7440043" y="3649200"/>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TextBox 100">
              <a:extLst>
                <a:ext uri="{FF2B5EF4-FFF2-40B4-BE49-F238E27FC236}">
                  <a16:creationId xmlns:a16="http://schemas.microsoft.com/office/drawing/2014/main" id="{E3B96439-708C-5041-BAA5-E79EF5FA9D24}"/>
                </a:ext>
              </a:extLst>
            </p:cNvPr>
            <p:cNvSpPr txBox="1">
              <a:spLocks noChangeArrowheads="1"/>
            </p:cNvSpPr>
            <p:nvPr/>
          </p:nvSpPr>
          <p:spPr bwMode="auto">
            <a:xfrm>
              <a:off x="7405166" y="358153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79" name="Straight Arrow Connector 278">
              <a:extLst>
                <a:ext uri="{FF2B5EF4-FFF2-40B4-BE49-F238E27FC236}">
                  <a16:creationId xmlns:a16="http://schemas.microsoft.com/office/drawing/2014/main" id="{F92783F0-8C2B-C34F-B314-E5566258AF39}"/>
                </a:ext>
              </a:extLst>
            </p:cNvPr>
            <p:cNvCxnSpPr>
              <a:cxnSpLocks/>
            </p:cNvCxnSpPr>
            <p:nvPr/>
          </p:nvCxnSpPr>
          <p:spPr>
            <a:xfrm>
              <a:off x="7551281" y="385045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183055A-5BE8-A942-8605-57EA41C15EAA}"/>
              </a:ext>
            </a:extLst>
          </p:cNvPr>
          <p:cNvGrpSpPr/>
          <p:nvPr/>
        </p:nvGrpSpPr>
        <p:grpSpPr>
          <a:xfrm>
            <a:off x="8029730" y="5366143"/>
            <a:ext cx="298450" cy="651728"/>
            <a:chOff x="7384663" y="5459245"/>
            <a:chExt cx="298450" cy="651728"/>
          </a:xfrm>
        </p:grpSpPr>
        <p:sp>
          <p:nvSpPr>
            <p:cNvPr id="281" name="Oval 99">
              <a:extLst>
                <a:ext uri="{FF2B5EF4-FFF2-40B4-BE49-F238E27FC236}">
                  <a16:creationId xmlns:a16="http://schemas.microsoft.com/office/drawing/2014/main" id="{9934B476-1895-D149-A552-448E1310E22F}"/>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TextBox 100">
              <a:extLst>
                <a:ext uri="{FF2B5EF4-FFF2-40B4-BE49-F238E27FC236}">
                  <a16:creationId xmlns:a16="http://schemas.microsoft.com/office/drawing/2014/main" id="{0B65A5ED-22FF-694D-A8CF-CD58B7906C11}"/>
                </a:ext>
              </a:extLst>
            </p:cNvPr>
            <p:cNvSpPr txBox="1">
              <a:spLocks noChangeArrowheads="1"/>
            </p:cNvSpPr>
            <p:nvPr/>
          </p:nvSpPr>
          <p:spPr bwMode="auto">
            <a:xfrm>
              <a:off x="738466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283" name="Straight Arrow Connector 282">
              <a:extLst>
                <a:ext uri="{FF2B5EF4-FFF2-40B4-BE49-F238E27FC236}">
                  <a16:creationId xmlns:a16="http://schemas.microsoft.com/office/drawing/2014/main" id="{880B4985-A2E7-9840-89DB-43CD1C32889B}"/>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8BFC867-D14D-3144-B81A-791B84130F74}"/>
              </a:ext>
            </a:extLst>
          </p:cNvPr>
          <p:cNvGrpSpPr/>
          <p:nvPr/>
        </p:nvGrpSpPr>
        <p:grpSpPr>
          <a:xfrm>
            <a:off x="8381636" y="5365589"/>
            <a:ext cx="298450" cy="651728"/>
            <a:chOff x="7391313" y="5459245"/>
            <a:chExt cx="298450" cy="651728"/>
          </a:xfrm>
        </p:grpSpPr>
        <p:sp>
          <p:nvSpPr>
            <p:cNvPr id="285" name="Oval 99">
              <a:extLst>
                <a:ext uri="{FF2B5EF4-FFF2-40B4-BE49-F238E27FC236}">
                  <a16:creationId xmlns:a16="http://schemas.microsoft.com/office/drawing/2014/main" id="{BCA5C7D8-492C-6D4C-A709-3454D0AADA65}"/>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TextBox 100">
              <a:extLst>
                <a:ext uri="{FF2B5EF4-FFF2-40B4-BE49-F238E27FC236}">
                  <a16:creationId xmlns:a16="http://schemas.microsoft.com/office/drawing/2014/main" id="{56C67F63-AD2F-904B-A5F0-CB276135875F}"/>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287" name="Straight Arrow Connector 286">
              <a:extLst>
                <a:ext uri="{FF2B5EF4-FFF2-40B4-BE49-F238E27FC236}">
                  <a16:creationId xmlns:a16="http://schemas.microsoft.com/office/drawing/2014/main" id="{CED90D14-0E45-5341-B1F1-814D49A675B5}"/>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6AD51B82-2C86-C848-B33C-7B11C8FA3B57}"/>
              </a:ext>
            </a:extLst>
          </p:cNvPr>
          <p:cNvGrpSpPr/>
          <p:nvPr/>
        </p:nvGrpSpPr>
        <p:grpSpPr>
          <a:xfrm>
            <a:off x="8736867" y="5365034"/>
            <a:ext cx="298450" cy="651727"/>
            <a:chOff x="7391313" y="5459245"/>
            <a:chExt cx="298450" cy="651727"/>
          </a:xfrm>
        </p:grpSpPr>
        <p:sp>
          <p:nvSpPr>
            <p:cNvPr id="289" name="Oval 99">
              <a:extLst>
                <a:ext uri="{FF2B5EF4-FFF2-40B4-BE49-F238E27FC236}">
                  <a16:creationId xmlns:a16="http://schemas.microsoft.com/office/drawing/2014/main" id="{8B751EE7-2235-4048-BC78-0782B52B6DB6}"/>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0" name="TextBox 100">
              <a:extLst>
                <a:ext uri="{FF2B5EF4-FFF2-40B4-BE49-F238E27FC236}">
                  <a16:creationId xmlns:a16="http://schemas.microsoft.com/office/drawing/2014/main" id="{B8507147-FC4D-1542-A3A7-90596BEFDB7A}"/>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291" name="Straight Arrow Connector 290">
              <a:extLst>
                <a:ext uri="{FF2B5EF4-FFF2-40B4-BE49-F238E27FC236}">
                  <a16:creationId xmlns:a16="http://schemas.microsoft.com/office/drawing/2014/main" id="{F74942C4-4354-FE45-B718-B6E99CA1D39F}"/>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CED60DF8-B507-0E4E-8EFC-684EF5836E2E}"/>
              </a:ext>
            </a:extLst>
          </p:cNvPr>
          <p:cNvGrpSpPr/>
          <p:nvPr/>
        </p:nvGrpSpPr>
        <p:grpSpPr>
          <a:xfrm>
            <a:off x="9086001" y="5365035"/>
            <a:ext cx="298450" cy="651728"/>
            <a:chOff x="7391313" y="5459245"/>
            <a:chExt cx="298450" cy="651728"/>
          </a:xfrm>
        </p:grpSpPr>
        <p:sp>
          <p:nvSpPr>
            <p:cNvPr id="293" name="Oval 99">
              <a:extLst>
                <a:ext uri="{FF2B5EF4-FFF2-40B4-BE49-F238E27FC236}">
                  <a16:creationId xmlns:a16="http://schemas.microsoft.com/office/drawing/2014/main" id="{52D8440D-1B32-3B45-A2B4-B9EB99F22D2B}"/>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TextBox 100">
              <a:extLst>
                <a:ext uri="{FF2B5EF4-FFF2-40B4-BE49-F238E27FC236}">
                  <a16:creationId xmlns:a16="http://schemas.microsoft.com/office/drawing/2014/main" id="{F6D396E6-A748-A548-A25E-DD22B2CA3BBA}"/>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295" name="Straight Arrow Connector 294">
              <a:extLst>
                <a:ext uri="{FF2B5EF4-FFF2-40B4-BE49-F238E27FC236}">
                  <a16:creationId xmlns:a16="http://schemas.microsoft.com/office/drawing/2014/main" id="{114BECB2-1F39-4842-A148-3F058B5E87B9}"/>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A49EEF46-5C0F-1641-93E3-C585EB817C3A}"/>
              </a:ext>
            </a:extLst>
          </p:cNvPr>
          <p:cNvGrpSpPr/>
          <p:nvPr/>
        </p:nvGrpSpPr>
        <p:grpSpPr>
          <a:xfrm>
            <a:off x="10159452" y="5361155"/>
            <a:ext cx="298450" cy="651727"/>
            <a:chOff x="7391313" y="5459245"/>
            <a:chExt cx="298450" cy="651727"/>
          </a:xfrm>
        </p:grpSpPr>
        <p:sp>
          <p:nvSpPr>
            <p:cNvPr id="297" name="Oval 99">
              <a:extLst>
                <a:ext uri="{FF2B5EF4-FFF2-40B4-BE49-F238E27FC236}">
                  <a16:creationId xmlns:a16="http://schemas.microsoft.com/office/drawing/2014/main" id="{3DCA5832-DE2D-764A-99B6-A0207347696F}"/>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8" name="TextBox 100">
              <a:extLst>
                <a:ext uri="{FF2B5EF4-FFF2-40B4-BE49-F238E27FC236}">
                  <a16:creationId xmlns:a16="http://schemas.microsoft.com/office/drawing/2014/main" id="{5B31099F-7256-BD4F-88BF-DDDC029150D2}"/>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99" name="Straight Arrow Connector 298">
              <a:extLst>
                <a:ext uri="{FF2B5EF4-FFF2-40B4-BE49-F238E27FC236}">
                  <a16:creationId xmlns:a16="http://schemas.microsoft.com/office/drawing/2014/main" id="{299E53A8-3472-E546-8464-2381D0D10BDC}"/>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7" name="Slide Number Placeholder 4">
            <a:extLst>
              <a:ext uri="{FF2B5EF4-FFF2-40B4-BE49-F238E27FC236}">
                <a16:creationId xmlns:a16="http://schemas.microsoft.com/office/drawing/2014/main" id="{B39E7F7E-5ABD-0848-8F48-93D47E0EAB8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23</a:t>
            </a:fld>
            <a:endParaRPr lang="en-US" dirty="0"/>
          </a:p>
        </p:txBody>
      </p:sp>
    </p:spTree>
    <p:extLst>
      <p:ext uri="{BB962C8B-B14F-4D97-AF65-F5344CB8AC3E}">
        <p14:creationId xmlns:p14="http://schemas.microsoft.com/office/powerpoint/2010/main" val="8909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wipe(up)">
                                      <p:cBhvr>
                                        <p:cTn id="21" dur="500"/>
                                        <p:tgtEl>
                                          <p:spTgt spid="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500"/>
                            </p:stCondLst>
                            <p:childTnLst>
                              <p:par>
                                <p:cTn id="28" presetID="22" presetClass="entr" presetSubtype="1" fill="hold" nodeType="afterEffect">
                                  <p:stCondLst>
                                    <p:cond delay="500"/>
                                  </p:stCondLst>
                                  <p:childTnLst>
                                    <p:set>
                                      <p:cBhvr>
                                        <p:cTn id="29" dur="1" fill="hold">
                                          <p:stCondLst>
                                            <p:cond delay="0"/>
                                          </p:stCondLst>
                                        </p:cTn>
                                        <p:tgtEl>
                                          <p:spTgt spid="142"/>
                                        </p:tgtEl>
                                        <p:attrNameLst>
                                          <p:attrName>style.visibility</p:attrName>
                                        </p:attrNameLst>
                                      </p:cBhvr>
                                      <p:to>
                                        <p:strVal val="visible"/>
                                      </p:to>
                                    </p:set>
                                    <p:animEffect transition="in" filter="wipe(up)">
                                      <p:cBhvr>
                                        <p:cTn id="30" dur="500"/>
                                        <p:tgtEl>
                                          <p:spTgt spid="1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wipe(up)">
                                      <p:cBhvr>
                                        <p:cTn id="39" dur="500"/>
                                        <p:tgtEl>
                                          <p:spTgt spid="2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84"/>
                                        </p:tgtEl>
                                        <p:attrNameLst>
                                          <p:attrName>style.visibility</p:attrName>
                                        </p:attrNameLst>
                                      </p:cBhvr>
                                      <p:to>
                                        <p:strVal val="visible"/>
                                      </p:to>
                                    </p:set>
                                    <p:animEffect transition="in" filter="wipe(up)">
                                      <p:cBhvr>
                                        <p:cTn id="44" dur="500"/>
                                        <p:tgtEl>
                                          <p:spTgt spid="284"/>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08"/>
                                        </p:tgtEl>
                                        <p:attrNameLst>
                                          <p:attrName>style.visibility</p:attrName>
                                        </p:attrNameLst>
                                      </p:cBhvr>
                                      <p:to>
                                        <p:strVal val="visible"/>
                                      </p:to>
                                    </p:set>
                                    <p:animEffect transition="in" filter="wipe(up)">
                                      <p:cBhvr>
                                        <p:cTn id="48" dur="500"/>
                                        <p:tgtEl>
                                          <p:spTgt spid="20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wipe(up)">
                                      <p:cBhvr>
                                        <p:cTn id="53" dur="500"/>
                                        <p:tgtEl>
                                          <p:spTgt spid="14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288"/>
                                        </p:tgtEl>
                                        <p:attrNameLst>
                                          <p:attrName>style.visibility</p:attrName>
                                        </p:attrNameLst>
                                      </p:cBhvr>
                                      <p:to>
                                        <p:strVal val="visible"/>
                                      </p:to>
                                    </p:set>
                                    <p:animEffect transition="in" filter="wipe(up)">
                                      <p:cBhvr>
                                        <p:cTn id="57" dur="500"/>
                                        <p:tgtEl>
                                          <p:spTgt spid="288"/>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213"/>
                                        </p:tgtEl>
                                        <p:attrNameLst>
                                          <p:attrName>style.visibility</p:attrName>
                                        </p:attrNameLst>
                                      </p:cBhvr>
                                      <p:to>
                                        <p:strVal val="visible"/>
                                      </p:to>
                                    </p:set>
                                    <p:animEffect transition="in" filter="wipe(up)">
                                      <p:cBhvr>
                                        <p:cTn id="61" dur="500"/>
                                        <p:tgtEl>
                                          <p:spTgt spid="213"/>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292"/>
                                        </p:tgtEl>
                                        <p:attrNameLst>
                                          <p:attrName>style.visibility</p:attrName>
                                        </p:attrNameLst>
                                      </p:cBhvr>
                                      <p:to>
                                        <p:strVal val="visible"/>
                                      </p:to>
                                    </p:set>
                                    <p:animEffect transition="in" filter="wipe(up)">
                                      <p:cBhvr>
                                        <p:cTn id="65" dur="500"/>
                                        <p:tgtEl>
                                          <p:spTgt spid="292"/>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276"/>
                                        </p:tgtEl>
                                        <p:attrNameLst>
                                          <p:attrName>style.visibility</p:attrName>
                                        </p:attrNameLst>
                                      </p:cBhvr>
                                      <p:to>
                                        <p:strVal val="visible"/>
                                      </p:to>
                                    </p:set>
                                    <p:animEffect transition="in" filter="wipe(up)">
                                      <p:cBhvr>
                                        <p:cTn id="69" dur="500"/>
                                        <p:tgtEl>
                                          <p:spTgt spid="276"/>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218"/>
                                        </p:tgtEl>
                                        <p:attrNameLst>
                                          <p:attrName>style.visibility</p:attrName>
                                        </p:attrNameLst>
                                      </p:cBhvr>
                                      <p:to>
                                        <p:strVal val="visible"/>
                                      </p:to>
                                    </p:set>
                                    <p:animEffect transition="in" filter="wipe(up)">
                                      <p:cBhvr>
                                        <p:cTn id="73" dur="500"/>
                                        <p:tgtEl>
                                          <p:spTgt spid="218"/>
                                        </p:tgtEl>
                                      </p:cBhvr>
                                    </p:animEffect>
                                  </p:childTnLst>
                                </p:cTn>
                              </p:par>
                            </p:childTnLst>
                          </p:cTn>
                        </p:par>
                        <p:par>
                          <p:cTn id="74" fill="hold">
                            <p:stCondLst>
                              <p:cond delay="3000"/>
                            </p:stCondLst>
                            <p:childTnLst>
                              <p:par>
                                <p:cTn id="75" presetID="22" presetClass="entr" presetSubtype="1" fill="hold" nodeType="afterEffect">
                                  <p:stCondLst>
                                    <p:cond delay="0"/>
                                  </p:stCondLst>
                                  <p:childTnLst>
                                    <p:set>
                                      <p:cBhvr>
                                        <p:cTn id="76" dur="1" fill="hold">
                                          <p:stCondLst>
                                            <p:cond delay="0"/>
                                          </p:stCondLst>
                                        </p:cTn>
                                        <p:tgtEl>
                                          <p:spTgt spid="296"/>
                                        </p:tgtEl>
                                        <p:attrNameLst>
                                          <p:attrName>style.visibility</p:attrName>
                                        </p:attrNameLst>
                                      </p:cBhvr>
                                      <p:to>
                                        <p:strVal val="visible"/>
                                      </p:to>
                                    </p:set>
                                    <p:animEffect transition="in" filter="wipe(up)">
                                      <p:cBhvr>
                                        <p:cTn id="7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22890" y="1409359"/>
            <a:ext cx="5155396" cy="2513284"/>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Round Robin (RR) scheduling:</a:t>
            </a:r>
          </a:p>
          <a:p>
            <a:pPr marL="461963" indent="-223838"/>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round robin</a:t>
            </a:r>
            <a:endParaRPr lang="en-US" dirty="0"/>
          </a:p>
        </p:txBody>
      </p:sp>
      <p:cxnSp>
        <p:nvCxnSpPr>
          <p:cNvPr id="84" name="Straight Connector 83">
            <a:extLst>
              <a:ext uri="{FF2B5EF4-FFF2-40B4-BE49-F238E27FC236}">
                <a16:creationId xmlns:a16="http://schemas.microsoft.com/office/drawing/2014/main" id="{6F8A8ADF-5F32-994F-BC3B-330DE15D2284}"/>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25">
            <a:extLst>
              <a:ext uri="{FF2B5EF4-FFF2-40B4-BE49-F238E27FC236}">
                <a16:creationId xmlns:a16="http://schemas.microsoft.com/office/drawing/2014/main" id="{5E20D4A5-ECB9-AC43-B9A4-23F1ACC6B544}"/>
              </a:ext>
            </a:extLst>
          </p:cNvPr>
          <p:cNvGrpSpPr>
            <a:grpSpLocks/>
          </p:cNvGrpSpPr>
          <p:nvPr/>
        </p:nvGrpSpPr>
        <p:grpSpPr bwMode="auto">
          <a:xfrm>
            <a:off x="7990116" y="2719344"/>
            <a:ext cx="1274199" cy="760001"/>
            <a:chOff x="1670312" y="2562997"/>
            <a:chExt cx="940317" cy="565219"/>
          </a:xfrm>
        </p:grpSpPr>
        <p:grpSp>
          <p:nvGrpSpPr>
            <p:cNvPr id="142" name="Group 28">
              <a:extLst>
                <a:ext uri="{FF2B5EF4-FFF2-40B4-BE49-F238E27FC236}">
                  <a16:creationId xmlns:a16="http://schemas.microsoft.com/office/drawing/2014/main" id="{0D74CDDD-C99A-B947-9EFD-CBD75E4B4878}"/>
                </a:ext>
              </a:extLst>
            </p:cNvPr>
            <p:cNvGrpSpPr>
              <a:grpSpLocks/>
            </p:cNvGrpSpPr>
            <p:nvPr/>
          </p:nvGrpSpPr>
          <p:grpSpPr bwMode="auto">
            <a:xfrm>
              <a:off x="1670312" y="2562997"/>
              <a:ext cx="929822" cy="565219"/>
              <a:chOff x="1670312" y="2562997"/>
              <a:chExt cx="929822" cy="565219"/>
            </a:xfrm>
          </p:grpSpPr>
          <p:sp>
            <p:nvSpPr>
              <p:cNvPr id="144" name="Rectangle 30">
                <a:extLst>
                  <a:ext uri="{FF2B5EF4-FFF2-40B4-BE49-F238E27FC236}">
                    <a16:creationId xmlns:a16="http://schemas.microsoft.com/office/drawing/2014/main" id="{5BA4441C-4DBA-5C43-9B95-11C0A5BE57D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45" name="Straight Connector 31">
                <a:extLst>
                  <a:ext uri="{FF2B5EF4-FFF2-40B4-BE49-F238E27FC236}">
                    <a16:creationId xmlns:a16="http://schemas.microsoft.com/office/drawing/2014/main" id="{770065E7-2AFF-9749-B481-CA28AC0942E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32">
                <a:extLst>
                  <a:ext uri="{FF2B5EF4-FFF2-40B4-BE49-F238E27FC236}">
                    <a16:creationId xmlns:a16="http://schemas.microsoft.com/office/drawing/2014/main" id="{539B04A0-6232-674F-9C18-A238D11AEBDA}"/>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33">
                <a:extLst>
                  <a:ext uri="{FF2B5EF4-FFF2-40B4-BE49-F238E27FC236}">
                    <a16:creationId xmlns:a16="http://schemas.microsoft.com/office/drawing/2014/main" id="{5A314D63-4A94-934B-B80A-574E64C1FC9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34">
                <a:extLst>
                  <a:ext uri="{FF2B5EF4-FFF2-40B4-BE49-F238E27FC236}">
                    <a16:creationId xmlns:a16="http://schemas.microsoft.com/office/drawing/2014/main" id="{BA121D63-FFE6-C04E-AA14-2DF4C20BE70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35">
                <a:extLst>
                  <a:ext uri="{FF2B5EF4-FFF2-40B4-BE49-F238E27FC236}">
                    <a16:creationId xmlns:a16="http://schemas.microsoft.com/office/drawing/2014/main" id="{EE858001-04E3-1143-818E-C81A03EFAB42}"/>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36">
                <a:extLst>
                  <a:ext uri="{FF2B5EF4-FFF2-40B4-BE49-F238E27FC236}">
                    <a16:creationId xmlns:a16="http://schemas.microsoft.com/office/drawing/2014/main" id="{CBF470F2-7828-8D49-A5E2-E9BDE68C61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37">
                <a:extLst>
                  <a:ext uri="{FF2B5EF4-FFF2-40B4-BE49-F238E27FC236}">
                    <a16:creationId xmlns:a16="http://schemas.microsoft.com/office/drawing/2014/main" id="{E97A75DC-F010-2C45-B01F-70860A3F93DA}"/>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Rectangle 29">
              <a:extLst>
                <a:ext uri="{FF2B5EF4-FFF2-40B4-BE49-F238E27FC236}">
                  <a16:creationId xmlns:a16="http://schemas.microsoft.com/office/drawing/2014/main" id="{D724ED3A-7ACB-D44D-A470-0A8862BA14C6}"/>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25">
            <a:extLst>
              <a:ext uri="{FF2B5EF4-FFF2-40B4-BE49-F238E27FC236}">
                <a16:creationId xmlns:a16="http://schemas.microsoft.com/office/drawing/2014/main" id="{78CE8917-94A5-5F43-9B45-4CF75FDA73E0}"/>
              </a:ext>
            </a:extLst>
          </p:cNvPr>
          <p:cNvGrpSpPr>
            <a:grpSpLocks/>
          </p:cNvGrpSpPr>
          <p:nvPr/>
        </p:nvGrpSpPr>
        <p:grpSpPr bwMode="auto">
          <a:xfrm>
            <a:off x="8007879" y="3655287"/>
            <a:ext cx="1292387" cy="763274"/>
            <a:chOff x="1670312" y="2562997"/>
            <a:chExt cx="940318" cy="565219"/>
          </a:xfrm>
        </p:grpSpPr>
        <p:grpSp>
          <p:nvGrpSpPr>
            <p:cNvPr id="132" name="Group 131">
              <a:extLst>
                <a:ext uri="{FF2B5EF4-FFF2-40B4-BE49-F238E27FC236}">
                  <a16:creationId xmlns:a16="http://schemas.microsoft.com/office/drawing/2014/main" id="{60D8E17B-A552-3844-9E03-2A679FC537F7}"/>
                </a:ext>
              </a:extLst>
            </p:cNvPr>
            <p:cNvGrpSpPr>
              <a:grpSpLocks/>
            </p:cNvGrpSpPr>
            <p:nvPr/>
          </p:nvGrpSpPr>
          <p:grpSpPr bwMode="auto">
            <a:xfrm>
              <a:off x="1670312" y="2562997"/>
              <a:ext cx="929822" cy="565219"/>
              <a:chOff x="1670312" y="2562997"/>
              <a:chExt cx="929822" cy="565219"/>
            </a:xfrm>
          </p:grpSpPr>
          <p:sp>
            <p:nvSpPr>
              <p:cNvPr id="134" name="Rectangle 133">
                <a:extLst>
                  <a:ext uri="{FF2B5EF4-FFF2-40B4-BE49-F238E27FC236}">
                    <a16:creationId xmlns:a16="http://schemas.microsoft.com/office/drawing/2014/main" id="{FB35063A-E9F2-BC4C-A8E9-717E50FE252F}"/>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35" name="Straight Connector 134">
                <a:extLst>
                  <a:ext uri="{FF2B5EF4-FFF2-40B4-BE49-F238E27FC236}">
                    <a16:creationId xmlns:a16="http://schemas.microsoft.com/office/drawing/2014/main" id="{9C02D04A-A9F5-2845-A7BE-433428BCC56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45BE41CA-E190-B348-8E48-9BC46D3CC8D1}"/>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id="{B5D1529E-4924-C248-881D-B6922DDFDE7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11735752-9D7F-6347-A614-D2BFA8109450}"/>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868C59A4-7FD1-F149-8C50-5744DF74BB74}"/>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a:extLst>
                  <a:ext uri="{FF2B5EF4-FFF2-40B4-BE49-F238E27FC236}">
                    <a16:creationId xmlns:a16="http://schemas.microsoft.com/office/drawing/2014/main" id="{E8AFAF38-FB42-C546-9A05-3826F34FCB7C}"/>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a:extLst>
                  <a:ext uri="{FF2B5EF4-FFF2-40B4-BE49-F238E27FC236}">
                    <a16:creationId xmlns:a16="http://schemas.microsoft.com/office/drawing/2014/main" id="{31962054-FB67-854A-BED8-E660D3B28087}"/>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 name="Rectangle 132">
              <a:extLst>
                <a:ext uri="{FF2B5EF4-FFF2-40B4-BE49-F238E27FC236}">
                  <a16:creationId xmlns:a16="http://schemas.microsoft.com/office/drawing/2014/main" id="{67ACE1BC-0185-2240-B3FE-B81E228E69C2}"/>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1" name="Group 25">
            <a:extLst>
              <a:ext uri="{FF2B5EF4-FFF2-40B4-BE49-F238E27FC236}">
                <a16:creationId xmlns:a16="http://schemas.microsoft.com/office/drawing/2014/main" id="{BA9911C7-BCF3-0441-8F93-9AAE670E0B0D}"/>
              </a:ext>
            </a:extLst>
          </p:cNvPr>
          <p:cNvGrpSpPr>
            <a:grpSpLocks/>
          </p:cNvGrpSpPr>
          <p:nvPr/>
        </p:nvGrpSpPr>
        <p:grpSpPr bwMode="auto">
          <a:xfrm>
            <a:off x="8004017" y="4563481"/>
            <a:ext cx="1292385" cy="721744"/>
            <a:chOff x="1670312" y="2562997"/>
            <a:chExt cx="940317" cy="565219"/>
          </a:xfrm>
        </p:grpSpPr>
        <p:grpSp>
          <p:nvGrpSpPr>
            <p:cNvPr id="122" name="Group 121">
              <a:extLst>
                <a:ext uri="{FF2B5EF4-FFF2-40B4-BE49-F238E27FC236}">
                  <a16:creationId xmlns:a16="http://schemas.microsoft.com/office/drawing/2014/main" id="{DFE00C82-D11B-C34C-BFC4-81E9F9A08BCB}"/>
                </a:ext>
              </a:extLst>
            </p:cNvPr>
            <p:cNvGrpSpPr>
              <a:grpSpLocks/>
            </p:cNvGrpSpPr>
            <p:nvPr/>
          </p:nvGrpSpPr>
          <p:grpSpPr bwMode="auto">
            <a:xfrm>
              <a:off x="1670312" y="2562997"/>
              <a:ext cx="929822" cy="565219"/>
              <a:chOff x="1670312" y="2562997"/>
              <a:chExt cx="929822" cy="565219"/>
            </a:xfrm>
          </p:grpSpPr>
          <p:sp>
            <p:nvSpPr>
              <p:cNvPr id="124" name="Rectangle 123">
                <a:extLst>
                  <a:ext uri="{FF2B5EF4-FFF2-40B4-BE49-F238E27FC236}">
                    <a16:creationId xmlns:a16="http://schemas.microsoft.com/office/drawing/2014/main" id="{8305CD10-A67D-8049-A130-7D6431365C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25" name="Straight Connector 124">
                <a:extLst>
                  <a:ext uri="{FF2B5EF4-FFF2-40B4-BE49-F238E27FC236}">
                    <a16:creationId xmlns:a16="http://schemas.microsoft.com/office/drawing/2014/main" id="{DD9A96F1-A0D6-6E45-A572-3878A16D9DA1}"/>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61F40E93-7522-5B49-9537-22A358F1F354}"/>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2C3669C8-8DC6-1144-A3B6-94CC50CAC7C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038A7AFE-85D5-6843-A4D2-59A62B4BF6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8532C686-FF5E-204A-B3B1-08302EDF90F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F6C3091D-F490-CF4A-8604-13C657DC184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a:extLst>
                  <a:ext uri="{FF2B5EF4-FFF2-40B4-BE49-F238E27FC236}">
                    <a16:creationId xmlns:a16="http://schemas.microsoft.com/office/drawing/2014/main" id="{D8A89B68-81DA-E544-8470-F55B36DAB5BF}"/>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Rectangle 122">
              <a:extLst>
                <a:ext uri="{FF2B5EF4-FFF2-40B4-BE49-F238E27FC236}">
                  <a16:creationId xmlns:a16="http://schemas.microsoft.com/office/drawing/2014/main" id="{1D236F41-84E2-4F41-887A-68DC8EDF6E8F}"/>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86" name="Triangle 85">
            <a:extLst>
              <a:ext uri="{FF2B5EF4-FFF2-40B4-BE49-F238E27FC236}">
                <a16:creationId xmlns:a16="http://schemas.microsoft.com/office/drawing/2014/main" id="{4E037740-5ED0-EC4A-8F76-0BD68A8C710B}"/>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F27883BF-A6F9-DE47-88A6-F0CE4216E83C}"/>
              </a:ext>
            </a:extLst>
          </p:cNvPr>
          <p:cNvGrpSpPr/>
          <p:nvPr/>
        </p:nvGrpSpPr>
        <p:grpSpPr>
          <a:xfrm>
            <a:off x="6303665" y="3871966"/>
            <a:ext cx="567187" cy="339970"/>
            <a:chOff x="9460523" y="6049108"/>
            <a:chExt cx="567187" cy="339970"/>
          </a:xfrm>
        </p:grpSpPr>
        <p:cxnSp>
          <p:nvCxnSpPr>
            <p:cNvPr id="116" name="Straight Arrow Connector 115">
              <a:extLst>
                <a:ext uri="{FF2B5EF4-FFF2-40B4-BE49-F238E27FC236}">
                  <a16:creationId xmlns:a16="http://schemas.microsoft.com/office/drawing/2014/main" id="{7F5C5A68-B743-7147-8BCF-20B7D5DC9051}"/>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49C0F1E-ECD0-B049-A9B5-7870538D7F31}"/>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EBB538C-0DDB-B645-86CF-67A9457818FF}"/>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A1D419CE-A5C0-0A4F-85AC-1DB03EB7F28B}"/>
              </a:ext>
            </a:extLst>
          </p:cNvPr>
          <p:cNvGrpSpPr/>
          <p:nvPr/>
        </p:nvGrpSpPr>
        <p:grpSpPr>
          <a:xfrm>
            <a:off x="11245773" y="3893738"/>
            <a:ext cx="567187" cy="339970"/>
            <a:chOff x="9460523" y="6049108"/>
            <a:chExt cx="567187" cy="339970"/>
          </a:xfrm>
        </p:grpSpPr>
        <p:cxnSp>
          <p:nvCxnSpPr>
            <p:cNvPr id="113" name="Straight Arrow Connector 112">
              <a:extLst>
                <a:ext uri="{FF2B5EF4-FFF2-40B4-BE49-F238E27FC236}">
                  <a16:creationId xmlns:a16="http://schemas.microsoft.com/office/drawing/2014/main" id="{6DBF63E4-8431-0445-B7A7-EE6FEAE19E8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FBBA29F-E9D0-F84F-9C86-CDCFBB2CDE86}"/>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6EAB9FF-EEC9-3A43-9BE7-A4DD14A960C4}"/>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868140F4-AC30-184C-8CF8-A2D77B410547}"/>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90" name="TextBox 89">
            <a:extLst>
              <a:ext uri="{FF2B5EF4-FFF2-40B4-BE49-F238E27FC236}">
                <a16:creationId xmlns:a16="http://schemas.microsoft.com/office/drawing/2014/main" id="{36F99A07-C727-1644-8341-3B3CB4A1A604}"/>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91" name="Straight Arrow Connector 90">
            <a:extLst>
              <a:ext uri="{FF2B5EF4-FFF2-40B4-BE49-F238E27FC236}">
                <a16:creationId xmlns:a16="http://schemas.microsoft.com/office/drawing/2014/main" id="{0EE5CF80-BE3B-024F-A459-6681CD2BCC15}"/>
              </a:ext>
            </a:extLst>
          </p:cNvPr>
          <p:cNvCxnSpPr>
            <a:cxnSpLocks/>
            <a:stCxn id="86"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4F47B22-C2C5-2543-A814-67700D8EB0B0}"/>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E90B05F-D57F-984A-AAA3-8BB0F57C2104}"/>
              </a:ext>
            </a:extLst>
          </p:cNvPr>
          <p:cNvCxnSpPr>
            <a:cxnSpLocks/>
            <a:stCxn id="86"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46D3EED-0FBB-8746-A909-7EFE21516D4A}"/>
              </a:ext>
            </a:extLst>
          </p:cNvPr>
          <p:cNvCxnSpPr>
            <a:stCxn id="144" idx="3"/>
            <a:endCxn id="110"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F9A9FD-F1D6-674E-B6FE-3E4351E164C0}"/>
              </a:ext>
            </a:extLst>
          </p:cNvPr>
          <p:cNvCxnSpPr>
            <a:cxnSpLocks/>
            <a:stCxn id="124" idx="3"/>
            <a:endCxn id="110"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ADB4CD1-2488-9641-991D-3E40210AD457}"/>
              </a:ext>
            </a:extLst>
          </p:cNvPr>
          <p:cNvCxnSpPr>
            <a:cxnSpLocks/>
            <a:stCxn id="133" idx="3"/>
            <a:endCxn id="110"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F59DA51A-4D35-0947-828C-22218BCFD148}"/>
              </a:ext>
            </a:extLst>
          </p:cNvPr>
          <p:cNvGrpSpPr/>
          <p:nvPr/>
        </p:nvGrpSpPr>
        <p:grpSpPr>
          <a:xfrm>
            <a:off x="9914343" y="3604072"/>
            <a:ext cx="877582" cy="1252645"/>
            <a:chOff x="9827263" y="3125100"/>
            <a:chExt cx="877582" cy="1252645"/>
          </a:xfrm>
        </p:grpSpPr>
        <p:sp>
          <p:nvSpPr>
            <p:cNvPr id="110" name="Oval 27">
              <a:extLst>
                <a:ext uri="{FF2B5EF4-FFF2-40B4-BE49-F238E27FC236}">
                  <a16:creationId xmlns:a16="http://schemas.microsoft.com/office/drawing/2014/main" id="{56D3FB05-A8AB-6A43-87B6-A07612965ED1}"/>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11" name="TextBox 110">
              <a:extLst>
                <a:ext uri="{FF2B5EF4-FFF2-40B4-BE49-F238E27FC236}">
                  <a16:creationId xmlns:a16="http://schemas.microsoft.com/office/drawing/2014/main" id="{4AED34C3-2F6F-6D45-BF7B-1AEEA59367BF}"/>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12" name="TextBox 111">
              <a:extLst>
                <a:ext uri="{FF2B5EF4-FFF2-40B4-BE49-F238E27FC236}">
                  <a16:creationId xmlns:a16="http://schemas.microsoft.com/office/drawing/2014/main" id="{B065EADC-1407-C54D-91C4-CE8B573FBBFC}"/>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98" name="Oval 97">
            <a:extLst>
              <a:ext uri="{FF2B5EF4-FFF2-40B4-BE49-F238E27FC236}">
                <a16:creationId xmlns:a16="http://schemas.microsoft.com/office/drawing/2014/main" id="{FD50F4AD-EA29-4F4D-9ADD-A68E02324387}"/>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80B384F2-B516-C842-BE3D-56105ED3D4C1}"/>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0" name="Straight Arrow Connector 99">
            <a:extLst>
              <a:ext uri="{FF2B5EF4-FFF2-40B4-BE49-F238E27FC236}">
                <a16:creationId xmlns:a16="http://schemas.microsoft.com/office/drawing/2014/main" id="{5A7A9D50-41BA-6A42-A6F6-8D80451A919B}"/>
              </a:ext>
            </a:extLst>
          </p:cNvPr>
          <p:cNvCxnSpPr/>
          <p:nvPr/>
        </p:nvCxnSpPr>
        <p:spPr>
          <a:xfrm flipV="1">
            <a:off x="9812751" y="3556958"/>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Content Placeholder 1">
            <a:extLst>
              <a:ext uri="{FF2B5EF4-FFF2-40B4-BE49-F238E27FC236}">
                <a16:creationId xmlns:a16="http://schemas.microsoft.com/office/drawing/2014/main" id="{B3D9C97E-1CC4-BD42-93BB-5F54015681B1}"/>
              </a:ext>
            </a:extLst>
          </p:cNvPr>
          <p:cNvSpPr txBox="1">
            <a:spLocks/>
          </p:cNvSpPr>
          <p:nvPr/>
        </p:nvSpPr>
        <p:spPr>
          <a:xfrm>
            <a:off x="703011" y="3920647"/>
            <a:ext cx="5155396" cy="234763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server cyclically, repeatedly  scans class queues, sending one complete packet from each class (if available) in turn</a:t>
            </a:r>
          </a:p>
        </p:txBody>
      </p:sp>
      <p:sp>
        <p:nvSpPr>
          <p:cNvPr id="7" name="Freeform 6">
            <a:extLst>
              <a:ext uri="{FF2B5EF4-FFF2-40B4-BE49-F238E27FC236}">
                <a16:creationId xmlns:a16="http://schemas.microsoft.com/office/drawing/2014/main" id="{9B2A9D21-891D-4E45-8834-0B60A5772340}"/>
              </a:ext>
            </a:extLst>
          </p:cNvPr>
          <p:cNvSpPr/>
          <p:nvPr/>
        </p:nvSpPr>
        <p:spPr>
          <a:xfrm>
            <a:off x="4419600" y="5203371"/>
            <a:ext cx="5203371" cy="762000"/>
          </a:xfrm>
          <a:custGeom>
            <a:avLst/>
            <a:gdLst>
              <a:gd name="connsiteX0" fmla="*/ 0 w 5203371"/>
              <a:gd name="connsiteY0" fmla="*/ 762000 h 762000"/>
              <a:gd name="connsiteX1" fmla="*/ 5203371 w 5203371"/>
              <a:gd name="connsiteY1" fmla="*/ 762000 h 762000"/>
              <a:gd name="connsiteX2" fmla="*/ 5203371 w 5203371"/>
              <a:gd name="connsiteY2" fmla="*/ 0 h 762000"/>
            </a:gdLst>
            <a:ahLst/>
            <a:cxnLst>
              <a:cxn ang="0">
                <a:pos x="connsiteX0" y="connsiteY0"/>
              </a:cxn>
              <a:cxn ang="0">
                <a:pos x="connsiteX1" y="connsiteY1"/>
              </a:cxn>
              <a:cxn ang="0">
                <a:pos x="connsiteX2" y="connsiteY2"/>
              </a:cxn>
            </a:cxnLst>
            <a:rect l="l" t="t" r="r" b="b"/>
            <a:pathLst>
              <a:path w="5203371" h="762000">
                <a:moveTo>
                  <a:pt x="0" y="762000"/>
                </a:moveTo>
                <a:lnTo>
                  <a:pt x="5203371" y="762000"/>
                </a:lnTo>
                <a:lnTo>
                  <a:pt x="520337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Slide Number Placeholder 4">
            <a:extLst>
              <a:ext uri="{FF2B5EF4-FFF2-40B4-BE49-F238E27FC236}">
                <a16:creationId xmlns:a16="http://schemas.microsoft.com/office/drawing/2014/main" id="{3B896012-2EA3-CE44-BDAC-6912B3FF6E3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24</a:t>
            </a:fld>
            <a:endParaRPr lang="en-US" dirty="0"/>
          </a:p>
        </p:txBody>
      </p:sp>
    </p:spTree>
    <p:extLst>
      <p:ext uri="{BB962C8B-B14F-4D97-AF65-F5344CB8AC3E}">
        <p14:creationId xmlns:p14="http://schemas.microsoft.com/office/powerpoint/2010/main" val="69602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500"/>
                                        <p:tgtEl>
                                          <p:spTgt spid="9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52"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88205" y="1692388"/>
            <a:ext cx="5557988" cy="1116126"/>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Weighted Fair Queuing (WFQ): </a:t>
            </a:r>
          </a:p>
          <a:p>
            <a:pPr marL="582613" indent="-284163"/>
            <a:r>
              <a:rPr lang="en-US" altLang="en-US" sz="3200" dirty="0">
                <a:ea typeface="ＭＳ Ｐゴシック" panose="020B0600070205080204" pitchFamily="34" charset="-128"/>
                <a:cs typeface="ＭＳ Ｐゴシック" panose="020B0600070205080204" pitchFamily="34" charset="-128"/>
              </a:rPr>
              <a:t>generalized Round Robin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weighted fair queueing</a:t>
            </a:r>
            <a:endParaRPr lang="en-US" dirty="0"/>
          </a:p>
        </p:txBody>
      </p:sp>
      <p:cxnSp>
        <p:nvCxnSpPr>
          <p:cNvPr id="72" name="Straight Connector 71">
            <a:extLst>
              <a:ext uri="{FF2B5EF4-FFF2-40B4-BE49-F238E27FC236}">
                <a16:creationId xmlns:a16="http://schemas.microsoft.com/office/drawing/2014/main" id="{EB0FE50D-8E31-1046-A976-F61876A256D1}"/>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3B740B6F-8E87-144C-8CB1-A0CA5C93F619}"/>
              </a:ext>
            </a:extLst>
          </p:cNvPr>
          <p:cNvGrpSpPr/>
          <p:nvPr/>
        </p:nvGrpSpPr>
        <p:grpSpPr>
          <a:xfrm>
            <a:off x="7990116" y="2719344"/>
            <a:ext cx="1310150" cy="2565881"/>
            <a:chOff x="8117411" y="2240372"/>
            <a:chExt cx="1444110" cy="2565881"/>
          </a:xfrm>
        </p:grpSpPr>
        <p:grpSp>
          <p:nvGrpSpPr>
            <p:cNvPr id="8" name="Group 25">
              <a:extLst>
                <a:ext uri="{FF2B5EF4-FFF2-40B4-BE49-F238E27FC236}">
                  <a16:creationId xmlns:a16="http://schemas.microsoft.com/office/drawing/2014/main" id="{C563A50E-1C6D-6C46-8EE5-AAEAA0E7781F}"/>
                </a:ext>
              </a:extLst>
            </p:cNvPr>
            <p:cNvGrpSpPr>
              <a:grpSpLocks/>
            </p:cNvGrpSpPr>
            <p:nvPr/>
          </p:nvGrpSpPr>
          <p:grpSpPr bwMode="auto">
            <a:xfrm>
              <a:off x="8117411" y="2240372"/>
              <a:ext cx="1404483" cy="760001"/>
              <a:chOff x="1670312" y="2562997"/>
              <a:chExt cx="940317" cy="565219"/>
            </a:xfrm>
          </p:grpSpPr>
          <p:grpSp>
            <p:nvGrpSpPr>
              <p:cNvPr id="18" name="Group 28">
                <a:extLst>
                  <a:ext uri="{FF2B5EF4-FFF2-40B4-BE49-F238E27FC236}">
                    <a16:creationId xmlns:a16="http://schemas.microsoft.com/office/drawing/2014/main" id="{3EFAE9E2-03FB-A240-82CC-3EEE93BB300A}"/>
                  </a:ext>
                </a:extLst>
              </p:cNvPr>
              <p:cNvGrpSpPr>
                <a:grpSpLocks/>
              </p:cNvGrpSpPr>
              <p:nvPr/>
            </p:nvGrpSpPr>
            <p:grpSpPr bwMode="auto">
              <a:xfrm>
                <a:off x="1670312" y="2562997"/>
                <a:ext cx="929822" cy="565219"/>
                <a:chOff x="1670312" y="2562997"/>
                <a:chExt cx="929822" cy="565219"/>
              </a:xfrm>
            </p:grpSpPr>
            <p:sp>
              <p:nvSpPr>
                <p:cNvPr id="20" name="Rectangle 30">
                  <a:extLst>
                    <a:ext uri="{FF2B5EF4-FFF2-40B4-BE49-F238E27FC236}">
                      <a16:creationId xmlns:a16="http://schemas.microsoft.com/office/drawing/2014/main" id="{729FDF34-CD0B-9A4B-BFAA-A9A823BC314C}"/>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21" name="Straight Connector 31">
                  <a:extLst>
                    <a:ext uri="{FF2B5EF4-FFF2-40B4-BE49-F238E27FC236}">
                      <a16:creationId xmlns:a16="http://schemas.microsoft.com/office/drawing/2014/main" id="{5A69AE93-EED2-CB43-99E6-0FB1510E4FF4}"/>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32">
                  <a:extLst>
                    <a:ext uri="{FF2B5EF4-FFF2-40B4-BE49-F238E27FC236}">
                      <a16:creationId xmlns:a16="http://schemas.microsoft.com/office/drawing/2014/main" id="{E8F030DC-8BE9-E84E-9DA0-9A9C35E49945}"/>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33">
                  <a:extLst>
                    <a:ext uri="{FF2B5EF4-FFF2-40B4-BE49-F238E27FC236}">
                      <a16:creationId xmlns:a16="http://schemas.microsoft.com/office/drawing/2014/main" id="{12488256-DFFD-964A-8401-C59AC44B0A88}"/>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34">
                  <a:extLst>
                    <a:ext uri="{FF2B5EF4-FFF2-40B4-BE49-F238E27FC236}">
                      <a16:creationId xmlns:a16="http://schemas.microsoft.com/office/drawing/2014/main" id="{38FDDBA3-4933-3A49-9208-C2E75B79F1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35">
                  <a:extLst>
                    <a:ext uri="{FF2B5EF4-FFF2-40B4-BE49-F238E27FC236}">
                      <a16:creationId xmlns:a16="http://schemas.microsoft.com/office/drawing/2014/main" id="{44515A57-BAE8-DB48-8D32-C3EF03B66C6E}"/>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36">
                  <a:extLst>
                    <a:ext uri="{FF2B5EF4-FFF2-40B4-BE49-F238E27FC236}">
                      <a16:creationId xmlns:a16="http://schemas.microsoft.com/office/drawing/2014/main" id="{8FFF7C21-C795-5A4D-B498-3B99B69489B6}"/>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37">
                  <a:extLst>
                    <a:ext uri="{FF2B5EF4-FFF2-40B4-BE49-F238E27FC236}">
                      <a16:creationId xmlns:a16="http://schemas.microsoft.com/office/drawing/2014/main" id="{E40618EE-68A5-6741-A873-86553161E15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Rectangle 29">
                <a:extLst>
                  <a:ext uri="{FF2B5EF4-FFF2-40B4-BE49-F238E27FC236}">
                    <a16:creationId xmlns:a16="http://schemas.microsoft.com/office/drawing/2014/main" id="{E2F0270A-1C7D-5644-9107-040300A38307}"/>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28" name="Group 25">
              <a:extLst>
                <a:ext uri="{FF2B5EF4-FFF2-40B4-BE49-F238E27FC236}">
                  <a16:creationId xmlns:a16="http://schemas.microsoft.com/office/drawing/2014/main" id="{687F59CE-C2B3-4D4C-92B7-16D87AB0CB08}"/>
                </a:ext>
              </a:extLst>
            </p:cNvPr>
            <p:cNvGrpSpPr>
              <a:grpSpLocks/>
            </p:cNvGrpSpPr>
            <p:nvPr/>
          </p:nvGrpSpPr>
          <p:grpSpPr bwMode="auto">
            <a:xfrm>
              <a:off x="8136990" y="3176315"/>
              <a:ext cx="1424531" cy="763274"/>
              <a:chOff x="1670312" y="2562997"/>
              <a:chExt cx="940318" cy="565219"/>
            </a:xfrm>
          </p:grpSpPr>
          <p:grpSp>
            <p:nvGrpSpPr>
              <p:cNvPr id="29" name="Group 28">
                <a:extLst>
                  <a:ext uri="{FF2B5EF4-FFF2-40B4-BE49-F238E27FC236}">
                    <a16:creationId xmlns:a16="http://schemas.microsoft.com/office/drawing/2014/main" id="{4511BCEB-21AB-F44E-8C3E-BB178AAD23CB}"/>
                  </a:ext>
                </a:extLst>
              </p:cNvPr>
              <p:cNvGrpSpPr>
                <a:grpSpLocks/>
              </p:cNvGrpSpPr>
              <p:nvPr/>
            </p:nvGrpSpPr>
            <p:grpSpPr bwMode="auto">
              <a:xfrm>
                <a:off x="1670312" y="2562997"/>
                <a:ext cx="929822" cy="565219"/>
                <a:chOff x="1670312" y="2562997"/>
                <a:chExt cx="929822" cy="565219"/>
              </a:xfrm>
            </p:grpSpPr>
            <p:sp>
              <p:nvSpPr>
                <p:cNvPr id="31" name="Rectangle 30">
                  <a:extLst>
                    <a:ext uri="{FF2B5EF4-FFF2-40B4-BE49-F238E27FC236}">
                      <a16:creationId xmlns:a16="http://schemas.microsoft.com/office/drawing/2014/main" id="{41316E27-4220-C147-A89C-A1EFEA4D25A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32" name="Straight Connector 31">
                  <a:extLst>
                    <a:ext uri="{FF2B5EF4-FFF2-40B4-BE49-F238E27FC236}">
                      <a16:creationId xmlns:a16="http://schemas.microsoft.com/office/drawing/2014/main" id="{4007048A-C5C2-274E-8391-F5F93C794AB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A14A1AAA-244F-D447-A7D6-AB788B569D26}"/>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3BE615AD-4D3F-A243-A27D-E11BE48B3C77}"/>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65BD03D-6966-654F-AF5A-697101715CA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4E0B9ABB-D3D1-0F45-8C79-6A7CE1B5E88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452BA752-990C-BC42-9F0D-203C5E9B0CD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55257FC6-8323-894F-AF7A-00164E4D9C45}"/>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ectangle 29">
                <a:extLst>
                  <a:ext uri="{FF2B5EF4-FFF2-40B4-BE49-F238E27FC236}">
                    <a16:creationId xmlns:a16="http://schemas.microsoft.com/office/drawing/2014/main" id="{A9187906-D1D6-AB40-AB7B-419CC08B4F65}"/>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39" name="Group 25">
              <a:extLst>
                <a:ext uri="{FF2B5EF4-FFF2-40B4-BE49-F238E27FC236}">
                  <a16:creationId xmlns:a16="http://schemas.microsoft.com/office/drawing/2014/main" id="{D3CE6A82-D9F9-2147-836F-3656A5178622}"/>
                </a:ext>
              </a:extLst>
            </p:cNvPr>
            <p:cNvGrpSpPr>
              <a:grpSpLocks/>
            </p:cNvGrpSpPr>
            <p:nvPr/>
          </p:nvGrpSpPr>
          <p:grpSpPr bwMode="auto">
            <a:xfrm>
              <a:off x="8132733" y="4084509"/>
              <a:ext cx="1424529" cy="721744"/>
              <a:chOff x="1670312" y="2562997"/>
              <a:chExt cx="940317" cy="565219"/>
            </a:xfrm>
          </p:grpSpPr>
          <p:grpSp>
            <p:nvGrpSpPr>
              <p:cNvPr id="40" name="Group 39">
                <a:extLst>
                  <a:ext uri="{FF2B5EF4-FFF2-40B4-BE49-F238E27FC236}">
                    <a16:creationId xmlns:a16="http://schemas.microsoft.com/office/drawing/2014/main" id="{C9DDA272-8646-FB4A-8D17-F41DE934476D}"/>
                  </a:ext>
                </a:extLst>
              </p:cNvPr>
              <p:cNvGrpSpPr>
                <a:grpSpLocks/>
              </p:cNvGrpSpPr>
              <p:nvPr/>
            </p:nvGrpSpPr>
            <p:grpSpPr bwMode="auto">
              <a:xfrm>
                <a:off x="1670312" y="2562997"/>
                <a:ext cx="929822" cy="565219"/>
                <a:chOff x="1670312" y="2562997"/>
                <a:chExt cx="929822" cy="565219"/>
              </a:xfrm>
            </p:grpSpPr>
            <p:sp>
              <p:nvSpPr>
                <p:cNvPr id="42" name="Rectangle 41">
                  <a:extLst>
                    <a:ext uri="{FF2B5EF4-FFF2-40B4-BE49-F238E27FC236}">
                      <a16:creationId xmlns:a16="http://schemas.microsoft.com/office/drawing/2014/main" id="{E500ED50-8E07-EF45-95BF-8BA56D49518D}"/>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43" name="Straight Connector 42">
                  <a:extLst>
                    <a:ext uri="{FF2B5EF4-FFF2-40B4-BE49-F238E27FC236}">
                      <a16:creationId xmlns:a16="http://schemas.microsoft.com/office/drawing/2014/main" id="{557746F6-EA6C-F440-A50F-B4FA59791B8B}"/>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225B8365-E03D-CD48-B2E5-6A42B5C2787F}"/>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ECFFCF3E-1E82-3F4F-A167-B4CE60A1DA5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3DF697C1-95A7-1A4B-A07B-D14518C0D997}"/>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52CA0CD3-191F-C543-AB08-EAF089AFF1E1}"/>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25615FBF-D228-A641-A572-783B881303A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265B8345-81ED-1D49-AFA2-D40974F2A551}"/>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a:extLst>
                  <a:ext uri="{FF2B5EF4-FFF2-40B4-BE49-F238E27FC236}">
                    <a16:creationId xmlns:a16="http://schemas.microsoft.com/office/drawing/2014/main" id="{3753EDA3-44F7-874C-982C-BAC289F49EE1}"/>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sp>
        <p:nvSpPr>
          <p:cNvPr id="4" name="Triangle 3">
            <a:extLst>
              <a:ext uri="{FF2B5EF4-FFF2-40B4-BE49-F238E27FC236}">
                <a16:creationId xmlns:a16="http://schemas.microsoft.com/office/drawing/2014/main" id="{D2F64F54-E98D-564A-B7B6-7537CEECBAD3}"/>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9B2EF94C-9371-CF40-A3C6-1DC150AB047C}"/>
              </a:ext>
            </a:extLst>
          </p:cNvPr>
          <p:cNvGrpSpPr/>
          <p:nvPr/>
        </p:nvGrpSpPr>
        <p:grpSpPr>
          <a:xfrm>
            <a:off x="6303665" y="3871966"/>
            <a:ext cx="567187" cy="339970"/>
            <a:chOff x="9460523" y="6049108"/>
            <a:chExt cx="567187" cy="339970"/>
          </a:xfrm>
        </p:grpSpPr>
        <p:cxnSp>
          <p:nvCxnSpPr>
            <p:cNvPr id="52" name="Straight Arrow Connector 51">
              <a:extLst>
                <a:ext uri="{FF2B5EF4-FFF2-40B4-BE49-F238E27FC236}">
                  <a16:creationId xmlns:a16="http://schemas.microsoft.com/office/drawing/2014/main" id="{7378A68C-054A-004B-A791-4FA6E7C68048}"/>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E384534-464D-4048-8464-55A4CE80FC99}"/>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3E453DA-B44B-0847-A077-A34D3F9DB27B}"/>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AE17F66-33B0-DE42-8C16-28DA20F17C00}"/>
              </a:ext>
            </a:extLst>
          </p:cNvPr>
          <p:cNvGrpSpPr/>
          <p:nvPr/>
        </p:nvGrpSpPr>
        <p:grpSpPr>
          <a:xfrm>
            <a:off x="11245773" y="3893738"/>
            <a:ext cx="567187" cy="339970"/>
            <a:chOff x="9460523" y="6049108"/>
            <a:chExt cx="567187" cy="339970"/>
          </a:xfrm>
        </p:grpSpPr>
        <p:cxnSp>
          <p:nvCxnSpPr>
            <p:cNvPr id="58" name="Straight Arrow Connector 57">
              <a:extLst>
                <a:ext uri="{FF2B5EF4-FFF2-40B4-BE49-F238E27FC236}">
                  <a16:creationId xmlns:a16="http://schemas.microsoft.com/office/drawing/2014/main" id="{D334A6EB-2600-A040-860C-4B77BD4BE60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739B72-8B57-6443-B4A3-11719E38E71F}"/>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1CFDC38-10D3-794A-B193-C78C35E3275E}"/>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43CD1C2A-29E9-8C4A-96B1-43C6E287CB52}"/>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62" name="TextBox 61">
            <a:extLst>
              <a:ext uri="{FF2B5EF4-FFF2-40B4-BE49-F238E27FC236}">
                <a16:creationId xmlns:a16="http://schemas.microsoft.com/office/drawing/2014/main" id="{A33C39C7-20E4-6545-A964-9F1AAEB54307}"/>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65" name="Straight Arrow Connector 64">
            <a:extLst>
              <a:ext uri="{FF2B5EF4-FFF2-40B4-BE49-F238E27FC236}">
                <a16:creationId xmlns:a16="http://schemas.microsoft.com/office/drawing/2014/main" id="{999E5456-380E-B44E-8FAB-E07E351298C3}"/>
              </a:ext>
            </a:extLst>
          </p:cNvPr>
          <p:cNvCxnSpPr>
            <a:cxnSpLocks/>
            <a:stCxn id="4"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D62B4B7-D6F0-C44D-9E4B-DFC7B1CB233F}"/>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3F8B11-C46E-3445-9877-0041CA598D30}"/>
              </a:ext>
            </a:extLst>
          </p:cNvPr>
          <p:cNvCxnSpPr>
            <a:cxnSpLocks/>
            <a:stCxn id="4"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65C47E3-EB80-954D-93A7-7C5F2522DEA3}"/>
              </a:ext>
            </a:extLst>
          </p:cNvPr>
          <p:cNvCxnSpPr>
            <a:stCxn id="20" idx="3"/>
            <a:endCxn id="9"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789404-4743-3B47-8578-2600B3870B31}"/>
              </a:ext>
            </a:extLst>
          </p:cNvPr>
          <p:cNvCxnSpPr>
            <a:cxnSpLocks/>
            <a:stCxn id="42" idx="3"/>
            <a:endCxn id="9"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6B0C30-BA4F-FC4B-A868-1FDA0C5704B8}"/>
              </a:ext>
            </a:extLst>
          </p:cNvPr>
          <p:cNvCxnSpPr>
            <a:cxnSpLocks/>
            <a:stCxn id="30" idx="3"/>
            <a:endCxn id="9"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CE711DAE-9BF3-F64E-BD2A-3B802A190313}"/>
              </a:ext>
            </a:extLst>
          </p:cNvPr>
          <p:cNvGrpSpPr/>
          <p:nvPr/>
        </p:nvGrpSpPr>
        <p:grpSpPr>
          <a:xfrm>
            <a:off x="9914343" y="3604072"/>
            <a:ext cx="877582" cy="1252645"/>
            <a:chOff x="9827263" y="3125100"/>
            <a:chExt cx="877582" cy="1252645"/>
          </a:xfrm>
        </p:grpSpPr>
        <p:sp>
          <p:nvSpPr>
            <p:cNvPr id="9" name="Oval 27">
              <a:extLst>
                <a:ext uri="{FF2B5EF4-FFF2-40B4-BE49-F238E27FC236}">
                  <a16:creationId xmlns:a16="http://schemas.microsoft.com/office/drawing/2014/main" id="{12FCD05E-75CC-E84C-8E19-60F0F56A5ED6}"/>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3" name="TextBox 62">
              <a:extLst>
                <a:ext uri="{FF2B5EF4-FFF2-40B4-BE49-F238E27FC236}">
                  <a16:creationId xmlns:a16="http://schemas.microsoft.com/office/drawing/2014/main" id="{65D6BC2C-F25A-5742-A26B-1B91EC2CF44E}"/>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03" name="TextBox 102">
              <a:extLst>
                <a:ext uri="{FF2B5EF4-FFF2-40B4-BE49-F238E27FC236}">
                  <a16:creationId xmlns:a16="http://schemas.microsoft.com/office/drawing/2014/main" id="{86E26C25-36F0-9444-8196-216C440D56AB}"/>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grpSp>
        <p:nvGrpSpPr>
          <p:cNvPr id="115" name="Group 114">
            <a:extLst>
              <a:ext uri="{FF2B5EF4-FFF2-40B4-BE49-F238E27FC236}">
                <a16:creationId xmlns:a16="http://schemas.microsoft.com/office/drawing/2014/main" id="{3E6F4270-DB9C-694E-B407-3ED6A0A44949}"/>
              </a:ext>
            </a:extLst>
          </p:cNvPr>
          <p:cNvGrpSpPr/>
          <p:nvPr/>
        </p:nvGrpSpPr>
        <p:grpSpPr>
          <a:xfrm>
            <a:off x="8807568" y="2894368"/>
            <a:ext cx="1104182" cy="2221918"/>
            <a:chOff x="8807568" y="2894368"/>
            <a:chExt cx="1104182" cy="2221918"/>
          </a:xfrm>
        </p:grpSpPr>
        <p:grpSp>
          <p:nvGrpSpPr>
            <p:cNvPr id="114" name="Group 113">
              <a:extLst>
                <a:ext uri="{FF2B5EF4-FFF2-40B4-BE49-F238E27FC236}">
                  <a16:creationId xmlns:a16="http://schemas.microsoft.com/office/drawing/2014/main" id="{1450FA9F-A33F-1746-A4CB-9F4A2A6807F2}"/>
                </a:ext>
              </a:extLst>
            </p:cNvPr>
            <p:cNvGrpSpPr/>
            <p:nvPr/>
          </p:nvGrpSpPr>
          <p:grpSpPr>
            <a:xfrm>
              <a:off x="9470570" y="2939143"/>
              <a:ext cx="441180" cy="2177143"/>
              <a:chOff x="9470570" y="2939143"/>
              <a:chExt cx="441180" cy="2177143"/>
            </a:xfrm>
          </p:grpSpPr>
          <p:sp>
            <p:nvSpPr>
              <p:cNvPr id="85" name="Oval 84">
                <a:extLst>
                  <a:ext uri="{FF2B5EF4-FFF2-40B4-BE49-F238E27FC236}">
                    <a16:creationId xmlns:a16="http://schemas.microsoft.com/office/drawing/2014/main" id="{6CD5B581-94AD-D44C-81AA-F1008E3D0722}"/>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F5454531-DC51-F34D-9961-98B389CAFDF8}"/>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8" name="Straight Arrow Connector 87">
                <a:extLst>
                  <a:ext uri="{FF2B5EF4-FFF2-40B4-BE49-F238E27FC236}">
                    <a16:creationId xmlns:a16="http://schemas.microsoft.com/office/drawing/2014/main" id="{F9EBDD29-0A51-C946-829A-2EAF8CB429B6}"/>
                  </a:ext>
                </a:extLst>
              </p:cNvPr>
              <p:cNvCxnSpPr/>
              <p:nvPr/>
            </p:nvCxnSpPr>
            <p:spPr>
              <a:xfrm flipV="1">
                <a:off x="9808687" y="3573214"/>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355C01D4-3E5F-234C-88C0-37B3216150B8}"/>
                </a:ext>
              </a:extLst>
            </p:cNvPr>
            <p:cNvGrpSpPr/>
            <p:nvPr/>
          </p:nvGrpSpPr>
          <p:grpSpPr>
            <a:xfrm>
              <a:off x="8807568" y="2894368"/>
              <a:ext cx="457076" cy="2191108"/>
              <a:chOff x="8807568" y="2894368"/>
              <a:chExt cx="457076" cy="2191108"/>
            </a:xfrm>
          </p:grpSpPr>
          <p:grpSp>
            <p:nvGrpSpPr>
              <p:cNvPr id="93" name="Group 92">
                <a:extLst>
                  <a:ext uri="{FF2B5EF4-FFF2-40B4-BE49-F238E27FC236}">
                    <a16:creationId xmlns:a16="http://schemas.microsoft.com/office/drawing/2014/main" id="{848D66A5-F8A6-9445-8C81-EBA47B28FB27}"/>
                  </a:ext>
                </a:extLst>
              </p:cNvPr>
              <p:cNvGrpSpPr/>
              <p:nvPr/>
            </p:nvGrpSpPr>
            <p:grpSpPr>
              <a:xfrm>
                <a:off x="8807568" y="2894368"/>
                <a:ext cx="428322" cy="385312"/>
                <a:chOff x="10311441" y="2346385"/>
                <a:chExt cx="428322" cy="385312"/>
              </a:xfrm>
            </p:grpSpPr>
            <p:sp>
              <p:nvSpPr>
                <p:cNvPr id="92" name="Oval 91">
                  <a:extLst>
                    <a:ext uri="{FF2B5EF4-FFF2-40B4-BE49-F238E27FC236}">
                      <a16:creationId xmlns:a16="http://schemas.microsoft.com/office/drawing/2014/main" id="{97E65F5A-40B7-5944-9F81-860A11DB6E0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1EE5CC73-7238-FC43-9639-9D66DFA0D9A1}"/>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grpSp>
          <p:grpSp>
            <p:nvGrpSpPr>
              <p:cNvPr id="94" name="Group 93">
                <a:extLst>
                  <a:ext uri="{FF2B5EF4-FFF2-40B4-BE49-F238E27FC236}">
                    <a16:creationId xmlns:a16="http://schemas.microsoft.com/office/drawing/2014/main" id="{604C74BF-DFA9-F148-80FF-420AF6DA34DC}"/>
                  </a:ext>
                </a:extLst>
              </p:cNvPr>
              <p:cNvGrpSpPr/>
              <p:nvPr/>
            </p:nvGrpSpPr>
            <p:grpSpPr>
              <a:xfrm>
                <a:off x="8827696" y="3823145"/>
                <a:ext cx="428322" cy="385312"/>
                <a:chOff x="10311441" y="2346385"/>
                <a:chExt cx="428322" cy="385312"/>
              </a:xfrm>
            </p:grpSpPr>
            <p:sp>
              <p:nvSpPr>
                <p:cNvPr id="95" name="Oval 94">
                  <a:extLst>
                    <a:ext uri="{FF2B5EF4-FFF2-40B4-BE49-F238E27FC236}">
                      <a16:creationId xmlns:a16="http://schemas.microsoft.com/office/drawing/2014/main" id="{B8705F1B-C8D3-7D45-A303-F165B62DB89A}"/>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3C5374B7-33B0-A048-98AF-C86CA0F5F068}"/>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grpSp>
          <p:grpSp>
            <p:nvGrpSpPr>
              <p:cNvPr id="97" name="Group 96">
                <a:extLst>
                  <a:ext uri="{FF2B5EF4-FFF2-40B4-BE49-F238E27FC236}">
                    <a16:creationId xmlns:a16="http://schemas.microsoft.com/office/drawing/2014/main" id="{95EEF966-14C8-9A40-8EAF-9563A841C6FE}"/>
                  </a:ext>
                </a:extLst>
              </p:cNvPr>
              <p:cNvGrpSpPr/>
              <p:nvPr/>
            </p:nvGrpSpPr>
            <p:grpSpPr>
              <a:xfrm>
                <a:off x="8836322" y="4700164"/>
                <a:ext cx="428322" cy="385312"/>
                <a:chOff x="10311441" y="2346385"/>
                <a:chExt cx="428322" cy="385312"/>
              </a:xfrm>
            </p:grpSpPr>
            <p:sp>
              <p:nvSpPr>
                <p:cNvPr id="98" name="Oval 97">
                  <a:extLst>
                    <a:ext uri="{FF2B5EF4-FFF2-40B4-BE49-F238E27FC236}">
                      <a16:creationId xmlns:a16="http://schemas.microsoft.com/office/drawing/2014/main" id="{BF695079-CDFE-A84B-BA1A-3C792502773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9F5602FC-DFAF-C840-963B-59C9854603DF}"/>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grpSp>
        </p:grpSp>
      </p:grpSp>
      <p:grpSp>
        <p:nvGrpSpPr>
          <p:cNvPr id="108" name="Group 107">
            <a:extLst>
              <a:ext uri="{FF2B5EF4-FFF2-40B4-BE49-F238E27FC236}">
                <a16:creationId xmlns:a16="http://schemas.microsoft.com/office/drawing/2014/main" id="{DC95B65A-59D7-7343-B738-24AF20F53109}"/>
              </a:ext>
            </a:extLst>
          </p:cNvPr>
          <p:cNvGrpSpPr/>
          <p:nvPr/>
        </p:nvGrpSpPr>
        <p:grpSpPr>
          <a:xfrm>
            <a:off x="2830287" y="4027715"/>
            <a:ext cx="853119" cy="1129061"/>
            <a:chOff x="6422573" y="5573486"/>
            <a:chExt cx="853119" cy="1129061"/>
          </a:xfrm>
        </p:grpSpPr>
        <p:sp>
          <p:nvSpPr>
            <p:cNvPr id="104" name="TextBox 103">
              <a:extLst>
                <a:ext uri="{FF2B5EF4-FFF2-40B4-BE49-F238E27FC236}">
                  <a16:creationId xmlns:a16="http://schemas.microsoft.com/office/drawing/2014/main" id="{FE3BBE42-4507-D249-BEAC-A304C25545D5}"/>
                </a:ext>
              </a:extLst>
            </p:cNvPr>
            <p:cNvSpPr txBox="1"/>
            <p:nvPr/>
          </p:nvSpPr>
          <p:spPr>
            <a:xfrm>
              <a:off x="6531429" y="5573486"/>
              <a:ext cx="5405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9D22DEFF-5F27-0B42-9940-421941395069}"/>
                </a:ext>
              </a:extLst>
            </p:cNvPr>
            <p:cNvSpPr txBox="1"/>
            <p:nvPr/>
          </p:nvSpPr>
          <p:spPr>
            <a:xfrm>
              <a:off x="6422573" y="6117772"/>
              <a:ext cx="8531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err="1">
                  <a:ln>
                    <a:noFill/>
                  </a:ln>
                  <a:solidFill>
                    <a:prstClr val="black"/>
                  </a:solidFill>
                  <a:effectLst/>
                  <a:uLnTx/>
                  <a:uFillTx/>
                  <a:latin typeface="Symbol" pitchFamily="2" charset="2"/>
                  <a:ea typeface="ＭＳ Ｐゴシック" panose="020B0600070205080204" pitchFamily="34" charset="-128"/>
                  <a:cs typeface="ＭＳ Ｐゴシック" panose="020B0600070205080204" pitchFamily="34" charset="-128"/>
                </a:rPr>
                <a:t>S</a:t>
              </a:r>
              <a:r>
                <a:rPr kumimoji="0" lang="en-US" altLang="en-US" sz="2400" b="0" i="1"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r>
                <a:rPr kumimoji="0" lang="en-US" altLang="en-US" sz="3200" b="0" i="1"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7" name="Straight Connector 106">
              <a:extLst>
                <a:ext uri="{FF2B5EF4-FFF2-40B4-BE49-F238E27FC236}">
                  <a16:creationId xmlns:a16="http://schemas.microsoft.com/office/drawing/2014/main" id="{4B0E336A-F07A-914B-9314-422857CFD8B1}"/>
                </a:ext>
              </a:extLst>
            </p:cNvPr>
            <p:cNvCxnSpPr/>
            <p:nvPr/>
          </p:nvCxnSpPr>
          <p:spPr>
            <a:xfrm>
              <a:off x="6553200" y="6173453"/>
              <a:ext cx="478971"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 name="Content Placeholder 1">
            <a:extLst>
              <a:ext uri="{FF2B5EF4-FFF2-40B4-BE49-F238E27FC236}">
                <a16:creationId xmlns:a16="http://schemas.microsoft.com/office/drawing/2014/main" id="{6B4ED17A-B92C-3540-886C-3C8AF82A0E8B}"/>
              </a:ext>
            </a:extLst>
          </p:cNvPr>
          <p:cNvSpPr txBox="1">
            <a:spLocks/>
          </p:cNvSpPr>
          <p:nvPr/>
        </p:nvSpPr>
        <p:spPr>
          <a:xfrm>
            <a:off x="788204" y="5154045"/>
            <a:ext cx="5557988" cy="105081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minimum bandwidth guarantee (per-traffic-class)</a:t>
            </a:r>
          </a:p>
        </p:txBody>
      </p:sp>
      <p:sp>
        <p:nvSpPr>
          <p:cNvPr id="111" name="Content Placeholder 1">
            <a:extLst>
              <a:ext uri="{FF2B5EF4-FFF2-40B4-BE49-F238E27FC236}">
                <a16:creationId xmlns:a16="http://schemas.microsoft.com/office/drawing/2014/main" id="{444A4D7B-9DCA-3943-91F5-F6811D0DAA99}"/>
              </a:ext>
            </a:extLst>
          </p:cNvPr>
          <p:cNvSpPr txBox="1">
            <a:spLocks/>
          </p:cNvSpPr>
          <p:nvPr/>
        </p:nvSpPr>
        <p:spPr>
          <a:xfrm>
            <a:off x="766433" y="2740308"/>
            <a:ext cx="5557988" cy="142092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each class, </a:t>
            </a:r>
            <a:r>
              <a:rPr kumimoji="0" lang="en-US" altLang="en-US" sz="3200" b="0" i="1"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has weight, </a:t>
            </a:r>
            <a:r>
              <a:rPr kumimoji="0" lang="en-US" altLang="en-US" sz="3200" b="0" i="1"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and</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gets weighted amount of service in each cycle:</a:t>
            </a:r>
          </a:p>
        </p:txBody>
      </p:sp>
      <p:sp>
        <p:nvSpPr>
          <p:cNvPr id="81" name="Slide Number Placeholder 4">
            <a:extLst>
              <a:ext uri="{FF2B5EF4-FFF2-40B4-BE49-F238E27FC236}">
                <a16:creationId xmlns:a16="http://schemas.microsoft.com/office/drawing/2014/main" id="{F0AFE370-3F30-3F41-8D1F-CC727D14015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25</a:t>
            </a:fld>
            <a:endParaRPr lang="en-US" dirty="0"/>
          </a:p>
        </p:txBody>
      </p:sp>
    </p:spTree>
    <p:extLst>
      <p:ext uri="{BB962C8B-B14F-4D97-AF65-F5344CB8AC3E}">
        <p14:creationId xmlns:p14="http://schemas.microsoft.com/office/powerpoint/2010/main" val="12875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500"/>
                                        <p:tgtEl>
                                          <p:spTgt spid="115"/>
                                        </p:tgtEl>
                                      </p:cBhvr>
                                    </p:animEffect>
                                  </p:childTnLst>
                                </p:cTn>
                              </p:par>
                              <p:par>
                                <p:cTn id="8" presetID="9"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dissolve">
                                      <p:cBhvr>
                                        <p:cTn id="10" dur="500"/>
                                        <p:tgtEl>
                                          <p:spTgt spid="1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dissolve">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dissolve">
                                      <p:cBhvr>
                                        <p:cTn id="1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200"/>
              </a:spcBef>
            </a:pPr>
            <a:r>
              <a:rPr lang="en-US" sz="4800" dirty="0"/>
              <a:t>Sidebar: Network Neutrality</a:t>
            </a:r>
          </a:p>
        </p:txBody>
      </p:sp>
      <p:sp>
        <p:nvSpPr>
          <p:cNvPr id="5" name="Content Placeholder 2"/>
          <p:cNvSpPr>
            <a:spLocks noGrp="1"/>
          </p:cNvSpPr>
          <p:nvPr>
            <p:ph idx="1"/>
          </p:nvPr>
        </p:nvSpPr>
        <p:spPr>
          <a:xfrm>
            <a:off x="793894" y="1421607"/>
            <a:ext cx="10607531" cy="4530306"/>
          </a:xfrm>
        </p:spPr>
        <p:txBody>
          <a:bodyPr>
            <a:noAutofit/>
          </a:bodyPr>
          <a:lstStyle/>
          <a:p>
            <a:pPr marL="0" indent="0">
              <a:lnSpc>
                <a:spcPct val="100000"/>
              </a:lnSpc>
              <a:buNone/>
            </a:pPr>
            <a:r>
              <a:rPr lang="en-US" sz="3600" dirty="0"/>
              <a:t>What is network neutrality?</a:t>
            </a:r>
          </a:p>
          <a:p>
            <a:pPr marL="520700" lvl="1" indent="-338138">
              <a:lnSpc>
                <a:spcPct val="100000"/>
              </a:lnSpc>
              <a:buFont typeface="Wingdings" pitchFamily="2" charset="2"/>
              <a:buChar char="§"/>
              <a:tabLst>
                <a:tab pos="280988" algn="l"/>
              </a:tabLst>
            </a:pPr>
            <a:r>
              <a:rPr lang="en-US" sz="3200" i="1" dirty="0">
                <a:solidFill>
                  <a:srgbClr val="010F90"/>
                </a:solidFill>
              </a:rPr>
              <a:t>technical: </a:t>
            </a:r>
            <a:r>
              <a:rPr lang="en-US" sz="3200" dirty="0"/>
              <a:t>how an ISP should share/allocation its resources</a:t>
            </a:r>
          </a:p>
          <a:p>
            <a:pPr marL="922338" lvl="1" indent="-279400">
              <a:lnSpc>
                <a:spcPct val="100000"/>
              </a:lnSpc>
            </a:pPr>
            <a:r>
              <a:rPr lang="en-US" sz="2800" dirty="0"/>
              <a:t>packet scheduling, buffer management are the </a:t>
            </a:r>
            <a:r>
              <a:rPr lang="en-US" sz="2800" i="1" dirty="0"/>
              <a:t>mechanisms</a:t>
            </a:r>
          </a:p>
          <a:p>
            <a:pPr marL="465138" lvl="1" indent="-282575">
              <a:lnSpc>
                <a:spcPct val="100000"/>
              </a:lnSpc>
              <a:buFont typeface="Wingdings" pitchFamily="2" charset="2"/>
              <a:buChar char="§"/>
            </a:pPr>
            <a:r>
              <a:rPr lang="en-US" sz="3200" i="1" dirty="0">
                <a:solidFill>
                  <a:srgbClr val="0000A3"/>
                </a:solidFill>
              </a:rPr>
              <a:t>social, economic  </a:t>
            </a:r>
            <a:r>
              <a:rPr lang="en-US" sz="3200" dirty="0"/>
              <a:t>principles </a:t>
            </a:r>
          </a:p>
          <a:p>
            <a:pPr marL="922338" lvl="2" indent="-292100">
              <a:lnSpc>
                <a:spcPct val="100000"/>
              </a:lnSpc>
              <a:buClr>
                <a:srgbClr val="0000A3"/>
              </a:buClr>
            </a:pPr>
            <a:r>
              <a:rPr lang="en-US" sz="2800" dirty="0"/>
              <a:t>protecting free speech</a:t>
            </a:r>
          </a:p>
          <a:p>
            <a:pPr marL="922338" lvl="2" indent="-292100">
              <a:lnSpc>
                <a:spcPct val="100000"/>
              </a:lnSpc>
              <a:buClr>
                <a:srgbClr val="0000A3"/>
              </a:buClr>
            </a:pPr>
            <a:r>
              <a:rPr lang="en-US" sz="2800" dirty="0"/>
              <a:t>encouraging innovation, competition</a:t>
            </a:r>
          </a:p>
          <a:p>
            <a:pPr marL="465138" lvl="1" indent="-282575">
              <a:lnSpc>
                <a:spcPct val="100000"/>
              </a:lnSpc>
              <a:buFont typeface="Wingdings" pitchFamily="2" charset="2"/>
              <a:buChar char="§"/>
            </a:pPr>
            <a:r>
              <a:rPr lang="en-US" sz="3200" dirty="0"/>
              <a:t>enforced</a:t>
            </a:r>
            <a:r>
              <a:rPr lang="en-US" sz="3200" i="1" dirty="0"/>
              <a:t> </a:t>
            </a:r>
            <a:r>
              <a:rPr lang="en-US" sz="3200" i="1" dirty="0">
                <a:solidFill>
                  <a:srgbClr val="0000A3"/>
                </a:solidFill>
              </a:rPr>
              <a:t>legal</a:t>
            </a:r>
            <a:r>
              <a:rPr lang="en-US" sz="3200" i="1" dirty="0"/>
              <a:t> </a:t>
            </a:r>
            <a:r>
              <a:rPr lang="en-US" sz="3200" dirty="0"/>
              <a:t>rules and policies</a:t>
            </a:r>
          </a:p>
        </p:txBody>
      </p:sp>
      <p:sp>
        <p:nvSpPr>
          <p:cNvPr id="3" name="TextBox 2">
            <a:extLst>
              <a:ext uri="{FF2B5EF4-FFF2-40B4-BE49-F238E27FC236}">
                <a16:creationId xmlns:a16="http://schemas.microsoft.com/office/drawing/2014/main" id="{CC6088C0-5072-5D4F-AF99-BACB3C9DEDB2}"/>
              </a:ext>
            </a:extLst>
          </p:cNvPr>
          <p:cNvSpPr txBox="1"/>
          <p:nvPr/>
        </p:nvSpPr>
        <p:spPr>
          <a:xfrm>
            <a:off x="1197032" y="5702531"/>
            <a:ext cx="93601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Different countries have different “takes” on network neutrality</a:t>
            </a:r>
          </a:p>
        </p:txBody>
      </p:sp>
      <p:sp>
        <p:nvSpPr>
          <p:cNvPr id="6" name="Slide Number Placeholder 4">
            <a:extLst>
              <a:ext uri="{FF2B5EF4-FFF2-40B4-BE49-F238E27FC236}">
                <a16:creationId xmlns:a16="http://schemas.microsoft.com/office/drawing/2014/main" id="{79556C6D-5BE8-AC42-B9B0-C0D3341D3BF5}"/>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26</a:t>
            </a:fld>
            <a:endParaRPr lang="en-US" dirty="0"/>
          </a:p>
        </p:txBody>
      </p:sp>
    </p:spTree>
    <p:extLst>
      <p:ext uri="{BB962C8B-B14F-4D97-AF65-F5344CB8AC3E}">
        <p14:creationId xmlns:p14="http://schemas.microsoft.com/office/powerpoint/2010/main" val="230892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dissolve">
                                      <p:cBhvr>
                                        <p:cTn id="20" dur="500"/>
                                        <p:tgtEl>
                                          <p:spTgt spid="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dissolv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dissolv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200"/>
              </a:spcBef>
            </a:pPr>
            <a:r>
              <a:rPr lang="en-US" sz="4800" dirty="0"/>
              <a:t>Sidebar: Network Neutrality</a:t>
            </a:r>
          </a:p>
        </p:txBody>
      </p:sp>
      <p:sp>
        <p:nvSpPr>
          <p:cNvPr id="5" name="Content Placeholder 2"/>
          <p:cNvSpPr>
            <a:spLocks noGrp="1"/>
          </p:cNvSpPr>
          <p:nvPr>
            <p:ph idx="1"/>
          </p:nvPr>
        </p:nvSpPr>
        <p:spPr>
          <a:xfrm>
            <a:off x="877455" y="1787020"/>
            <a:ext cx="10758487" cy="4648200"/>
          </a:xfrm>
        </p:spPr>
        <p:txBody>
          <a:bodyPr>
            <a:normAutofit/>
          </a:bodyPr>
          <a:lstStyle/>
          <a:p>
            <a:pPr marL="0" indent="0">
              <a:lnSpc>
                <a:spcPct val="100000"/>
              </a:lnSpc>
              <a:buNone/>
            </a:pPr>
            <a:r>
              <a:rPr lang="en-US" dirty="0"/>
              <a:t>2015 US FCC </a:t>
            </a:r>
            <a:r>
              <a:rPr lang="en-US" i="1" dirty="0"/>
              <a:t>Order on Protecting and Promoting an Open Internet: </a:t>
            </a:r>
            <a:r>
              <a:rPr lang="en-US" dirty="0"/>
              <a:t>three “clear, bright line” rules:</a:t>
            </a:r>
          </a:p>
          <a:p>
            <a:pPr lvl="0">
              <a:lnSpc>
                <a:spcPct val="100000"/>
              </a:lnSpc>
            </a:pPr>
            <a:r>
              <a:rPr lang="en-US" sz="3200" dirty="0">
                <a:solidFill>
                  <a:srgbClr val="010F90"/>
                </a:solidFill>
              </a:rPr>
              <a:t>no blocking </a:t>
            </a:r>
            <a:r>
              <a:rPr lang="en-US" dirty="0"/>
              <a:t>… “shall not block lawful content, applications, services, or non-harmful devices, subject to reasonable network management.”</a:t>
            </a:r>
          </a:p>
          <a:p>
            <a:pPr lvl="0">
              <a:lnSpc>
                <a:spcPct val="100000"/>
              </a:lnSpc>
            </a:pPr>
            <a:r>
              <a:rPr lang="en-US" sz="3200" dirty="0">
                <a:solidFill>
                  <a:srgbClr val="010F90"/>
                </a:solidFill>
              </a:rPr>
              <a:t>no throttling  </a:t>
            </a:r>
            <a:r>
              <a:rPr lang="en-US" dirty="0"/>
              <a:t>… “shall not impair or degrade lawful Internet traffic on the basis of Internet content, application, or service, or use of a non-harmful device, subject to reasonable network management.”</a:t>
            </a:r>
          </a:p>
          <a:p>
            <a:pPr lvl="0">
              <a:lnSpc>
                <a:spcPct val="100000"/>
              </a:lnSpc>
            </a:pPr>
            <a:r>
              <a:rPr lang="en-US" sz="3200" dirty="0">
                <a:solidFill>
                  <a:srgbClr val="010F90"/>
                </a:solidFill>
              </a:rPr>
              <a:t>no paid prioritization. </a:t>
            </a:r>
            <a:r>
              <a:rPr lang="en-US" dirty="0"/>
              <a:t>… “shall not engage in paid prioritization”</a:t>
            </a:r>
          </a:p>
          <a:p>
            <a:pPr marL="0" indent="0">
              <a:buNone/>
            </a:pPr>
            <a:endParaRPr lang="en-US" dirty="0"/>
          </a:p>
        </p:txBody>
      </p:sp>
      <p:sp>
        <p:nvSpPr>
          <p:cNvPr id="4" name="Slide Number Placeholder 4">
            <a:extLst>
              <a:ext uri="{FF2B5EF4-FFF2-40B4-BE49-F238E27FC236}">
                <a16:creationId xmlns:a16="http://schemas.microsoft.com/office/drawing/2014/main" id="{43FC1194-244D-8645-BC37-13120C1632D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27</a:t>
            </a:fld>
            <a:endParaRPr lang="en-US" dirty="0"/>
          </a:p>
        </p:txBody>
      </p:sp>
    </p:spTree>
    <p:extLst>
      <p:ext uri="{BB962C8B-B14F-4D97-AF65-F5344CB8AC3E}">
        <p14:creationId xmlns:p14="http://schemas.microsoft.com/office/powerpoint/2010/main" val="330590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30147"/>
            <a:ext cx="11749087" cy="1143000"/>
          </a:xfrm>
        </p:spPr>
        <p:txBody>
          <a:bodyPr>
            <a:normAutofit/>
          </a:bodyPr>
          <a:lstStyle/>
          <a:p>
            <a:r>
              <a:rPr lang="en-US" dirty="0">
                <a:solidFill>
                  <a:srgbClr val="000090"/>
                </a:solidFill>
              </a:rPr>
              <a:t>ISP: telecommunications or information service?</a:t>
            </a:r>
          </a:p>
        </p:txBody>
      </p:sp>
      <p:sp>
        <p:nvSpPr>
          <p:cNvPr id="3" name="Content Placeholder 2"/>
          <p:cNvSpPr>
            <a:spLocks noGrp="1"/>
          </p:cNvSpPr>
          <p:nvPr>
            <p:ph idx="1"/>
          </p:nvPr>
        </p:nvSpPr>
        <p:spPr>
          <a:xfrm>
            <a:off x="390805" y="3052761"/>
            <a:ext cx="11015663" cy="3469063"/>
          </a:xfrm>
        </p:spPr>
        <p:txBody>
          <a:bodyPr>
            <a:normAutofit/>
          </a:bodyPr>
          <a:lstStyle/>
          <a:p>
            <a:pPr marL="0" indent="0">
              <a:buNone/>
            </a:pPr>
            <a:r>
              <a:rPr lang="en-US" sz="3200" dirty="0"/>
              <a:t>US Telecommunication Act of 1934 and 1996: </a:t>
            </a:r>
          </a:p>
          <a:p>
            <a:pPr lvl="1"/>
            <a:r>
              <a:rPr lang="en-US" sz="2800" i="1" dirty="0">
                <a:solidFill>
                  <a:srgbClr val="C00000"/>
                </a:solidFill>
              </a:rPr>
              <a:t>Title II: </a:t>
            </a:r>
            <a:r>
              <a:rPr lang="en-US" sz="2800" dirty="0"/>
              <a:t>imposes “common carrier duties” on </a:t>
            </a:r>
            <a:r>
              <a:rPr lang="en-US" sz="2800" i="1" dirty="0">
                <a:solidFill>
                  <a:srgbClr val="C00000"/>
                </a:solidFill>
              </a:rPr>
              <a:t>telecommunications services</a:t>
            </a:r>
            <a:r>
              <a:rPr lang="en-US" sz="2800" dirty="0">
                <a:solidFill>
                  <a:srgbClr val="C00000"/>
                </a:solidFill>
              </a:rPr>
              <a:t>:</a:t>
            </a:r>
            <a:r>
              <a:rPr lang="en-US" sz="2800" dirty="0"/>
              <a:t> reasonable rates, non-discrimination and </a:t>
            </a:r>
            <a:r>
              <a:rPr lang="en-US" sz="2800" i="1" dirty="0"/>
              <a:t>requires</a:t>
            </a:r>
            <a:r>
              <a:rPr lang="en-US" sz="2800" dirty="0"/>
              <a:t> </a:t>
            </a:r>
            <a:r>
              <a:rPr lang="en-US" sz="2800" i="1" dirty="0"/>
              <a:t>regulation</a:t>
            </a:r>
            <a:endParaRPr lang="en-US" sz="2800" dirty="0"/>
          </a:p>
          <a:p>
            <a:pPr lvl="1"/>
            <a:r>
              <a:rPr lang="en-US" sz="2800" i="1" dirty="0">
                <a:solidFill>
                  <a:srgbClr val="C00000"/>
                </a:solidFill>
              </a:rPr>
              <a:t>Title I: </a:t>
            </a:r>
            <a:r>
              <a:rPr lang="en-US" sz="2800" dirty="0"/>
              <a:t>applies to </a:t>
            </a:r>
            <a:r>
              <a:rPr lang="en-US" sz="2800" i="1" dirty="0">
                <a:solidFill>
                  <a:srgbClr val="C00000"/>
                </a:solidFill>
              </a:rPr>
              <a:t>information services: </a:t>
            </a:r>
          </a:p>
          <a:p>
            <a:pPr lvl="2"/>
            <a:r>
              <a:rPr lang="en-US" sz="2800" dirty="0"/>
              <a:t>no common carrier duties (</a:t>
            </a:r>
            <a:r>
              <a:rPr lang="en-US" sz="2800" i="1" dirty="0"/>
              <a:t>not regulated</a:t>
            </a:r>
            <a:r>
              <a:rPr lang="en-US" sz="2800" dirty="0"/>
              <a:t>)</a:t>
            </a:r>
          </a:p>
          <a:p>
            <a:pPr lvl="2"/>
            <a:r>
              <a:rPr lang="en-US" sz="2800" dirty="0"/>
              <a:t>but grants FCC authority  “… as may be necessary in the execution of its functions”</a:t>
            </a:r>
            <a:r>
              <a:rPr lang="en-US" sz="500" dirty="0"/>
              <a:t>4</a:t>
            </a:r>
          </a:p>
        </p:txBody>
      </p:sp>
      <p:sp>
        <p:nvSpPr>
          <p:cNvPr id="6" name="TextBox 5">
            <a:extLst>
              <a:ext uri="{FF2B5EF4-FFF2-40B4-BE49-F238E27FC236}">
                <a16:creationId xmlns:a16="http://schemas.microsoft.com/office/drawing/2014/main" id="{CE155C79-2C98-224B-ABAB-4A0A77BD5DA8}"/>
              </a:ext>
            </a:extLst>
          </p:cNvPr>
          <p:cNvSpPr txBox="1"/>
          <p:nvPr/>
        </p:nvSpPr>
        <p:spPr>
          <a:xfrm>
            <a:off x="524437" y="1358153"/>
            <a:ext cx="10542493" cy="1409617"/>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Is an ISP a “telecommunications service” or an “information service” provider?</a:t>
            </a:r>
          </a:p>
          <a:p>
            <a:pPr marL="520700" marR="0" lvl="0" indent="-280988"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answer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really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matters from a regulatory standpoint!</a:t>
            </a:r>
          </a:p>
        </p:txBody>
      </p:sp>
      <p:sp>
        <p:nvSpPr>
          <p:cNvPr id="5" name="Slide Number Placeholder 4">
            <a:extLst>
              <a:ext uri="{FF2B5EF4-FFF2-40B4-BE49-F238E27FC236}">
                <a16:creationId xmlns:a16="http://schemas.microsoft.com/office/drawing/2014/main" id="{7BE39E3B-631A-AE43-A35B-E97AD11430E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28</a:t>
            </a:fld>
            <a:endParaRPr lang="en-US" dirty="0"/>
          </a:p>
        </p:txBody>
      </p:sp>
    </p:spTree>
    <p:extLst>
      <p:ext uri="{BB962C8B-B14F-4D97-AF65-F5344CB8AC3E}">
        <p14:creationId xmlns:p14="http://schemas.microsoft.com/office/powerpoint/2010/main" val="15735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580529" y="650420"/>
            <a:ext cx="6551791" cy="1650991"/>
          </a:xfrm>
        </p:spPr>
        <p:txBody>
          <a:bodyPr>
            <a:normAutofit fontScale="90000"/>
          </a:bodyPr>
          <a:lstStyle/>
          <a:p>
            <a:r>
              <a:rPr lang="en-US" altLang="en-US" sz="6000" dirty="0">
                <a:cs typeface="Calibri" panose="020F0502020204030204" pitchFamily="34" charset="0"/>
              </a:rPr>
              <a:t>Network Layer:</a:t>
            </a:r>
            <a:br>
              <a:rPr lang="en-US" altLang="en-US" sz="6000" dirty="0">
                <a:cs typeface="Calibri" panose="020F0502020204030204" pitchFamily="34" charset="0"/>
              </a:rPr>
            </a:br>
            <a:r>
              <a:rPr lang="en-US" altLang="en-US" sz="6000" dirty="0">
                <a:cs typeface="Calibri" panose="020F0502020204030204" pitchFamily="34" charset="0"/>
              </a:rPr>
              <a:t>Data Plane</a:t>
            </a:r>
            <a:endParaRPr lang="en-US" sz="60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18511" y="2492753"/>
            <a:ext cx="7372469" cy="4173132"/>
          </a:xfrm>
        </p:spPr>
        <p:txBody>
          <a:bodyPr>
            <a:normAutofit/>
          </a:bodyPr>
          <a:lstStyle/>
          <a:p>
            <a:pPr marL="403225" indent="-285750">
              <a:spcBef>
                <a:spcPts val="800"/>
              </a:spcBef>
              <a:buClr>
                <a:schemeClr val="bg1">
                  <a:lumMod val="75000"/>
                </a:schemeClr>
              </a:buClr>
            </a:pPr>
            <a:r>
              <a:rPr lang="en-US" dirty="0">
                <a:solidFill>
                  <a:schemeClr val="bg1">
                    <a:lumMod val="75000"/>
                  </a:schemeClr>
                </a:solidFill>
              </a:rPr>
              <a:t>Overview of Network Layer	 </a:t>
            </a:r>
          </a:p>
          <a:p>
            <a:pPr marL="403225" indent="-285750">
              <a:spcBef>
                <a:spcPts val="800"/>
              </a:spcBef>
            </a:pPr>
            <a:r>
              <a:rPr lang="en-US" sz="3600" dirty="0"/>
              <a:t>What’s Inside a Router? </a:t>
            </a:r>
          </a:p>
          <a:p>
            <a:pPr marL="403225" indent="-285750">
              <a:spcBef>
                <a:spcPts val="800"/>
              </a:spcBef>
              <a:buClr>
                <a:schemeClr val="bg1">
                  <a:lumMod val="75000"/>
                </a:schemeClr>
              </a:buClr>
            </a:pPr>
            <a:r>
              <a:rPr lang="en-US" dirty="0">
                <a:solidFill>
                  <a:schemeClr val="bg1">
                    <a:lumMod val="75000"/>
                  </a:schemeClr>
                </a:solidFill>
              </a:rPr>
              <a:t>The Internet Protocol</a:t>
            </a:r>
          </a:p>
          <a:p>
            <a:pPr marL="403225" indent="-285750">
              <a:spcBef>
                <a:spcPts val="800"/>
              </a:spcBef>
              <a:buClr>
                <a:schemeClr val="bg1">
                  <a:lumMod val="75000"/>
                </a:schemeClr>
              </a:buClr>
            </a:pPr>
            <a:r>
              <a:rPr lang="en-US" dirty="0">
                <a:solidFill>
                  <a:schemeClr val="bg1">
                    <a:lumMod val="75000"/>
                  </a:schemeClr>
                </a:solidFill>
              </a:rPr>
              <a:t>Generalized Forwarding and SDN </a:t>
            </a:r>
          </a:p>
          <a:p>
            <a:pPr marL="403225" indent="-285750">
              <a:spcBef>
                <a:spcPts val="800"/>
              </a:spcBef>
              <a:buClr>
                <a:schemeClr val="bg1">
                  <a:lumMod val="75000"/>
                </a:schemeClr>
              </a:buClr>
            </a:pPr>
            <a:r>
              <a:rPr lang="en-US" dirty="0">
                <a:solidFill>
                  <a:schemeClr val="bg1">
                    <a:lumMod val="75000"/>
                  </a:schemeClr>
                </a:solidFill>
              </a:rPr>
              <a:t>Middleboxes</a:t>
            </a:r>
          </a:p>
          <a:p>
            <a:pPr marL="403225" indent="-285750">
              <a:spcBef>
                <a:spcPts val="800"/>
              </a:spcBef>
              <a:buClr>
                <a:schemeClr val="bg1">
                  <a:lumMod val="75000"/>
                </a:schemeClr>
              </a:buClr>
            </a:pPr>
            <a:r>
              <a:rPr lang="en-US" dirty="0">
                <a:solidFill>
                  <a:schemeClr val="bg1">
                    <a:lumMod val="75000"/>
                  </a:schemeClr>
                </a:solidFill>
              </a:rPr>
              <a:t>Summary</a:t>
            </a:r>
          </a:p>
        </p:txBody>
      </p:sp>
      <p:grpSp>
        <p:nvGrpSpPr>
          <p:cNvPr id="3" name="Group 2">
            <a:extLst>
              <a:ext uri="{FF2B5EF4-FFF2-40B4-BE49-F238E27FC236}">
                <a16:creationId xmlns:a16="http://schemas.microsoft.com/office/drawing/2014/main" id="{E5966BCE-E1AB-7A42-B864-7745FF725900}"/>
              </a:ext>
            </a:extLst>
          </p:cNvPr>
          <p:cNvGrpSpPr/>
          <p:nvPr/>
        </p:nvGrpSpPr>
        <p:grpSpPr>
          <a:xfrm>
            <a:off x="7421880" y="792480"/>
            <a:ext cx="4399280" cy="3866277"/>
            <a:chOff x="7421880" y="792480"/>
            <a:chExt cx="4399280" cy="3866277"/>
          </a:xfrm>
        </p:grpSpPr>
        <p:pic>
          <p:nvPicPr>
            <p:cNvPr id="1026" name="Picture 2" descr="University of Massachusetts Amherst - Wikipedia">
              <a:extLst>
                <a:ext uri="{FF2B5EF4-FFF2-40B4-BE49-F238E27FC236}">
                  <a16:creationId xmlns:a16="http://schemas.microsoft.com/office/drawing/2014/main" id="{EA65677E-34B6-934A-BD3F-AAD350437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440" y="2125980"/>
              <a:ext cx="848360" cy="8483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8EB14B-C9ED-0847-B970-A5202AF4CE20}"/>
                </a:ext>
              </a:extLst>
            </p:cNvPr>
            <p:cNvSpPr txBox="1"/>
            <p:nvPr/>
          </p:nvSpPr>
          <p:spPr>
            <a:xfrm>
              <a:off x="7421880" y="792480"/>
              <a:ext cx="4399280"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COMPSCI 453 </a:t>
              </a:r>
              <a:r>
                <a:rPr kumimoji="0" lang="en-US" sz="2800" b="0" i="0" u="none" strike="noStrike" kern="1200" cap="none" spc="0" normalizeH="0" baseline="0" noProof="0" dirty="0">
                  <a:ln>
                    <a:noFill/>
                  </a:ln>
                  <a:solidFill>
                    <a:srgbClr val="0013A3"/>
                  </a:solidFill>
                  <a:effectLst/>
                  <a:uLnTx/>
                  <a:uFillTx/>
                  <a:latin typeface="Calibri"/>
                  <a:ea typeface="+mn-ea"/>
                  <a:cs typeface="+mn-cs"/>
                </a:rPr>
                <a:t>Computer Networks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Professor Jim Kurose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College of Information and Computer Sciences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University of Massachusetts </a:t>
              </a:r>
            </a:p>
          </p:txBody>
        </p:sp>
        <p:grpSp>
          <p:nvGrpSpPr>
            <p:cNvPr id="14" name="Group 13">
              <a:extLst>
                <a:ext uri="{FF2B5EF4-FFF2-40B4-BE49-F238E27FC236}">
                  <a16:creationId xmlns:a16="http://schemas.microsoft.com/office/drawing/2014/main" id="{FC6E2ED4-232F-CF49-92D4-D59F2E8D1361}"/>
                </a:ext>
              </a:extLst>
            </p:cNvPr>
            <p:cNvGrpSpPr/>
            <p:nvPr/>
          </p:nvGrpSpPr>
          <p:grpSpPr>
            <a:xfrm>
              <a:off x="7884160" y="3304540"/>
              <a:ext cx="3857707" cy="1354217"/>
              <a:chOff x="7904480" y="4206240"/>
              <a:chExt cx="3857707" cy="1354217"/>
            </a:xfrm>
          </p:grpSpPr>
          <p:pic>
            <p:nvPicPr>
              <p:cNvPr id="6" name="Picture 5" descr="Kurose_CVR_REV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8020" y="4246880"/>
                <a:ext cx="934167" cy="1224438"/>
              </a:xfrm>
              <a:prstGeom prst="rect">
                <a:avLst/>
              </a:prstGeom>
            </p:spPr>
          </p:pic>
          <p:sp>
            <p:nvSpPr>
              <p:cNvPr id="13" name="TextBox 12">
                <a:extLst>
                  <a:ext uri="{FF2B5EF4-FFF2-40B4-BE49-F238E27FC236}">
                    <a16:creationId xmlns:a16="http://schemas.microsoft.com/office/drawing/2014/main" id="{7BB5C915-B56D-DF41-B49F-F01D9828071E}"/>
                  </a:ext>
                </a:extLst>
              </p:cNvPr>
              <p:cNvSpPr txBox="1"/>
              <p:nvPr/>
            </p:nvSpPr>
            <p:spPr>
              <a:xfrm>
                <a:off x="7904480" y="4206240"/>
                <a:ext cx="2885440" cy="135421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Class textbook: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Computer Networking: A Top-Down Approach </a:t>
                </a:r>
                <a:r>
                  <a:rPr kumimoji="0" lang="en-US" sz="1400" b="0" i="1" u="none" strike="noStrike" kern="1200" cap="none" spc="0" normalizeH="0" baseline="0" noProof="0" dirty="0">
                    <a:ln>
                      <a:noFill/>
                    </a:ln>
                    <a:solidFill>
                      <a:prstClr val="black"/>
                    </a:solidFill>
                    <a:effectLst/>
                    <a:uLnTx/>
                    <a:uFillTx/>
                    <a:latin typeface="Calibri"/>
                    <a:ea typeface="+mn-ea"/>
                    <a:cs typeface="+mn-cs"/>
                  </a:rPr>
                  <a:t>(8</a:t>
                </a:r>
                <a:r>
                  <a:rPr kumimoji="0" lang="en-US" sz="1400" b="0" i="1" u="none" strike="noStrike" kern="1200" cap="none" spc="0" normalizeH="0" baseline="30000" noProof="0" dirty="0">
                    <a:ln>
                      <a:noFill/>
                    </a:ln>
                    <a:solidFill>
                      <a:prstClr val="black"/>
                    </a:solidFill>
                    <a:effectLst/>
                    <a:uLnTx/>
                    <a:uFillTx/>
                    <a:latin typeface="Calibri"/>
                    <a:ea typeface="+mn-ea"/>
                    <a:cs typeface="+mn-cs"/>
                  </a:rPr>
                  <a:t>th</a:t>
                </a:r>
                <a:r>
                  <a:rPr kumimoji="0" lang="en-US" sz="1400" b="0" i="1" u="none" strike="noStrike" kern="1200" cap="none" spc="0" normalizeH="0" baseline="0" noProof="0" dirty="0">
                    <a:ln>
                      <a:noFill/>
                    </a:ln>
                    <a:solidFill>
                      <a:prstClr val="black"/>
                    </a:solidFill>
                    <a:effectLst/>
                    <a:uLnTx/>
                    <a:uFillTx/>
                    <a:latin typeface="Calibri"/>
                    <a:ea typeface="+mn-ea"/>
                    <a:cs typeface="+mn-cs"/>
                  </a:rPr>
                  <a:t> ed.)</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J.F. Kurose, K.W. Ross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Pearson, 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http://</a:t>
                </a:r>
                <a:r>
                  <a:rPr kumimoji="0" lang="en-US" sz="1050" b="0" i="0" u="none" strike="noStrike" kern="1200" cap="none" spc="0" normalizeH="0" baseline="0" noProof="0" dirty="0" err="1">
                    <a:ln>
                      <a:noFill/>
                    </a:ln>
                    <a:solidFill>
                      <a:prstClr val="black"/>
                    </a:solidFill>
                    <a:effectLst/>
                    <a:uLnTx/>
                    <a:uFillTx/>
                    <a:latin typeface="Calibri"/>
                    <a:ea typeface="+mn-ea"/>
                    <a:cs typeface="+mn-cs"/>
                  </a:rPr>
                  <a:t>gaia.cs.umass.edu</a:t>
                </a:r>
                <a:r>
                  <a:rPr kumimoji="0" lang="en-US" sz="1050" b="0" i="0" u="none" strike="noStrike" kern="1200" cap="none" spc="0" normalizeH="0" baseline="0" noProof="0" dirty="0">
                    <a:ln>
                      <a:noFill/>
                    </a:ln>
                    <a:solidFill>
                      <a:prstClr val="black"/>
                    </a:solidFill>
                    <a:effectLst/>
                    <a:uLnTx/>
                    <a:uFillTx/>
                    <a:latin typeface="Calibri"/>
                    <a:ea typeface="+mn-ea"/>
                    <a:cs typeface="+mn-cs"/>
                  </a:rPr>
                  <a:t>/</a:t>
                </a:r>
                <a:r>
                  <a:rPr kumimoji="0" lang="en-US" sz="1050" b="0" i="0" u="none" strike="noStrike" kern="1200" cap="none" spc="0" normalizeH="0" baseline="0" noProof="0" dirty="0" err="1">
                    <a:ln>
                      <a:noFill/>
                    </a:ln>
                    <a:solidFill>
                      <a:prstClr val="black"/>
                    </a:solidFill>
                    <a:effectLst/>
                    <a:uLnTx/>
                    <a:uFillTx/>
                    <a:latin typeface="Calibri"/>
                    <a:ea typeface="+mn-ea"/>
                    <a:cs typeface="+mn-cs"/>
                  </a:rPr>
                  <a:t>kurose_ross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328973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Input port functions</a:t>
            </a:r>
            <a:endParaRPr lang="en-US" sz="4800" dirty="0"/>
          </a:p>
        </p:txBody>
      </p:sp>
      <p:sp>
        <p:nvSpPr>
          <p:cNvPr id="91" name="Rectangle 12">
            <a:extLst>
              <a:ext uri="{FF2B5EF4-FFF2-40B4-BE49-F238E27FC236}">
                <a16:creationId xmlns:a16="http://schemas.microsoft.com/office/drawing/2014/main" id="{C1168DD7-29CD-D740-BA24-DFE4997DEAF2}"/>
              </a:ext>
            </a:extLst>
          </p:cNvPr>
          <p:cNvSpPr>
            <a:spLocks noChangeArrowheads="1"/>
          </p:cNvSpPr>
          <p:nvPr/>
        </p:nvSpPr>
        <p:spPr bwMode="auto">
          <a:xfrm>
            <a:off x="2275508" y="1518548"/>
            <a:ext cx="4568825" cy="1836737"/>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Line 16">
            <a:extLst>
              <a:ext uri="{FF2B5EF4-FFF2-40B4-BE49-F238E27FC236}">
                <a16:creationId xmlns:a16="http://schemas.microsoft.com/office/drawing/2014/main" id="{273874E2-0AAC-C144-B2A5-D7EF20CCA17E}"/>
              </a:ext>
            </a:extLst>
          </p:cNvPr>
          <p:cNvSpPr>
            <a:spLocks noChangeShapeType="1"/>
          </p:cNvSpPr>
          <p:nvPr/>
        </p:nvSpPr>
        <p:spPr bwMode="auto">
          <a:xfrm>
            <a:off x="1999283" y="2444060"/>
            <a:ext cx="4238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32">
            <a:extLst>
              <a:ext uri="{FF2B5EF4-FFF2-40B4-BE49-F238E27FC236}">
                <a16:creationId xmlns:a16="http://schemas.microsoft.com/office/drawing/2014/main" id="{13983755-8FAE-1741-9303-C0E4E248C694}"/>
              </a:ext>
            </a:extLst>
          </p:cNvPr>
          <p:cNvSpPr>
            <a:spLocks noChangeShapeType="1"/>
          </p:cNvSpPr>
          <p:nvPr/>
        </p:nvSpPr>
        <p:spPr bwMode="auto">
          <a:xfrm flipV="1">
            <a:off x="6601446" y="2421835"/>
            <a:ext cx="7366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 name="Line 45">
            <a:extLst>
              <a:ext uri="{FF2B5EF4-FFF2-40B4-BE49-F238E27FC236}">
                <a16:creationId xmlns:a16="http://schemas.microsoft.com/office/drawing/2014/main" id="{C28D9927-E6BA-644D-AEC8-2218FA4AE8E5}"/>
              </a:ext>
            </a:extLst>
          </p:cNvPr>
          <p:cNvSpPr>
            <a:spLocks noChangeShapeType="1"/>
          </p:cNvSpPr>
          <p:nvPr/>
        </p:nvSpPr>
        <p:spPr bwMode="auto">
          <a:xfrm>
            <a:off x="7326933" y="902598"/>
            <a:ext cx="11113" cy="2865437"/>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46">
            <a:extLst>
              <a:ext uri="{FF2B5EF4-FFF2-40B4-BE49-F238E27FC236}">
                <a16:creationId xmlns:a16="http://schemas.microsoft.com/office/drawing/2014/main" id="{60DADEEF-0CD4-B448-8A66-E2060FA8C8D0}"/>
              </a:ext>
            </a:extLst>
          </p:cNvPr>
          <p:cNvSpPr>
            <a:spLocks noChangeArrowheads="1"/>
          </p:cNvSpPr>
          <p:nvPr/>
        </p:nvSpPr>
        <p:spPr bwMode="auto">
          <a:xfrm>
            <a:off x="7419008" y="2031310"/>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grpSp>
        <p:nvGrpSpPr>
          <p:cNvPr id="3" name="Group 2">
            <a:extLst>
              <a:ext uri="{FF2B5EF4-FFF2-40B4-BE49-F238E27FC236}">
                <a16:creationId xmlns:a16="http://schemas.microsoft.com/office/drawing/2014/main" id="{67F3BF66-FCD5-DF4D-990A-B26733B57152}"/>
              </a:ext>
            </a:extLst>
          </p:cNvPr>
          <p:cNvGrpSpPr/>
          <p:nvPr/>
        </p:nvGrpSpPr>
        <p:grpSpPr>
          <a:xfrm>
            <a:off x="258938" y="2032898"/>
            <a:ext cx="3589783" cy="2064484"/>
            <a:chOff x="258938" y="2032898"/>
            <a:chExt cx="3589783" cy="2064484"/>
          </a:xfrm>
        </p:grpSpPr>
        <p:sp>
          <p:nvSpPr>
            <p:cNvPr id="92" name="Rectangle 13">
              <a:extLst>
                <a:ext uri="{FF2B5EF4-FFF2-40B4-BE49-F238E27FC236}">
                  <a16:creationId xmlns:a16="http://schemas.microsoft.com/office/drawing/2014/main" id="{FA527A42-DFE8-B84B-AE0F-B6C04FC91BDC}"/>
                </a:ext>
              </a:extLst>
            </p:cNvPr>
            <p:cNvSpPr>
              <a:spLocks noChangeArrowheads="1"/>
            </p:cNvSpPr>
            <p:nvPr/>
          </p:nvSpPr>
          <p:spPr bwMode="auto">
            <a:xfrm>
              <a:off x="2431083" y="2032898"/>
              <a:ext cx="1417638"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termination</a:t>
              </a:r>
            </a:p>
          </p:txBody>
        </p:sp>
        <p:sp>
          <p:nvSpPr>
            <p:cNvPr id="102" name="Text Box 5">
              <a:extLst>
                <a:ext uri="{FF2B5EF4-FFF2-40B4-BE49-F238E27FC236}">
                  <a16:creationId xmlns:a16="http://schemas.microsoft.com/office/drawing/2014/main" id="{CF874965-76FC-A440-815F-5C111BA47DB4}"/>
                </a:ext>
              </a:extLst>
            </p:cNvPr>
            <p:cNvSpPr txBox="1">
              <a:spLocks noChangeArrowheads="1"/>
            </p:cNvSpPr>
            <p:nvPr/>
          </p:nvSpPr>
          <p:spPr bwMode="auto">
            <a:xfrm>
              <a:off x="258938" y="3266385"/>
              <a:ext cx="2475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physical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bit-level reception</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6" name="Line 58">
              <a:extLst>
                <a:ext uri="{FF2B5EF4-FFF2-40B4-BE49-F238E27FC236}">
                  <a16:creationId xmlns:a16="http://schemas.microsoft.com/office/drawing/2014/main" id="{4B5F466A-2158-BD4D-B0D3-450398480C2C}"/>
                </a:ext>
              </a:extLst>
            </p:cNvPr>
            <p:cNvSpPr>
              <a:spLocks noChangeShapeType="1"/>
            </p:cNvSpPr>
            <p:nvPr/>
          </p:nvSpPr>
          <p:spPr bwMode="auto">
            <a:xfrm flipV="1">
              <a:off x="2743821" y="2955235"/>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6BA40969-3F14-3A45-97E9-4D81F9F1D53C}"/>
              </a:ext>
            </a:extLst>
          </p:cNvPr>
          <p:cNvGrpSpPr/>
          <p:nvPr/>
        </p:nvGrpSpPr>
        <p:grpSpPr>
          <a:xfrm>
            <a:off x="871146" y="1664528"/>
            <a:ext cx="4336475" cy="3729630"/>
            <a:chOff x="871146" y="1664528"/>
            <a:chExt cx="4336475" cy="3729630"/>
          </a:xfrm>
        </p:grpSpPr>
        <p:sp>
          <p:nvSpPr>
            <p:cNvPr id="99" name="Rectangle 33">
              <a:extLst>
                <a:ext uri="{FF2B5EF4-FFF2-40B4-BE49-F238E27FC236}">
                  <a16:creationId xmlns:a16="http://schemas.microsoft.com/office/drawing/2014/main" id="{C0248889-95B0-8647-AC13-2A31FDECF3DD}"/>
                </a:ext>
              </a:extLst>
            </p:cNvPr>
            <p:cNvSpPr>
              <a:spLocks noChangeArrowheads="1"/>
            </p:cNvSpPr>
            <p:nvPr/>
          </p:nvSpPr>
          <p:spPr bwMode="auto">
            <a:xfrm>
              <a:off x="4114937" y="1947588"/>
              <a:ext cx="1055688" cy="828675"/>
            </a:xfrm>
            <a:prstGeom prst="rect">
              <a:avLst/>
            </a:prstGeom>
            <a:no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(receive)</a:t>
              </a:r>
            </a:p>
          </p:txBody>
        </p:sp>
        <p:grpSp>
          <p:nvGrpSpPr>
            <p:cNvPr id="4" name="Group 3">
              <a:extLst>
                <a:ext uri="{FF2B5EF4-FFF2-40B4-BE49-F238E27FC236}">
                  <a16:creationId xmlns:a16="http://schemas.microsoft.com/office/drawing/2014/main" id="{9212FDFA-0F46-D741-88DA-002B11963175}"/>
                </a:ext>
              </a:extLst>
            </p:cNvPr>
            <p:cNvGrpSpPr/>
            <p:nvPr/>
          </p:nvGrpSpPr>
          <p:grpSpPr>
            <a:xfrm>
              <a:off x="871146" y="1664528"/>
              <a:ext cx="4336475" cy="3729630"/>
              <a:chOff x="871146" y="1664528"/>
              <a:chExt cx="4336475" cy="3729630"/>
            </a:xfrm>
          </p:grpSpPr>
          <p:sp>
            <p:nvSpPr>
              <p:cNvPr id="93" name="Rectangle 14">
                <a:extLst>
                  <a:ext uri="{FF2B5EF4-FFF2-40B4-BE49-F238E27FC236}">
                    <a16:creationId xmlns:a16="http://schemas.microsoft.com/office/drawing/2014/main" id="{12FFE13A-BB9E-4943-97F3-EA1EFC2EB338}"/>
                  </a:ext>
                </a:extLst>
              </p:cNvPr>
              <p:cNvSpPr>
                <a:spLocks noChangeArrowheads="1"/>
              </p:cNvSpPr>
              <p:nvPr/>
            </p:nvSpPr>
            <p:spPr bwMode="auto">
              <a:xfrm>
                <a:off x="4055096" y="1664528"/>
                <a:ext cx="1152525" cy="1409700"/>
              </a:xfrm>
              <a:prstGeom prst="rect">
                <a:avLst/>
              </a:prstGeom>
              <a:no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Line 30">
                <a:extLst>
                  <a:ext uri="{FF2B5EF4-FFF2-40B4-BE49-F238E27FC236}">
                    <a16:creationId xmlns:a16="http://schemas.microsoft.com/office/drawing/2014/main" id="{B6E9D844-FAAD-2A4E-88E0-E214101BBD4C}"/>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Text Box 6">
                <a:extLst>
                  <a:ext uri="{FF2B5EF4-FFF2-40B4-BE49-F238E27FC236}">
                    <a16:creationId xmlns:a16="http://schemas.microsoft.com/office/drawing/2014/main" id="{EAC11D6E-3147-1749-980D-26286A15A284}"/>
                  </a:ext>
                </a:extLst>
              </p:cNvPr>
              <p:cNvSpPr txBox="1">
                <a:spLocks noChangeArrowheads="1"/>
              </p:cNvSpPr>
              <p:nvPr/>
            </p:nvSpPr>
            <p:spPr bwMode="auto">
              <a:xfrm>
                <a:off x="871146" y="4193829"/>
                <a:ext cx="1877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link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e.g., Ethernet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(chapter 6)</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7" name="Line 59">
                <a:extLst>
                  <a:ext uri="{FF2B5EF4-FFF2-40B4-BE49-F238E27FC236}">
                    <a16:creationId xmlns:a16="http://schemas.microsoft.com/office/drawing/2014/main" id="{052969D8-B347-344A-9102-4C70516822DF}"/>
                  </a:ext>
                </a:extLst>
              </p:cNvPr>
              <p:cNvSpPr>
                <a:spLocks noChangeShapeType="1"/>
              </p:cNvSpPr>
              <p:nvPr/>
            </p:nvSpPr>
            <p:spPr bwMode="auto">
              <a:xfrm flipV="1">
                <a:off x="2762871" y="3152085"/>
                <a:ext cx="1193800" cy="13382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8" name="Group 7">
            <a:extLst>
              <a:ext uri="{FF2B5EF4-FFF2-40B4-BE49-F238E27FC236}">
                <a16:creationId xmlns:a16="http://schemas.microsoft.com/office/drawing/2014/main" id="{4E501147-3CF5-8941-886B-E4E508892657}"/>
              </a:ext>
            </a:extLst>
          </p:cNvPr>
          <p:cNvGrpSpPr/>
          <p:nvPr/>
        </p:nvGrpSpPr>
        <p:grpSpPr>
          <a:xfrm>
            <a:off x="3458817" y="1655073"/>
            <a:ext cx="8189844" cy="5023471"/>
            <a:chOff x="3458817" y="1655073"/>
            <a:chExt cx="8189844" cy="5023471"/>
          </a:xfrm>
        </p:grpSpPr>
        <p:sp>
          <p:nvSpPr>
            <p:cNvPr id="100" name="Text Box 35">
              <a:extLst>
                <a:ext uri="{FF2B5EF4-FFF2-40B4-BE49-F238E27FC236}">
                  <a16:creationId xmlns:a16="http://schemas.microsoft.com/office/drawing/2014/main" id="{926A7C49-4C7D-7F4F-9A0E-6A7815DA8608}"/>
                </a:ext>
              </a:extLst>
            </p:cNvPr>
            <p:cNvSpPr txBox="1">
              <a:spLocks noChangeArrowheads="1"/>
            </p:cNvSpPr>
            <p:nvPr/>
          </p:nvSpPr>
          <p:spPr bwMode="auto">
            <a:xfrm>
              <a:off x="5437808" y="1667773"/>
              <a:ext cx="1250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lookup,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forwarding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grpSp>
          <p:nvGrpSpPr>
            <p:cNvPr id="106" name="Group 56">
              <a:extLst>
                <a:ext uri="{FF2B5EF4-FFF2-40B4-BE49-F238E27FC236}">
                  <a16:creationId xmlns:a16="http://schemas.microsoft.com/office/drawing/2014/main" id="{B68F5DD4-EE62-1647-8EBF-81CFFA9C7F14}"/>
                </a:ext>
              </a:extLst>
            </p:cNvPr>
            <p:cNvGrpSpPr>
              <a:grpSpLocks/>
            </p:cNvGrpSpPr>
            <p:nvPr/>
          </p:nvGrpSpPr>
          <p:grpSpPr bwMode="auto">
            <a:xfrm>
              <a:off x="5533058" y="2274198"/>
              <a:ext cx="993775" cy="468312"/>
              <a:chOff x="310" y="3526"/>
              <a:chExt cx="1040" cy="457"/>
            </a:xfrm>
          </p:grpSpPr>
          <p:sp>
            <p:nvSpPr>
              <p:cNvPr id="107" name="Rectangle 47">
                <a:extLst>
                  <a:ext uri="{FF2B5EF4-FFF2-40B4-BE49-F238E27FC236}">
                    <a16:creationId xmlns:a16="http://schemas.microsoft.com/office/drawing/2014/main" id="{091252DD-E9F8-F043-8F13-9AD537E4563A}"/>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48">
                <a:extLst>
                  <a:ext uri="{FF2B5EF4-FFF2-40B4-BE49-F238E27FC236}">
                    <a16:creationId xmlns:a16="http://schemas.microsoft.com/office/drawing/2014/main" id="{8B8D0A07-01A4-B34B-A4DB-264DA455871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 name="Line 49">
                <a:extLst>
                  <a:ext uri="{FF2B5EF4-FFF2-40B4-BE49-F238E27FC236}">
                    <a16:creationId xmlns:a16="http://schemas.microsoft.com/office/drawing/2014/main" id="{CCD0BAFD-2F01-BB4A-80D7-9DD3A63121BC}"/>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Line 50">
                <a:extLst>
                  <a:ext uri="{FF2B5EF4-FFF2-40B4-BE49-F238E27FC236}">
                    <a16:creationId xmlns:a16="http://schemas.microsoft.com/office/drawing/2014/main" id="{7F30AE35-07B8-C647-93E6-FBCF5A109B29}"/>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Line 51">
                <a:extLst>
                  <a:ext uri="{FF2B5EF4-FFF2-40B4-BE49-F238E27FC236}">
                    <a16:creationId xmlns:a16="http://schemas.microsoft.com/office/drawing/2014/main" id="{F3DA64D2-455B-5648-BA10-FC52CD1311A7}"/>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Line 52">
                <a:extLst>
                  <a:ext uri="{FF2B5EF4-FFF2-40B4-BE49-F238E27FC236}">
                    <a16:creationId xmlns:a16="http://schemas.microsoft.com/office/drawing/2014/main" id="{106B00DE-F07D-CE47-8C50-C1CD1CD0A09F}"/>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53">
                <a:extLst>
                  <a:ext uri="{FF2B5EF4-FFF2-40B4-BE49-F238E27FC236}">
                    <a16:creationId xmlns:a16="http://schemas.microsoft.com/office/drawing/2014/main" id="{0DED29BC-7052-8643-8C69-2F8864DFA71F}"/>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Line 54">
                <a:extLst>
                  <a:ext uri="{FF2B5EF4-FFF2-40B4-BE49-F238E27FC236}">
                    <a16:creationId xmlns:a16="http://schemas.microsoft.com/office/drawing/2014/main" id="{86C73DAC-8DDF-A54A-942C-8BC351167B6F}"/>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Line 55">
                <a:extLst>
                  <a:ext uri="{FF2B5EF4-FFF2-40B4-BE49-F238E27FC236}">
                    <a16:creationId xmlns:a16="http://schemas.microsoft.com/office/drawing/2014/main" id="{18BE7814-C3C9-1A4C-AD5B-3274395DD8E5}"/>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B1658A4B-37AF-414E-BE01-AD93294C9259}"/>
                </a:ext>
              </a:extLst>
            </p:cNvPr>
            <p:cNvGrpSpPr/>
            <p:nvPr/>
          </p:nvGrpSpPr>
          <p:grpSpPr>
            <a:xfrm>
              <a:off x="3458817" y="1655073"/>
              <a:ext cx="8189844" cy="5023471"/>
              <a:chOff x="3458817" y="1655073"/>
              <a:chExt cx="8189844" cy="5023471"/>
            </a:xfrm>
          </p:grpSpPr>
          <p:sp>
            <p:nvSpPr>
              <p:cNvPr id="94" name="Rectangle 15">
                <a:extLst>
                  <a:ext uri="{FF2B5EF4-FFF2-40B4-BE49-F238E27FC236}">
                    <a16:creationId xmlns:a16="http://schemas.microsoft.com/office/drawing/2014/main" id="{90BCF5CF-E087-0C43-9B12-173780FEE91B}"/>
                  </a:ext>
                </a:extLst>
              </p:cNvPr>
              <p:cNvSpPr>
                <a:spLocks noChangeArrowheads="1"/>
              </p:cNvSpPr>
              <p:nvPr/>
            </p:nvSpPr>
            <p:spPr bwMode="auto">
              <a:xfrm>
                <a:off x="5406058" y="1655073"/>
                <a:ext cx="1247775" cy="1504950"/>
              </a:xfrm>
              <a:prstGeom prst="rect">
                <a:avLst/>
              </a:prstGeom>
              <a:no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Line 31">
                <a:extLst>
                  <a:ext uri="{FF2B5EF4-FFF2-40B4-BE49-F238E27FC236}">
                    <a16:creationId xmlns:a16="http://schemas.microsoft.com/office/drawing/2014/main" id="{8977AE01-852B-534D-A20E-EFF02DB5AA41}"/>
                  </a:ext>
                </a:extLst>
              </p:cNvPr>
              <p:cNvSpPr>
                <a:spLocks noChangeShapeType="1"/>
              </p:cNvSpPr>
              <p:nvPr/>
            </p:nvSpPr>
            <p:spPr bwMode="auto">
              <a:xfrm>
                <a:off x="5210796" y="2380560"/>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4">
                <a:extLst>
                  <a:ext uri="{FF2B5EF4-FFF2-40B4-BE49-F238E27FC236}">
                    <a16:creationId xmlns:a16="http://schemas.microsoft.com/office/drawing/2014/main" id="{E1140E62-CB4B-6047-AA5C-851F17E9C398}"/>
                  </a:ext>
                </a:extLst>
              </p:cNvPr>
              <p:cNvSpPr txBox="1">
                <a:spLocks noChangeArrowheads="1"/>
              </p:cNvSpPr>
              <p:nvPr/>
            </p:nvSpPr>
            <p:spPr bwMode="auto">
              <a:xfrm>
                <a:off x="3458817" y="4011544"/>
                <a:ext cx="818984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None/>
                  <a:tabLst/>
                  <a:defRPr/>
                </a:pP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decentralized switching</a:t>
                </a:r>
                <a:r>
                  <a:rPr kumimoji="0" lang="en-US" altLang="en-US" sz="2800" b="0" i="1"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a:t>
                </a: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using header field values, lookup output port using forwarding table in input port memory </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(“match plus action”)</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goal: complete input port processing at ‘</a:t>
                </a:r>
                <a:r>
                  <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line speed’</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ＭＳ Ｐゴシック" panose="020B0600070205080204" pitchFamily="34" charset="-128"/>
                  </a:rPr>
                  <a:t>input port queuing: </a:t>
                </a: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if datagrams arrive faster than forwarding rate into switch fabric</a:t>
                </a:r>
              </a:p>
            </p:txBody>
          </p:sp>
          <p:sp>
            <p:nvSpPr>
              <p:cNvPr id="118" name="Line 60">
                <a:extLst>
                  <a:ext uri="{FF2B5EF4-FFF2-40B4-BE49-F238E27FC236}">
                    <a16:creationId xmlns:a16="http://schemas.microsoft.com/office/drawing/2014/main" id="{FFF5D7A3-77C9-D34E-AC43-6A097D73FED3}"/>
                  </a:ext>
                </a:extLst>
              </p:cNvPr>
              <p:cNvSpPr>
                <a:spLocks noChangeShapeType="1"/>
              </p:cNvSpPr>
              <p:nvPr/>
            </p:nvSpPr>
            <p:spPr bwMode="auto">
              <a:xfrm flipV="1">
                <a:off x="5267946" y="3282260"/>
                <a:ext cx="669925" cy="790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6" name="Slide Number Placeholder 4">
            <a:extLst>
              <a:ext uri="{FF2B5EF4-FFF2-40B4-BE49-F238E27FC236}">
                <a16:creationId xmlns:a16="http://schemas.microsoft.com/office/drawing/2014/main" id="{B127B8A7-EB35-9F48-B1F3-0905B5BFF21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a:t>
            </a:fld>
            <a:endParaRPr lang="en-US" dirty="0"/>
          </a:p>
        </p:txBody>
      </p:sp>
    </p:spTree>
    <p:extLst>
      <p:ext uri="{BB962C8B-B14F-4D97-AF65-F5344CB8AC3E}">
        <p14:creationId xmlns:p14="http://schemas.microsoft.com/office/powerpoint/2010/main" val="21548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Input port functions</a:t>
            </a:r>
            <a:endParaRPr lang="en-US" sz="4800" dirty="0"/>
          </a:p>
        </p:txBody>
      </p:sp>
      <p:sp>
        <p:nvSpPr>
          <p:cNvPr id="91" name="Rectangle 12">
            <a:extLst>
              <a:ext uri="{FF2B5EF4-FFF2-40B4-BE49-F238E27FC236}">
                <a16:creationId xmlns:a16="http://schemas.microsoft.com/office/drawing/2014/main" id="{C1168DD7-29CD-D740-BA24-DFE4997DEAF2}"/>
              </a:ext>
            </a:extLst>
          </p:cNvPr>
          <p:cNvSpPr>
            <a:spLocks noChangeArrowheads="1"/>
          </p:cNvSpPr>
          <p:nvPr/>
        </p:nvSpPr>
        <p:spPr bwMode="auto">
          <a:xfrm>
            <a:off x="2275508" y="1518548"/>
            <a:ext cx="4568825" cy="1836737"/>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3">
            <a:extLst>
              <a:ext uri="{FF2B5EF4-FFF2-40B4-BE49-F238E27FC236}">
                <a16:creationId xmlns:a16="http://schemas.microsoft.com/office/drawing/2014/main" id="{FA527A42-DFE8-B84B-AE0F-B6C04FC91BDC}"/>
              </a:ext>
            </a:extLst>
          </p:cNvPr>
          <p:cNvSpPr>
            <a:spLocks noChangeArrowheads="1"/>
          </p:cNvSpPr>
          <p:nvPr/>
        </p:nvSpPr>
        <p:spPr bwMode="auto">
          <a:xfrm>
            <a:off x="2431083" y="2032898"/>
            <a:ext cx="1417638"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termination</a:t>
            </a:r>
          </a:p>
        </p:txBody>
      </p:sp>
      <p:sp>
        <p:nvSpPr>
          <p:cNvPr id="94" name="Rectangle 15">
            <a:extLst>
              <a:ext uri="{FF2B5EF4-FFF2-40B4-BE49-F238E27FC236}">
                <a16:creationId xmlns:a16="http://schemas.microsoft.com/office/drawing/2014/main" id="{90BCF5CF-E087-0C43-9B12-173780FEE91B}"/>
              </a:ext>
            </a:extLst>
          </p:cNvPr>
          <p:cNvSpPr>
            <a:spLocks noChangeArrowheads="1"/>
          </p:cNvSpPr>
          <p:nvPr/>
        </p:nvSpPr>
        <p:spPr bwMode="auto">
          <a:xfrm>
            <a:off x="5406058" y="1655073"/>
            <a:ext cx="1247775" cy="1504950"/>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Line 16">
            <a:extLst>
              <a:ext uri="{FF2B5EF4-FFF2-40B4-BE49-F238E27FC236}">
                <a16:creationId xmlns:a16="http://schemas.microsoft.com/office/drawing/2014/main" id="{273874E2-0AAC-C144-B2A5-D7EF20CCA17E}"/>
              </a:ext>
            </a:extLst>
          </p:cNvPr>
          <p:cNvSpPr>
            <a:spLocks noChangeShapeType="1"/>
          </p:cNvSpPr>
          <p:nvPr/>
        </p:nvSpPr>
        <p:spPr bwMode="auto">
          <a:xfrm>
            <a:off x="1999283" y="2444060"/>
            <a:ext cx="4238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Line 30">
            <a:extLst>
              <a:ext uri="{FF2B5EF4-FFF2-40B4-BE49-F238E27FC236}">
                <a16:creationId xmlns:a16="http://schemas.microsoft.com/office/drawing/2014/main" id="{B6E9D844-FAAD-2A4E-88E0-E214101BBD4C}"/>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Line 31">
            <a:extLst>
              <a:ext uri="{FF2B5EF4-FFF2-40B4-BE49-F238E27FC236}">
                <a16:creationId xmlns:a16="http://schemas.microsoft.com/office/drawing/2014/main" id="{8977AE01-852B-534D-A20E-EFF02DB5AA41}"/>
              </a:ext>
            </a:extLst>
          </p:cNvPr>
          <p:cNvSpPr>
            <a:spLocks noChangeShapeType="1"/>
          </p:cNvSpPr>
          <p:nvPr/>
        </p:nvSpPr>
        <p:spPr bwMode="auto">
          <a:xfrm>
            <a:off x="5210796" y="2380560"/>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32">
            <a:extLst>
              <a:ext uri="{FF2B5EF4-FFF2-40B4-BE49-F238E27FC236}">
                <a16:creationId xmlns:a16="http://schemas.microsoft.com/office/drawing/2014/main" id="{13983755-8FAE-1741-9303-C0E4E248C694}"/>
              </a:ext>
            </a:extLst>
          </p:cNvPr>
          <p:cNvSpPr>
            <a:spLocks noChangeShapeType="1"/>
          </p:cNvSpPr>
          <p:nvPr/>
        </p:nvSpPr>
        <p:spPr bwMode="auto">
          <a:xfrm flipV="1">
            <a:off x="6601446" y="2421835"/>
            <a:ext cx="7366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Text Box 35">
            <a:extLst>
              <a:ext uri="{FF2B5EF4-FFF2-40B4-BE49-F238E27FC236}">
                <a16:creationId xmlns:a16="http://schemas.microsoft.com/office/drawing/2014/main" id="{926A7C49-4C7D-7F4F-9A0E-6A7815DA8608}"/>
              </a:ext>
            </a:extLst>
          </p:cNvPr>
          <p:cNvSpPr txBox="1">
            <a:spLocks noChangeArrowheads="1"/>
          </p:cNvSpPr>
          <p:nvPr/>
        </p:nvSpPr>
        <p:spPr bwMode="auto">
          <a:xfrm>
            <a:off x="5437808" y="1667773"/>
            <a:ext cx="1250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lookup,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forwarding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sp>
        <p:nvSpPr>
          <p:cNvPr id="101" name="Rectangle 4">
            <a:extLst>
              <a:ext uri="{FF2B5EF4-FFF2-40B4-BE49-F238E27FC236}">
                <a16:creationId xmlns:a16="http://schemas.microsoft.com/office/drawing/2014/main" id="{E1140E62-CB4B-6047-AA5C-851F17E9C398}"/>
              </a:ext>
            </a:extLst>
          </p:cNvPr>
          <p:cNvSpPr txBox="1">
            <a:spLocks noChangeArrowheads="1"/>
          </p:cNvSpPr>
          <p:nvPr/>
        </p:nvSpPr>
        <p:spPr bwMode="auto">
          <a:xfrm>
            <a:off x="3458817" y="4011544"/>
            <a:ext cx="818984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None/>
              <a:tabLst/>
              <a:defRPr/>
            </a:pP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decentralized switching</a:t>
            </a:r>
            <a:r>
              <a:rPr kumimoji="0" lang="en-US" altLang="en-US" sz="2800" b="0" i="1"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a:t>
            </a: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using header field values, lookup output port using forwarding table in input port memory </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(“match plus action”)</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destination-based forwarding: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 based only on destination IP address (traditional)</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generalized forwarding: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 based on any set of header field values</a:t>
            </a:r>
          </a:p>
        </p:txBody>
      </p:sp>
      <p:sp>
        <p:nvSpPr>
          <p:cNvPr id="102" name="Text Box 5">
            <a:extLst>
              <a:ext uri="{FF2B5EF4-FFF2-40B4-BE49-F238E27FC236}">
                <a16:creationId xmlns:a16="http://schemas.microsoft.com/office/drawing/2014/main" id="{CF874965-76FC-A440-815F-5C111BA47DB4}"/>
              </a:ext>
            </a:extLst>
          </p:cNvPr>
          <p:cNvSpPr txBox="1">
            <a:spLocks noChangeArrowheads="1"/>
          </p:cNvSpPr>
          <p:nvPr/>
        </p:nvSpPr>
        <p:spPr bwMode="auto">
          <a:xfrm>
            <a:off x="258938" y="3266385"/>
            <a:ext cx="2475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physical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bit-level reception</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45">
            <a:extLst>
              <a:ext uri="{FF2B5EF4-FFF2-40B4-BE49-F238E27FC236}">
                <a16:creationId xmlns:a16="http://schemas.microsoft.com/office/drawing/2014/main" id="{C28D9927-E6BA-644D-AEC8-2218FA4AE8E5}"/>
              </a:ext>
            </a:extLst>
          </p:cNvPr>
          <p:cNvSpPr>
            <a:spLocks noChangeShapeType="1"/>
          </p:cNvSpPr>
          <p:nvPr/>
        </p:nvSpPr>
        <p:spPr bwMode="auto">
          <a:xfrm>
            <a:off x="7326933" y="902598"/>
            <a:ext cx="11113" cy="2865437"/>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46">
            <a:extLst>
              <a:ext uri="{FF2B5EF4-FFF2-40B4-BE49-F238E27FC236}">
                <a16:creationId xmlns:a16="http://schemas.microsoft.com/office/drawing/2014/main" id="{60DADEEF-0CD4-B448-8A66-E2060FA8C8D0}"/>
              </a:ext>
            </a:extLst>
          </p:cNvPr>
          <p:cNvSpPr>
            <a:spLocks noChangeArrowheads="1"/>
          </p:cNvSpPr>
          <p:nvPr/>
        </p:nvSpPr>
        <p:spPr bwMode="auto">
          <a:xfrm>
            <a:off x="7419008" y="2031310"/>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grpSp>
        <p:nvGrpSpPr>
          <p:cNvPr id="106" name="Group 56">
            <a:extLst>
              <a:ext uri="{FF2B5EF4-FFF2-40B4-BE49-F238E27FC236}">
                <a16:creationId xmlns:a16="http://schemas.microsoft.com/office/drawing/2014/main" id="{B68F5DD4-EE62-1647-8EBF-81CFFA9C7F14}"/>
              </a:ext>
            </a:extLst>
          </p:cNvPr>
          <p:cNvGrpSpPr>
            <a:grpSpLocks/>
          </p:cNvGrpSpPr>
          <p:nvPr/>
        </p:nvGrpSpPr>
        <p:grpSpPr bwMode="auto">
          <a:xfrm>
            <a:off x="5533058" y="2274198"/>
            <a:ext cx="993775" cy="468312"/>
            <a:chOff x="310" y="3526"/>
            <a:chExt cx="1040" cy="457"/>
          </a:xfrm>
        </p:grpSpPr>
        <p:sp>
          <p:nvSpPr>
            <p:cNvPr id="107" name="Rectangle 47">
              <a:extLst>
                <a:ext uri="{FF2B5EF4-FFF2-40B4-BE49-F238E27FC236}">
                  <a16:creationId xmlns:a16="http://schemas.microsoft.com/office/drawing/2014/main" id="{091252DD-E9F8-F043-8F13-9AD537E4563A}"/>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48">
              <a:extLst>
                <a:ext uri="{FF2B5EF4-FFF2-40B4-BE49-F238E27FC236}">
                  <a16:creationId xmlns:a16="http://schemas.microsoft.com/office/drawing/2014/main" id="{8B8D0A07-01A4-B34B-A4DB-264DA455871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 name="Line 49">
              <a:extLst>
                <a:ext uri="{FF2B5EF4-FFF2-40B4-BE49-F238E27FC236}">
                  <a16:creationId xmlns:a16="http://schemas.microsoft.com/office/drawing/2014/main" id="{CCD0BAFD-2F01-BB4A-80D7-9DD3A63121BC}"/>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Line 50">
              <a:extLst>
                <a:ext uri="{FF2B5EF4-FFF2-40B4-BE49-F238E27FC236}">
                  <a16:creationId xmlns:a16="http://schemas.microsoft.com/office/drawing/2014/main" id="{7F30AE35-07B8-C647-93E6-FBCF5A109B29}"/>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Line 51">
              <a:extLst>
                <a:ext uri="{FF2B5EF4-FFF2-40B4-BE49-F238E27FC236}">
                  <a16:creationId xmlns:a16="http://schemas.microsoft.com/office/drawing/2014/main" id="{F3DA64D2-455B-5648-BA10-FC52CD1311A7}"/>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Line 52">
              <a:extLst>
                <a:ext uri="{FF2B5EF4-FFF2-40B4-BE49-F238E27FC236}">
                  <a16:creationId xmlns:a16="http://schemas.microsoft.com/office/drawing/2014/main" id="{106B00DE-F07D-CE47-8C50-C1CD1CD0A09F}"/>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53">
              <a:extLst>
                <a:ext uri="{FF2B5EF4-FFF2-40B4-BE49-F238E27FC236}">
                  <a16:creationId xmlns:a16="http://schemas.microsoft.com/office/drawing/2014/main" id="{0DED29BC-7052-8643-8C69-2F8864DFA71F}"/>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Line 54">
              <a:extLst>
                <a:ext uri="{FF2B5EF4-FFF2-40B4-BE49-F238E27FC236}">
                  <a16:creationId xmlns:a16="http://schemas.microsoft.com/office/drawing/2014/main" id="{86C73DAC-8DDF-A54A-942C-8BC351167B6F}"/>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Line 55">
              <a:extLst>
                <a:ext uri="{FF2B5EF4-FFF2-40B4-BE49-F238E27FC236}">
                  <a16:creationId xmlns:a16="http://schemas.microsoft.com/office/drawing/2014/main" id="{18BE7814-C3C9-1A4C-AD5B-3274395DD8E5}"/>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16" name="Line 58">
            <a:extLst>
              <a:ext uri="{FF2B5EF4-FFF2-40B4-BE49-F238E27FC236}">
                <a16:creationId xmlns:a16="http://schemas.microsoft.com/office/drawing/2014/main" id="{4B5F466A-2158-BD4D-B0D3-450398480C2C}"/>
              </a:ext>
            </a:extLst>
          </p:cNvPr>
          <p:cNvSpPr>
            <a:spLocks noChangeShapeType="1"/>
          </p:cNvSpPr>
          <p:nvPr/>
        </p:nvSpPr>
        <p:spPr bwMode="auto">
          <a:xfrm flipV="1">
            <a:off x="2743821" y="2955235"/>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8" name="Line 60">
            <a:extLst>
              <a:ext uri="{FF2B5EF4-FFF2-40B4-BE49-F238E27FC236}">
                <a16:creationId xmlns:a16="http://schemas.microsoft.com/office/drawing/2014/main" id="{FFF5D7A3-77C9-D34E-AC43-6A097D73FED3}"/>
              </a:ext>
            </a:extLst>
          </p:cNvPr>
          <p:cNvSpPr>
            <a:spLocks noChangeShapeType="1"/>
          </p:cNvSpPr>
          <p:nvPr/>
        </p:nvSpPr>
        <p:spPr bwMode="auto">
          <a:xfrm flipV="1">
            <a:off x="5267946" y="3282260"/>
            <a:ext cx="669925" cy="790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2" name="Group 31">
            <a:extLst>
              <a:ext uri="{FF2B5EF4-FFF2-40B4-BE49-F238E27FC236}">
                <a16:creationId xmlns:a16="http://schemas.microsoft.com/office/drawing/2014/main" id="{F18F2E2A-C657-CE42-826A-8464B8BEB733}"/>
              </a:ext>
            </a:extLst>
          </p:cNvPr>
          <p:cNvGrpSpPr/>
          <p:nvPr/>
        </p:nvGrpSpPr>
        <p:grpSpPr>
          <a:xfrm>
            <a:off x="871146" y="1664528"/>
            <a:ext cx="4336475" cy="3729630"/>
            <a:chOff x="871146" y="1664528"/>
            <a:chExt cx="4336475" cy="3729630"/>
          </a:xfrm>
        </p:grpSpPr>
        <p:sp>
          <p:nvSpPr>
            <p:cNvPr id="33" name="Rectangle 33">
              <a:extLst>
                <a:ext uri="{FF2B5EF4-FFF2-40B4-BE49-F238E27FC236}">
                  <a16:creationId xmlns:a16="http://schemas.microsoft.com/office/drawing/2014/main" id="{2EA30939-880D-1A4E-ADA4-26E2CC52164D}"/>
                </a:ext>
              </a:extLst>
            </p:cNvPr>
            <p:cNvSpPr>
              <a:spLocks noChangeArrowheads="1"/>
            </p:cNvSpPr>
            <p:nvPr/>
          </p:nvSpPr>
          <p:spPr bwMode="auto">
            <a:xfrm>
              <a:off x="4114937" y="1947588"/>
              <a:ext cx="1055688" cy="828675"/>
            </a:xfrm>
            <a:prstGeom prst="rect">
              <a:avLst/>
            </a:prstGeom>
            <a:no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(receive)</a:t>
              </a:r>
            </a:p>
          </p:txBody>
        </p:sp>
        <p:grpSp>
          <p:nvGrpSpPr>
            <p:cNvPr id="34" name="Group 33">
              <a:extLst>
                <a:ext uri="{FF2B5EF4-FFF2-40B4-BE49-F238E27FC236}">
                  <a16:creationId xmlns:a16="http://schemas.microsoft.com/office/drawing/2014/main" id="{913133BD-446D-E742-B2AD-72DE39321A8A}"/>
                </a:ext>
              </a:extLst>
            </p:cNvPr>
            <p:cNvGrpSpPr/>
            <p:nvPr/>
          </p:nvGrpSpPr>
          <p:grpSpPr>
            <a:xfrm>
              <a:off x="871146" y="1664528"/>
              <a:ext cx="4336475" cy="3729630"/>
              <a:chOff x="871146" y="1664528"/>
              <a:chExt cx="4336475" cy="3729630"/>
            </a:xfrm>
          </p:grpSpPr>
          <p:sp>
            <p:nvSpPr>
              <p:cNvPr id="35" name="Rectangle 14">
                <a:extLst>
                  <a:ext uri="{FF2B5EF4-FFF2-40B4-BE49-F238E27FC236}">
                    <a16:creationId xmlns:a16="http://schemas.microsoft.com/office/drawing/2014/main" id="{79A46D4C-DBCD-A54B-9BA8-1AEED3D1385B}"/>
                  </a:ext>
                </a:extLst>
              </p:cNvPr>
              <p:cNvSpPr>
                <a:spLocks noChangeArrowheads="1"/>
              </p:cNvSpPr>
              <p:nvPr/>
            </p:nvSpPr>
            <p:spPr bwMode="auto">
              <a:xfrm>
                <a:off x="4055096" y="1664528"/>
                <a:ext cx="1152525" cy="1409700"/>
              </a:xfrm>
              <a:prstGeom prst="rect">
                <a:avLst/>
              </a:prstGeom>
              <a:no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 name="Line 30">
                <a:extLst>
                  <a:ext uri="{FF2B5EF4-FFF2-40B4-BE49-F238E27FC236}">
                    <a16:creationId xmlns:a16="http://schemas.microsoft.com/office/drawing/2014/main" id="{42D89CE3-6D54-8D4C-A4FF-D8068693F459}"/>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 name="Text Box 6">
                <a:extLst>
                  <a:ext uri="{FF2B5EF4-FFF2-40B4-BE49-F238E27FC236}">
                    <a16:creationId xmlns:a16="http://schemas.microsoft.com/office/drawing/2014/main" id="{29D9E7A0-6D99-F942-B6C6-24EF09651BBA}"/>
                  </a:ext>
                </a:extLst>
              </p:cNvPr>
              <p:cNvSpPr txBox="1">
                <a:spLocks noChangeArrowheads="1"/>
              </p:cNvSpPr>
              <p:nvPr/>
            </p:nvSpPr>
            <p:spPr bwMode="auto">
              <a:xfrm>
                <a:off x="871146" y="4193829"/>
                <a:ext cx="1877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link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e.g., Ethernet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(chapter 6)</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8" name="Line 59">
                <a:extLst>
                  <a:ext uri="{FF2B5EF4-FFF2-40B4-BE49-F238E27FC236}">
                    <a16:creationId xmlns:a16="http://schemas.microsoft.com/office/drawing/2014/main" id="{67FB4697-6647-C242-8EBD-81171A3917C4}"/>
                  </a:ext>
                </a:extLst>
              </p:cNvPr>
              <p:cNvSpPr>
                <a:spLocks noChangeShapeType="1"/>
              </p:cNvSpPr>
              <p:nvPr/>
            </p:nvSpPr>
            <p:spPr bwMode="auto">
              <a:xfrm flipV="1">
                <a:off x="2762871" y="3152085"/>
                <a:ext cx="1193800" cy="13382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9" name="Slide Number Placeholder 4">
            <a:extLst>
              <a:ext uri="{FF2B5EF4-FFF2-40B4-BE49-F238E27FC236}">
                <a16:creationId xmlns:a16="http://schemas.microsoft.com/office/drawing/2014/main" id="{EA359BDC-8294-2A40-B5BE-B5E215B7EE4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a:t>
            </a:fld>
            <a:endParaRPr lang="en-US" dirty="0"/>
          </a:p>
        </p:txBody>
      </p:sp>
    </p:spTree>
    <p:extLst>
      <p:ext uri="{BB962C8B-B14F-4D97-AF65-F5344CB8AC3E}">
        <p14:creationId xmlns:p14="http://schemas.microsoft.com/office/powerpoint/2010/main" val="206929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12">
            <a:extLst>
              <a:ext uri="{FF2B5EF4-FFF2-40B4-BE49-F238E27FC236}">
                <a16:creationId xmlns:a16="http://schemas.microsoft.com/office/drawing/2014/main" id="{39713235-40E8-FD43-A0F7-09AF038C8856}"/>
              </a:ext>
            </a:extLst>
          </p:cNvPr>
          <p:cNvSpPr txBox="1">
            <a:spLocks noChangeArrowheads="1"/>
          </p:cNvSpPr>
          <p:nvPr/>
        </p:nvSpPr>
        <p:spPr bwMode="auto">
          <a:xfrm>
            <a:off x="1188002" y="6033604"/>
            <a:ext cx="7320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but what happens if ranges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divide up so nicely? </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27" name="Picture 26">
            <a:extLst>
              <a:ext uri="{FF2B5EF4-FFF2-40B4-BE49-F238E27FC236}">
                <a16:creationId xmlns:a16="http://schemas.microsoft.com/office/drawing/2014/main" id="{26C911F9-D713-DF44-9F74-E50D01F6C43A}"/>
              </a:ext>
            </a:extLst>
          </p:cNvPr>
          <p:cNvPicPr>
            <a:picLocks noChangeAspect="1"/>
          </p:cNvPicPr>
          <p:nvPr/>
        </p:nvPicPr>
        <p:blipFill>
          <a:blip r:embed="rId3"/>
          <a:stretch>
            <a:fillRect/>
          </a:stretch>
        </p:blipFill>
        <p:spPr>
          <a:xfrm>
            <a:off x="1056411" y="3154505"/>
            <a:ext cx="9375866" cy="2779571"/>
          </a:xfrm>
          <a:prstGeom prst="rect">
            <a:avLst/>
          </a:prstGeom>
        </p:spPr>
      </p:pic>
      <p:grpSp>
        <p:nvGrpSpPr>
          <p:cNvPr id="7" name="Group 6">
            <a:extLst>
              <a:ext uri="{FF2B5EF4-FFF2-40B4-BE49-F238E27FC236}">
                <a16:creationId xmlns:a16="http://schemas.microsoft.com/office/drawing/2014/main" id="{625C7E65-E330-D54C-9458-A2526E45EE84}"/>
              </a:ext>
            </a:extLst>
          </p:cNvPr>
          <p:cNvGrpSpPr/>
          <p:nvPr/>
        </p:nvGrpSpPr>
        <p:grpSpPr>
          <a:xfrm>
            <a:off x="898734" y="1108364"/>
            <a:ext cx="9699993" cy="2044580"/>
            <a:chOff x="898734" y="1108364"/>
            <a:chExt cx="9699993" cy="2044580"/>
          </a:xfrm>
        </p:grpSpPr>
        <p:pic>
          <p:nvPicPr>
            <p:cNvPr id="28" name="Picture 27">
              <a:extLst>
                <a:ext uri="{FF2B5EF4-FFF2-40B4-BE49-F238E27FC236}">
                  <a16:creationId xmlns:a16="http://schemas.microsoft.com/office/drawing/2014/main" id="{AB2C9B1D-B13F-2A44-BFD7-FE059F60C03B}"/>
                </a:ext>
              </a:extLst>
            </p:cNvPr>
            <p:cNvPicPr>
              <a:picLocks noChangeAspect="1"/>
            </p:cNvPicPr>
            <p:nvPr/>
          </p:nvPicPr>
          <p:blipFill>
            <a:blip r:embed="rId4"/>
            <a:stretch>
              <a:fillRect/>
            </a:stretch>
          </p:blipFill>
          <p:spPr>
            <a:xfrm>
              <a:off x="898734" y="1186912"/>
              <a:ext cx="9594790" cy="1966032"/>
            </a:xfrm>
            <a:prstGeom prst="rect">
              <a:avLst/>
            </a:prstGeom>
          </p:spPr>
        </p:pic>
        <p:sp>
          <p:nvSpPr>
            <p:cNvPr id="5" name="Rectangle 4">
              <a:extLst>
                <a:ext uri="{FF2B5EF4-FFF2-40B4-BE49-F238E27FC236}">
                  <a16:creationId xmlns:a16="http://schemas.microsoft.com/office/drawing/2014/main" id="{1FAB1BC2-A9DF-384B-9E93-78C77805E9B5}"/>
                </a:ext>
              </a:extLst>
            </p:cNvPr>
            <p:cNvSpPr/>
            <p:nvPr/>
          </p:nvSpPr>
          <p:spPr>
            <a:xfrm>
              <a:off x="1039091" y="1108364"/>
              <a:ext cx="9559636" cy="235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Destination-based forwarding</a:t>
            </a:r>
          </a:p>
        </p:txBody>
      </p:sp>
      <p:grpSp>
        <p:nvGrpSpPr>
          <p:cNvPr id="9" name="Group 8">
            <a:extLst>
              <a:ext uri="{FF2B5EF4-FFF2-40B4-BE49-F238E27FC236}">
                <a16:creationId xmlns:a16="http://schemas.microsoft.com/office/drawing/2014/main" id="{BDFBC640-7D8A-6C4E-A73D-113F295A0D69}"/>
              </a:ext>
            </a:extLst>
          </p:cNvPr>
          <p:cNvGrpSpPr/>
          <p:nvPr/>
        </p:nvGrpSpPr>
        <p:grpSpPr>
          <a:xfrm>
            <a:off x="1038514" y="2679128"/>
            <a:ext cx="9093336" cy="1283278"/>
            <a:chOff x="1038514" y="2679128"/>
            <a:chExt cx="9093336" cy="1283278"/>
          </a:xfrm>
        </p:grpSpPr>
        <p:pic>
          <p:nvPicPr>
            <p:cNvPr id="29" name="Picture 28">
              <a:extLst>
                <a:ext uri="{FF2B5EF4-FFF2-40B4-BE49-F238E27FC236}">
                  <a16:creationId xmlns:a16="http://schemas.microsoft.com/office/drawing/2014/main" id="{16512AEA-D127-3748-A1EB-EB563AC90228}"/>
                </a:ext>
              </a:extLst>
            </p:cNvPr>
            <p:cNvPicPr>
              <a:picLocks noChangeAspect="1"/>
            </p:cNvPicPr>
            <p:nvPr/>
          </p:nvPicPr>
          <p:blipFill>
            <a:blip r:embed="rId5"/>
            <a:stretch>
              <a:fillRect/>
            </a:stretch>
          </p:blipFill>
          <p:spPr>
            <a:xfrm>
              <a:off x="1038514" y="2679128"/>
              <a:ext cx="9093336" cy="1283278"/>
            </a:xfrm>
            <a:prstGeom prst="rect">
              <a:avLst/>
            </a:prstGeom>
          </p:spPr>
        </p:pic>
        <p:sp>
          <p:nvSpPr>
            <p:cNvPr id="8" name="TextBox 7">
              <a:extLst>
                <a:ext uri="{FF2B5EF4-FFF2-40B4-BE49-F238E27FC236}">
                  <a16:creationId xmlns:a16="http://schemas.microsoft.com/office/drawing/2014/main" id="{9EF59FBD-8B2C-9141-A4D8-C536B3311F8A}"/>
                </a:ext>
              </a:extLst>
            </p:cNvPr>
            <p:cNvSpPr txBox="1"/>
            <p:nvPr/>
          </p:nvSpPr>
          <p:spPr>
            <a:xfrm>
              <a:off x="8451272" y="3131128"/>
              <a:ext cx="886691" cy="43088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sp>
        <p:nvSpPr>
          <p:cNvPr id="11" name="Slide Number Placeholder 4">
            <a:extLst>
              <a:ext uri="{FF2B5EF4-FFF2-40B4-BE49-F238E27FC236}">
                <a16:creationId xmlns:a16="http://schemas.microsoft.com/office/drawing/2014/main" id="{81C74D07-6178-E24A-9413-942CDFCE346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5</a:t>
            </a:fld>
            <a:endParaRPr lang="en-US" dirty="0"/>
          </a:p>
        </p:txBody>
      </p:sp>
    </p:spTree>
    <p:extLst>
      <p:ext uri="{BB962C8B-B14F-4D97-AF65-F5344CB8AC3E}">
        <p14:creationId xmlns:p14="http://schemas.microsoft.com/office/powerpoint/2010/main" val="33566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42" presetClass="path" presetSubtype="0" accel="50000" decel="50000" fill="hold" nodeType="withEffect">
                                  <p:stCondLst>
                                    <p:cond delay="0"/>
                                  </p:stCondLst>
                                  <p:childTnLst>
                                    <p:animMotion origin="layout" path="M -3.75E-6 1.11022E-16 L 0.00052 0.10718 " pathEditMode="relative" rAng="0" ptsTypes="AA">
                                      <p:cBhvr>
                                        <p:cTn id="9" dur="2000" fill="hold"/>
                                        <p:tgtEl>
                                          <p:spTgt spid="27"/>
                                        </p:tgtEl>
                                        <p:attrNameLst>
                                          <p:attrName>ppt_x</p:attrName>
                                          <p:attrName>ppt_y</p:attrName>
                                        </p:attrNameLst>
                                      </p:cBhvr>
                                      <p:rCtr x="26" y="5347"/>
                                    </p:animMotion>
                                  </p:childTnLst>
                                </p:cTn>
                              </p:par>
                              <p:par>
                                <p:cTn id="10" presetID="42" presetClass="path" presetSubtype="0" accel="50000" decel="50000" fill="hold" nodeType="withEffect">
                                  <p:stCondLst>
                                    <p:cond delay="0"/>
                                  </p:stCondLst>
                                  <p:childTnLst>
                                    <p:animMotion origin="layout" path="M -4.375E-6 1.85185E-6 L 0.00013 -0.05417 " pathEditMode="relative" rAng="0" ptsTypes="AA">
                                      <p:cBhvr>
                                        <p:cTn id="11" dur="2000" fill="hold"/>
                                        <p:tgtEl>
                                          <p:spTgt spid="7"/>
                                        </p:tgtEl>
                                        <p:attrNameLst>
                                          <p:attrName>ppt_x</p:attrName>
                                          <p:attrName>ppt_y</p:attrName>
                                        </p:attrNameLst>
                                      </p:cBhvr>
                                      <p:rCtr x="0"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grpSp>
        <p:nvGrpSpPr>
          <p:cNvPr id="3" name="Group 2">
            <a:extLst>
              <a:ext uri="{FF2B5EF4-FFF2-40B4-BE49-F238E27FC236}">
                <a16:creationId xmlns:a16="http://schemas.microsoft.com/office/drawing/2014/main" id="{03D13401-BB00-AB4B-8905-3EDC38C55E44}"/>
              </a:ext>
            </a:extLst>
          </p:cNvPr>
          <p:cNvGrpSpPr/>
          <p:nvPr/>
        </p:nvGrpSpPr>
        <p:grpSpPr>
          <a:xfrm>
            <a:off x="2674601" y="3416024"/>
            <a:ext cx="7479325" cy="2180038"/>
            <a:chOff x="2674601" y="3416024"/>
            <a:chExt cx="7479325" cy="2180038"/>
          </a:xfrm>
        </p:grpSpPr>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grpSp>
      <p:grpSp>
        <p:nvGrpSpPr>
          <p:cNvPr id="4" name="Group 3">
            <a:extLst>
              <a:ext uri="{FF2B5EF4-FFF2-40B4-BE49-F238E27FC236}">
                <a16:creationId xmlns:a16="http://schemas.microsoft.com/office/drawing/2014/main" id="{F655AE30-180F-9548-B5CE-B9911AA53A47}"/>
              </a:ext>
            </a:extLst>
          </p:cNvPr>
          <p:cNvGrpSpPr/>
          <p:nvPr/>
        </p:nvGrpSpPr>
        <p:grpSpPr>
          <a:xfrm>
            <a:off x="789703" y="5747609"/>
            <a:ext cx="9305341" cy="903606"/>
            <a:chOff x="789703" y="5747609"/>
            <a:chExt cx="9305341" cy="903606"/>
          </a:xfrm>
        </p:grpSpPr>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sp>
        <p:nvSpPr>
          <p:cNvPr id="31" name="Slide Number Placeholder 4">
            <a:extLst>
              <a:ext uri="{FF2B5EF4-FFF2-40B4-BE49-F238E27FC236}">
                <a16:creationId xmlns:a16="http://schemas.microsoft.com/office/drawing/2014/main" id="{EC760D1C-B9BF-9F46-BBE7-A444C5F6877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a:t>
            </a:fld>
            <a:endParaRPr lang="en-US" dirty="0"/>
          </a:p>
        </p:txBody>
      </p:sp>
    </p:spTree>
    <p:extLst>
      <p:ext uri="{BB962C8B-B14F-4D97-AF65-F5344CB8AC3E}">
        <p14:creationId xmlns:p14="http://schemas.microsoft.com/office/powerpoint/2010/main" val="9742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nvGrpSpPr>
          <p:cNvPr id="10" name="Group 9">
            <a:extLst>
              <a:ext uri="{FF2B5EF4-FFF2-40B4-BE49-F238E27FC236}">
                <a16:creationId xmlns:a16="http://schemas.microsoft.com/office/drawing/2014/main" id="{93F8BEA5-3425-B944-909B-1B37A09661F3}"/>
              </a:ext>
            </a:extLst>
          </p:cNvPr>
          <p:cNvGrpSpPr/>
          <p:nvPr/>
        </p:nvGrpSpPr>
        <p:grpSpPr>
          <a:xfrm>
            <a:off x="803563" y="3297382"/>
            <a:ext cx="9670473" cy="3560618"/>
            <a:chOff x="803563" y="3297382"/>
            <a:chExt cx="9670473" cy="3560618"/>
          </a:xfrm>
        </p:grpSpPr>
        <p:sp>
          <p:nvSpPr>
            <p:cNvPr id="7" name="Freeform 6">
              <a:extLst>
                <a:ext uri="{FF2B5EF4-FFF2-40B4-BE49-F238E27FC236}">
                  <a16:creationId xmlns:a16="http://schemas.microsoft.com/office/drawing/2014/main" id="{A848FF30-7F47-EF40-9B21-6336F9996053}"/>
                </a:ext>
              </a:extLst>
            </p:cNvPr>
            <p:cNvSpPr/>
            <p:nvPr/>
          </p:nvSpPr>
          <p:spPr>
            <a:xfrm>
              <a:off x="845127" y="3297382"/>
              <a:ext cx="9628909" cy="112221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8909" h="1122218">
                  <a:moveTo>
                    <a:pt x="110837" y="0"/>
                  </a:moveTo>
                  <a:lnTo>
                    <a:pt x="9628909" y="13854"/>
                  </a:lnTo>
                  <a:lnTo>
                    <a:pt x="9628909" y="1122218"/>
                  </a:lnTo>
                  <a:lnTo>
                    <a:pt x="5389418" y="1108364"/>
                  </a:lnTo>
                  <a:lnTo>
                    <a:pt x="5375564" y="665017"/>
                  </a:lnTo>
                  <a:lnTo>
                    <a:pt x="1856509" y="651163"/>
                  </a:lnTo>
                  <a:lnTo>
                    <a:pt x="1870364" y="1122218"/>
                  </a:lnTo>
                  <a:lnTo>
                    <a:pt x="0" y="1080654"/>
                  </a:lnTo>
                  <a:lnTo>
                    <a:pt x="110837"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70E4B3-DFDA-4D4A-93DD-AEAF7A1D9F63}"/>
                </a:ext>
              </a:extLst>
            </p:cNvPr>
            <p:cNvSpPr/>
            <p:nvPr/>
          </p:nvSpPr>
          <p:spPr>
            <a:xfrm>
              <a:off x="1634837" y="4364180"/>
              <a:ext cx="8756072" cy="139930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EA85C68C-577E-304A-9FB5-077E1B7756F7}"/>
                </a:ext>
              </a:extLst>
            </p:cNvPr>
            <p:cNvSpPr/>
            <p:nvPr/>
          </p:nvSpPr>
          <p:spPr>
            <a:xfrm flipV="1">
              <a:off x="803563" y="5735782"/>
              <a:ext cx="9628909" cy="112221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394363 w 9628909"/>
                <a:gd name="connsiteY4" fmla="*/ 668811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246 w 9628909"/>
                <a:gd name="connsiteY3" fmla="*/ 1094510 h 1122218"/>
                <a:gd name="connsiteX4" fmla="*/ 5394363 w 9628909"/>
                <a:gd name="connsiteY4" fmla="*/ 668811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8909" h="1122218">
                  <a:moveTo>
                    <a:pt x="110837" y="0"/>
                  </a:moveTo>
                  <a:lnTo>
                    <a:pt x="9628909" y="13854"/>
                  </a:lnTo>
                  <a:lnTo>
                    <a:pt x="9628909" y="1122218"/>
                  </a:lnTo>
                  <a:lnTo>
                    <a:pt x="5389246" y="1094510"/>
                  </a:lnTo>
                  <a:cubicBezTo>
                    <a:pt x="5390952" y="952610"/>
                    <a:pt x="5392657" y="810711"/>
                    <a:pt x="5394363" y="668811"/>
                  </a:cubicBezTo>
                  <a:lnTo>
                    <a:pt x="1856509" y="651163"/>
                  </a:lnTo>
                  <a:lnTo>
                    <a:pt x="1870364" y="1122218"/>
                  </a:lnTo>
                  <a:lnTo>
                    <a:pt x="0" y="1080654"/>
                  </a:lnTo>
                  <a:lnTo>
                    <a:pt x="110837"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A11ECD7F-5BE0-CD47-B7BE-F200416FECED}"/>
              </a:ext>
            </a:extLst>
          </p:cNvPr>
          <p:cNvGrpSpPr/>
          <p:nvPr/>
        </p:nvGrpSpPr>
        <p:grpSpPr>
          <a:xfrm>
            <a:off x="2701636" y="3972790"/>
            <a:ext cx="3505199" cy="2150919"/>
            <a:chOff x="2701636" y="3972790"/>
            <a:chExt cx="3505199" cy="2150919"/>
          </a:xfrm>
        </p:grpSpPr>
        <p:sp>
          <p:nvSpPr>
            <p:cNvPr id="3" name="Rectangle 2">
              <a:extLst>
                <a:ext uri="{FF2B5EF4-FFF2-40B4-BE49-F238E27FC236}">
                  <a16:creationId xmlns:a16="http://schemas.microsoft.com/office/drawing/2014/main" id="{0F0BC283-76C4-1340-944F-7C4D353D8FFC}"/>
                </a:ext>
              </a:extLst>
            </p:cNvPr>
            <p:cNvSpPr/>
            <p:nvPr/>
          </p:nvSpPr>
          <p:spPr>
            <a:xfrm>
              <a:off x="2701636" y="5791200"/>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DA5FFD1-43DB-9B46-9554-CAB7DAD58DCA}"/>
                </a:ext>
              </a:extLst>
            </p:cNvPr>
            <p:cNvSpPr/>
            <p:nvPr/>
          </p:nvSpPr>
          <p:spPr>
            <a:xfrm>
              <a:off x="2715489" y="3972790"/>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Up-Down Arrow 4">
              <a:extLst>
                <a:ext uri="{FF2B5EF4-FFF2-40B4-BE49-F238E27FC236}">
                  <a16:creationId xmlns:a16="http://schemas.microsoft.com/office/drawing/2014/main" id="{22823C07-49B0-9845-9B7A-6F370B443BE1}"/>
                </a:ext>
              </a:extLst>
            </p:cNvPr>
            <p:cNvSpPr/>
            <p:nvPr/>
          </p:nvSpPr>
          <p:spPr>
            <a:xfrm>
              <a:off x="4419600" y="4350327"/>
              <a:ext cx="290946" cy="1427018"/>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05B53A-AC28-8740-95E3-3E5959F5B0CD}"/>
                </a:ext>
              </a:extLst>
            </p:cNvPr>
            <p:cNvSpPr txBox="1"/>
            <p:nvPr/>
          </p:nvSpPr>
          <p:spPr>
            <a:xfrm>
              <a:off x="4031673" y="4738255"/>
              <a:ext cx="10660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match!</a:t>
              </a:r>
            </a:p>
          </p:txBody>
        </p:sp>
      </p:grpSp>
      <p:sp>
        <p:nvSpPr>
          <p:cNvPr id="35" name="Slide Number Placeholder 4">
            <a:extLst>
              <a:ext uri="{FF2B5EF4-FFF2-40B4-BE49-F238E27FC236}">
                <a16:creationId xmlns:a16="http://schemas.microsoft.com/office/drawing/2014/main" id="{0AD153D5-F6CB-0E4F-AE80-7E6404A6B28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7</a:t>
            </a:fld>
            <a:endParaRPr lang="en-US" dirty="0"/>
          </a:p>
        </p:txBody>
      </p:sp>
    </p:spTree>
    <p:extLst>
      <p:ext uri="{BB962C8B-B14F-4D97-AF65-F5344CB8AC3E}">
        <p14:creationId xmlns:p14="http://schemas.microsoft.com/office/powerpoint/2010/main" val="23901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nvGrpSpPr>
          <p:cNvPr id="10" name="Group 9">
            <a:extLst>
              <a:ext uri="{FF2B5EF4-FFF2-40B4-BE49-F238E27FC236}">
                <a16:creationId xmlns:a16="http://schemas.microsoft.com/office/drawing/2014/main" id="{93F8BEA5-3425-B944-909B-1B37A09661F3}"/>
              </a:ext>
            </a:extLst>
          </p:cNvPr>
          <p:cNvGrpSpPr/>
          <p:nvPr/>
        </p:nvGrpSpPr>
        <p:grpSpPr>
          <a:xfrm>
            <a:off x="858982" y="3297383"/>
            <a:ext cx="9628910" cy="3560617"/>
            <a:chOff x="858982" y="3297383"/>
            <a:chExt cx="9628910" cy="3560617"/>
          </a:xfrm>
        </p:grpSpPr>
        <p:sp>
          <p:nvSpPr>
            <p:cNvPr id="7" name="Freeform 6">
              <a:extLst>
                <a:ext uri="{FF2B5EF4-FFF2-40B4-BE49-F238E27FC236}">
                  <a16:creationId xmlns:a16="http://schemas.microsoft.com/office/drawing/2014/main" id="{A848FF30-7F47-EF40-9B21-6336F9996053}"/>
                </a:ext>
              </a:extLst>
            </p:cNvPr>
            <p:cNvSpPr/>
            <p:nvPr/>
          </p:nvSpPr>
          <p:spPr>
            <a:xfrm>
              <a:off x="858982" y="3297383"/>
              <a:ext cx="9628910" cy="1944054"/>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731818"/>
                <a:gd name="connsiteX1" fmla="*/ 9628909 w 9628909"/>
                <a:gd name="connsiteY1" fmla="*/ 13854 h 1731818"/>
                <a:gd name="connsiteX2" fmla="*/ 9628909 w 9628909"/>
                <a:gd name="connsiteY2" fmla="*/ 1122218 h 1731818"/>
                <a:gd name="connsiteX3" fmla="*/ 5389418 w 9628909"/>
                <a:gd name="connsiteY3" fmla="*/ 1108364 h 1731818"/>
                <a:gd name="connsiteX4" fmla="*/ 5375564 w 9628909"/>
                <a:gd name="connsiteY4" fmla="*/ 665017 h 1731818"/>
                <a:gd name="connsiteX5" fmla="*/ 1856509 w 9628909"/>
                <a:gd name="connsiteY5" fmla="*/ 651163 h 1731818"/>
                <a:gd name="connsiteX6" fmla="*/ 1828801 w 9628909"/>
                <a:gd name="connsiteY6" fmla="*/ 1731818 h 1731818"/>
                <a:gd name="connsiteX7" fmla="*/ 0 w 9628909"/>
                <a:gd name="connsiteY7" fmla="*/ 1080654 h 1731818"/>
                <a:gd name="connsiteX8" fmla="*/ 110837 w 9628909"/>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108364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306291 w 9518072"/>
                <a:gd name="connsiteY4" fmla="*/ 1510144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31927"/>
                <a:gd name="connsiteY0" fmla="*/ 0 h 1925782"/>
                <a:gd name="connsiteX1" fmla="*/ 9518072 w 9531927"/>
                <a:gd name="connsiteY1" fmla="*/ 13854 h 1925782"/>
                <a:gd name="connsiteX2" fmla="*/ 9531927 w 9531927"/>
                <a:gd name="connsiteY2" fmla="*/ 1925782 h 1925782"/>
                <a:gd name="connsiteX3" fmla="*/ 5278581 w 9531927"/>
                <a:gd name="connsiteY3" fmla="*/ 1662545 h 1925782"/>
                <a:gd name="connsiteX4" fmla="*/ 5306291 w 9531927"/>
                <a:gd name="connsiteY4" fmla="*/ 1510144 h 1925782"/>
                <a:gd name="connsiteX5" fmla="*/ 1759526 w 9531927"/>
                <a:gd name="connsiteY5" fmla="*/ 1482436 h 1925782"/>
                <a:gd name="connsiteX6" fmla="*/ 1717964 w 9531927"/>
                <a:gd name="connsiteY6" fmla="*/ 1731818 h 1925782"/>
                <a:gd name="connsiteX7" fmla="*/ 152399 w 9531927"/>
                <a:gd name="connsiteY7" fmla="*/ 1634836 h 1925782"/>
                <a:gd name="connsiteX8" fmla="*/ 0 w 9531927"/>
                <a:gd name="connsiteY8" fmla="*/ 0 h 1925782"/>
                <a:gd name="connsiteX0" fmla="*/ 0 w 9531927"/>
                <a:gd name="connsiteY0" fmla="*/ 0 h 1939636"/>
                <a:gd name="connsiteX1" fmla="*/ 9518072 w 9531927"/>
                <a:gd name="connsiteY1" fmla="*/ 13854 h 1939636"/>
                <a:gd name="connsiteX2" fmla="*/ 9531927 w 9531927"/>
                <a:gd name="connsiteY2" fmla="*/ 1925782 h 1939636"/>
                <a:gd name="connsiteX3" fmla="*/ 5292436 w 9531927"/>
                <a:gd name="connsiteY3" fmla="*/ 1939636 h 1939636"/>
                <a:gd name="connsiteX4" fmla="*/ 5306291 w 9531927"/>
                <a:gd name="connsiteY4" fmla="*/ 1510144 h 1939636"/>
                <a:gd name="connsiteX5" fmla="*/ 1759526 w 9531927"/>
                <a:gd name="connsiteY5" fmla="*/ 1482436 h 1939636"/>
                <a:gd name="connsiteX6" fmla="*/ 1717964 w 9531927"/>
                <a:gd name="connsiteY6" fmla="*/ 1731818 h 1939636"/>
                <a:gd name="connsiteX7" fmla="*/ 152399 w 9531927"/>
                <a:gd name="connsiteY7" fmla="*/ 1634836 h 1939636"/>
                <a:gd name="connsiteX8" fmla="*/ 0 w 9531927"/>
                <a:gd name="connsiteY8" fmla="*/ 0 h 1939636"/>
                <a:gd name="connsiteX0" fmla="*/ 0 w 9531927"/>
                <a:gd name="connsiteY0" fmla="*/ 0 h 1939637"/>
                <a:gd name="connsiteX1" fmla="*/ 9518072 w 9531927"/>
                <a:gd name="connsiteY1" fmla="*/ 13854 h 1939637"/>
                <a:gd name="connsiteX2" fmla="*/ 9531927 w 9531927"/>
                <a:gd name="connsiteY2" fmla="*/ 1925782 h 1939637"/>
                <a:gd name="connsiteX3" fmla="*/ 5292436 w 9531927"/>
                <a:gd name="connsiteY3" fmla="*/ 1939636 h 1939637"/>
                <a:gd name="connsiteX4" fmla="*/ 5306291 w 9531927"/>
                <a:gd name="connsiteY4" fmla="*/ 1510144 h 1939637"/>
                <a:gd name="connsiteX5" fmla="*/ 1759526 w 9531927"/>
                <a:gd name="connsiteY5" fmla="*/ 1482436 h 1939637"/>
                <a:gd name="connsiteX6" fmla="*/ 1704109 w 9531927"/>
                <a:gd name="connsiteY6" fmla="*/ 1939637 h 1939637"/>
                <a:gd name="connsiteX7" fmla="*/ 152399 w 9531927"/>
                <a:gd name="connsiteY7" fmla="*/ 1634836 h 1939637"/>
                <a:gd name="connsiteX8" fmla="*/ 0 w 9531927"/>
                <a:gd name="connsiteY8" fmla="*/ 0 h 1939637"/>
                <a:gd name="connsiteX0" fmla="*/ 96983 w 9628910"/>
                <a:gd name="connsiteY0" fmla="*/ 0 h 1939637"/>
                <a:gd name="connsiteX1" fmla="*/ 9615055 w 9628910"/>
                <a:gd name="connsiteY1" fmla="*/ 13854 h 1939637"/>
                <a:gd name="connsiteX2" fmla="*/ 9628910 w 9628910"/>
                <a:gd name="connsiteY2" fmla="*/ 1925782 h 1939637"/>
                <a:gd name="connsiteX3" fmla="*/ 5389419 w 9628910"/>
                <a:gd name="connsiteY3" fmla="*/ 1939636 h 1939637"/>
                <a:gd name="connsiteX4" fmla="*/ 5403274 w 9628910"/>
                <a:gd name="connsiteY4" fmla="*/ 1510144 h 1939637"/>
                <a:gd name="connsiteX5" fmla="*/ 1856509 w 9628910"/>
                <a:gd name="connsiteY5" fmla="*/ 1482436 h 1939637"/>
                <a:gd name="connsiteX6" fmla="*/ 1801092 w 9628910"/>
                <a:gd name="connsiteY6" fmla="*/ 1939637 h 1939637"/>
                <a:gd name="connsiteX7" fmla="*/ 0 w 9628910"/>
                <a:gd name="connsiteY7" fmla="*/ 1884218 h 1939637"/>
                <a:gd name="connsiteX8" fmla="*/ 96983 w 9628910"/>
                <a:gd name="connsiteY8" fmla="*/ 0 h 1939637"/>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403274 w 9628910"/>
                <a:gd name="connsiteY4" fmla="*/ 1510144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341431 w 9628910"/>
                <a:gd name="connsiteY4" fmla="*/ 1505726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8910" h="1944054">
                  <a:moveTo>
                    <a:pt x="96983" y="0"/>
                  </a:moveTo>
                  <a:lnTo>
                    <a:pt x="9615055" y="13854"/>
                  </a:lnTo>
                  <a:lnTo>
                    <a:pt x="9628910" y="1925782"/>
                  </a:lnTo>
                  <a:lnTo>
                    <a:pt x="5349662" y="1944054"/>
                  </a:lnTo>
                  <a:lnTo>
                    <a:pt x="5341431" y="1505726"/>
                  </a:lnTo>
                  <a:lnTo>
                    <a:pt x="1856509" y="1482436"/>
                  </a:lnTo>
                  <a:lnTo>
                    <a:pt x="1801092" y="1939637"/>
                  </a:lnTo>
                  <a:lnTo>
                    <a:pt x="0" y="1884218"/>
                  </a:lnTo>
                  <a:lnTo>
                    <a:pt x="96983"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70E4B3-DFDA-4D4A-93DD-AEAF7A1D9F63}"/>
                </a:ext>
              </a:extLst>
            </p:cNvPr>
            <p:cNvSpPr/>
            <p:nvPr/>
          </p:nvSpPr>
          <p:spPr>
            <a:xfrm>
              <a:off x="2299855" y="5112326"/>
              <a:ext cx="8118764" cy="105294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EA85C68C-577E-304A-9FB5-077E1B7756F7}"/>
                </a:ext>
              </a:extLst>
            </p:cNvPr>
            <p:cNvSpPr/>
            <p:nvPr/>
          </p:nvSpPr>
          <p:spPr>
            <a:xfrm flipV="1">
              <a:off x="900546" y="5915892"/>
              <a:ext cx="9531927" cy="94210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6650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080654"/>
                <a:gd name="connsiteX1" fmla="*/ 9628909 w 9628909"/>
                <a:gd name="connsiteY1" fmla="*/ 13854 h 1080654"/>
                <a:gd name="connsiteX2" fmla="*/ 9628909 w 9628909"/>
                <a:gd name="connsiteY2" fmla="*/ 665018 h 1080654"/>
                <a:gd name="connsiteX3" fmla="*/ 5417127 w 9628909"/>
                <a:gd name="connsiteY3" fmla="*/ 692728 h 1080654"/>
                <a:gd name="connsiteX4" fmla="*/ 5430982 w 9628909"/>
                <a:gd name="connsiteY4" fmla="*/ 207817 h 1080654"/>
                <a:gd name="connsiteX5" fmla="*/ 1884218 w 9628909"/>
                <a:gd name="connsiteY5" fmla="*/ 138545 h 1080654"/>
                <a:gd name="connsiteX6" fmla="*/ 1884219 w 9628909"/>
                <a:gd name="connsiteY6" fmla="*/ 665018 h 1080654"/>
                <a:gd name="connsiteX7" fmla="*/ 0 w 9628909"/>
                <a:gd name="connsiteY7" fmla="*/ 1080654 h 1080654"/>
                <a:gd name="connsiteX8" fmla="*/ 110837 w 9628909"/>
                <a:gd name="connsiteY8" fmla="*/ 0 h 1080654"/>
                <a:gd name="connsiteX0" fmla="*/ 69274 w 9587346"/>
                <a:gd name="connsiteY0" fmla="*/ 0 h 692728"/>
                <a:gd name="connsiteX1" fmla="*/ 9587346 w 9587346"/>
                <a:gd name="connsiteY1" fmla="*/ 13854 h 692728"/>
                <a:gd name="connsiteX2" fmla="*/ 9587346 w 9587346"/>
                <a:gd name="connsiteY2" fmla="*/ 665018 h 692728"/>
                <a:gd name="connsiteX3" fmla="*/ 5375564 w 9587346"/>
                <a:gd name="connsiteY3" fmla="*/ 692728 h 692728"/>
                <a:gd name="connsiteX4" fmla="*/ 5389419 w 9587346"/>
                <a:gd name="connsiteY4" fmla="*/ 207817 h 692728"/>
                <a:gd name="connsiteX5" fmla="*/ 1842655 w 9587346"/>
                <a:gd name="connsiteY5" fmla="*/ 138545 h 692728"/>
                <a:gd name="connsiteX6" fmla="*/ 1842656 w 9587346"/>
                <a:gd name="connsiteY6" fmla="*/ 665018 h 692728"/>
                <a:gd name="connsiteX7" fmla="*/ 0 w 9587346"/>
                <a:gd name="connsiteY7" fmla="*/ 526472 h 692728"/>
                <a:gd name="connsiteX8" fmla="*/ 69274 w 9587346"/>
                <a:gd name="connsiteY8" fmla="*/ 0 h 69272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87237 w 9531927"/>
                <a:gd name="connsiteY6" fmla="*/ 665018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748145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298661 w 9531927"/>
                <a:gd name="connsiteY4" fmla="*/ 198982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1927" h="942108">
                  <a:moveTo>
                    <a:pt x="13855" y="0"/>
                  </a:moveTo>
                  <a:lnTo>
                    <a:pt x="9531927" y="13854"/>
                  </a:lnTo>
                  <a:lnTo>
                    <a:pt x="9531927" y="665018"/>
                  </a:lnTo>
                  <a:lnTo>
                    <a:pt x="5289224" y="652972"/>
                  </a:lnTo>
                  <a:lnTo>
                    <a:pt x="5298661" y="198982"/>
                  </a:lnTo>
                  <a:lnTo>
                    <a:pt x="1717964" y="221672"/>
                  </a:lnTo>
                  <a:cubicBezTo>
                    <a:pt x="1717964" y="397163"/>
                    <a:pt x="1759528" y="711200"/>
                    <a:pt x="1759528" y="886691"/>
                  </a:cubicBezTo>
                  <a:lnTo>
                    <a:pt x="0" y="942108"/>
                  </a:lnTo>
                  <a:lnTo>
                    <a:pt x="13855"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A11ECD7F-5BE0-CD47-B7BE-F200416FECED}"/>
              </a:ext>
            </a:extLst>
          </p:cNvPr>
          <p:cNvGrpSpPr/>
          <p:nvPr/>
        </p:nvGrpSpPr>
        <p:grpSpPr>
          <a:xfrm>
            <a:off x="2701636" y="4804081"/>
            <a:ext cx="3505199" cy="1804550"/>
            <a:chOff x="2701636" y="4319159"/>
            <a:chExt cx="3505199" cy="1804550"/>
          </a:xfrm>
        </p:grpSpPr>
        <p:sp>
          <p:nvSpPr>
            <p:cNvPr id="3" name="Rectangle 2">
              <a:extLst>
                <a:ext uri="{FF2B5EF4-FFF2-40B4-BE49-F238E27FC236}">
                  <a16:creationId xmlns:a16="http://schemas.microsoft.com/office/drawing/2014/main" id="{0F0BC283-76C4-1340-944F-7C4D353D8FFC}"/>
                </a:ext>
              </a:extLst>
            </p:cNvPr>
            <p:cNvSpPr/>
            <p:nvPr/>
          </p:nvSpPr>
          <p:spPr>
            <a:xfrm>
              <a:off x="2701636" y="5791200"/>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DA5FFD1-43DB-9B46-9554-CAB7DAD58DCA}"/>
                </a:ext>
              </a:extLst>
            </p:cNvPr>
            <p:cNvSpPr/>
            <p:nvPr/>
          </p:nvSpPr>
          <p:spPr>
            <a:xfrm>
              <a:off x="2715489" y="4319159"/>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Up-Down Arrow 4">
              <a:extLst>
                <a:ext uri="{FF2B5EF4-FFF2-40B4-BE49-F238E27FC236}">
                  <a16:creationId xmlns:a16="http://schemas.microsoft.com/office/drawing/2014/main" id="{22823C07-49B0-9845-9B7A-6F370B443BE1}"/>
                </a:ext>
              </a:extLst>
            </p:cNvPr>
            <p:cNvSpPr/>
            <p:nvPr/>
          </p:nvSpPr>
          <p:spPr>
            <a:xfrm>
              <a:off x="4419600" y="4682823"/>
              <a:ext cx="290945" cy="1094521"/>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05B53A-AC28-8740-95E3-3E5959F5B0CD}"/>
                </a:ext>
              </a:extLst>
            </p:cNvPr>
            <p:cNvSpPr txBox="1"/>
            <p:nvPr/>
          </p:nvSpPr>
          <p:spPr>
            <a:xfrm>
              <a:off x="4031673" y="5029209"/>
              <a:ext cx="10660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match!</a:t>
              </a:r>
            </a:p>
          </p:txBody>
        </p:sp>
      </p:grpSp>
      <p:sp>
        <p:nvSpPr>
          <p:cNvPr id="35" name="Slide Number Placeholder 4">
            <a:extLst>
              <a:ext uri="{FF2B5EF4-FFF2-40B4-BE49-F238E27FC236}">
                <a16:creationId xmlns:a16="http://schemas.microsoft.com/office/drawing/2014/main" id="{41B73FEC-A96A-8347-A60F-5E87D5B24CA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8</a:t>
            </a:fld>
            <a:endParaRPr lang="en-US" dirty="0"/>
          </a:p>
        </p:txBody>
      </p:sp>
    </p:spTree>
    <p:extLst>
      <p:ext uri="{BB962C8B-B14F-4D97-AF65-F5344CB8AC3E}">
        <p14:creationId xmlns:p14="http://schemas.microsoft.com/office/powerpoint/2010/main" val="58768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nvGrpSpPr>
          <p:cNvPr id="10" name="Group 9">
            <a:extLst>
              <a:ext uri="{FF2B5EF4-FFF2-40B4-BE49-F238E27FC236}">
                <a16:creationId xmlns:a16="http://schemas.microsoft.com/office/drawing/2014/main" id="{93F8BEA5-3425-B944-909B-1B37A09661F3}"/>
              </a:ext>
            </a:extLst>
          </p:cNvPr>
          <p:cNvGrpSpPr/>
          <p:nvPr/>
        </p:nvGrpSpPr>
        <p:grpSpPr>
          <a:xfrm>
            <a:off x="858981" y="3297382"/>
            <a:ext cx="9615055" cy="3560618"/>
            <a:chOff x="858981" y="3297382"/>
            <a:chExt cx="9615055" cy="3560618"/>
          </a:xfrm>
        </p:grpSpPr>
        <p:sp>
          <p:nvSpPr>
            <p:cNvPr id="7" name="Freeform 6">
              <a:extLst>
                <a:ext uri="{FF2B5EF4-FFF2-40B4-BE49-F238E27FC236}">
                  <a16:creationId xmlns:a16="http://schemas.microsoft.com/office/drawing/2014/main" id="{A848FF30-7F47-EF40-9B21-6336F9996053}"/>
                </a:ext>
              </a:extLst>
            </p:cNvPr>
            <p:cNvSpPr/>
            <p:nvPr/>
          </p:nvSpPr>
          <p:spPr>
            <a:xfrm>
              <a:off x="858981" y="3297382"/>
              <a:ext cx="9615055" cy="188421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731818"/>
                <a:gd name="connsiteX1" fmla="*/ 9628909 w 9628909"/>
                <a:gd name="connsiteY1" fmla="*/ 13854 h 1731818"/>
                <a:gd name="connsiteX2" fmla="*/ 9628909 w 9628909"/>
                <a:gd name="connsiteY2" fmla="*/ 1122218 h 1731818"/>
                <a:gd name="connsiteX3" fmla="*/ 5389418 w 9628909"/>
                <a:gd name="connsiteY3" fmla="*/ 1108364 h 1731818"/>
                <a:gd name="connsiteX4" fmla="*/ 5375564 w 9628909"/>
                <a:gd name="connsiteY4" fmla="*/ 665017 h 1731818"/>
                <a:gd name="connsiteX5" fmla="*/ 1856509 w 9628909"/>
                <a:gd name="connsiteY5" fmla="*/ 651163 h 1731818"/>
                <a:gd name="connsiteX6" fmla="*/ 1828801 w 9628909"/>
                <a:gd name="connsiteY6" fmla="*/ 1731818 h 1731818"/>
                <a:gd name="connsiteX7" fmla="*/ 0 w 9628909"/>
                <a:gd name="connsiteY7" fmla="*/ 1080654 h 1731818"/>
                <a:gd name="connsiteX8" fmla="*/ 110837 w 9628909"/>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108364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306291 w 9518072"/>
                <a:gd name="connsiteY4" fmla="*/ 1510144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31927"/>
                <a:gd name="connsiteY0" fmla="*/ 0 h 1925782"/>
                <a:gd name="connsiteX1" fmla="*/ 9518072 w 9531927"/>
                <a:gd name="connsiteY1" fmla="*/ 13854 h 1925782"/>
                <a:gd name="connsiteX2" fmla="*/ 9531927 w 9531927"/>
                <a:gd name="connsiteY2" fmla="*/ 1925782 h 1925782"/>
                <a:gd name="connsiteX3" fmla="*/ 5278581 w 9531927"/>
                <a:gd name="connsiteY3" fmla="*/ 1662545 h 1925782"/>
                <a:gd name="connsiteX4" fmla="*/ 5306291 w 9531927"/>
                <a:gd name="connsiteY4" fmla="*/ 1510144 h 1925782"/>
                <a:gd name="connsiteX5" fmla="*/ 1759526 w 9531927"/>
                <a:gd name="connsiteY5" fmla="*/ 1482436 h 1925782"/>
                <a:gd name="connsiteX6" fmla="*/ 1717964 w 9531927"/>
                <a:gd name="connsiteY6" fmla="*/ 1731818 h 1925782"/>
                <a:gd name="connsiteX7" fmla="*/ 152399 w 9531927"/>
                <a:gd name="connsiteY7" fmla="*/ 1634836 h 1925782"/>
                <a:gd name="connsiteX8" fmla="*/ 0 w 9531927"/>
                <a:gd name="connsiteY8" fmla="*/ 0 h 1925782"/>
                <a:gd name="connsiteX0" fmla="*/ 0 w 9531927"/>
                <a:gd name="connsiteY0" fmla="*/ 0 h 1939636"/>
                <a:gd name="connsiteX1" fmla="*/ 9518072 w 9531927"/>
                <a:gd name="connsiteY1" fmla="*/ 13854 h 1939636"/>
                <a:gd name="connsiteX2" fmla="*/ 9531927 w 9531927"/>
                <a:gd name="connsiteY2" fmla="*/ 1925782 h 1939636"/>
                <a:gd name="connsiteX3" fmla="*/ 5292436 w 9531927"/>
                <a:gd name="connsiteY3" fmla="*/ 1939636 h 1939636"/>
                <a:gd name="connsiteX4" fmla="*/ 5306291 w 9531927"/>
                <a:gd name="connsiteY4" fmla="*/ 1510144 h 1939636"/>
                <a:gd name="connsiteX5" fmla="*/ 1759526 w 9531927"/>
                <a:gd name="connsiteY5" fmla="*/ 1482436 h 1939636"/>
                <a:gd name="connsiteX6" fmla="*/ 1717964 w 9531927"/>
                <a:gd name="connsiteY6" fmla="*/ 1731818 h 1939636"/>
                <a:gd name="connsiteX7" fmla="*/ 152399 w 9531927"/>
                <a:gd name="connsiteY7" fmla="*/ 1634836 h 1939636"/>
                <a:gd name="connsiteX8" fmla="*/ 0 w 9531927"/>
                <a:gd name="connsiteY8" fmla="*/ 0 h 1939636"/>
                <a:gd name="connsiteX0" fmla="*/ 0 w 9531927"/>
                <a:gd name="connsiteY0" fmla="*/ 0 h 1939637"/>
                <a:gd name="connsiteX1" fmla="*/ 9518072 w 9531927"/>
                <a:gd name="connsiteY1" fmla="*/ 13854 h 1939637"/>
                <a:gd name="connsiteX2" fmla="*/ 9531927 w 9531927"/>
                <a:gd name="connsiteY2" fmla="*/ 1925782 h 1939637"/>
                <a:gd name="connsiteX3" fmla="*/ 5292436 w 9531927"/>
                <a:gd name="connsiteY3" fmla="*/ 1939636 h 1939637"/>
                <a:gd name="connsiteX4" fmla="*/ 5306291 w 9531927"/>
                <a:gd name="connsiteY4" fmla="*/ 1510144 h 1939637"/>
                <a:gd name="connsiteX5" fmla="*/ 1759526 w 9531927"/>
                <a:gd name="connsiteY5" fmla="*/ 1482436 h 1939637"/>
                <a:gd name="connsiteX6" fmla="*/ 1704109 w 9531927"/>
                <a:gd name="connsiteY6" fmla="*/ 1939637 h 1939637"/>
                <a:gd name="connsiteX7" fmla="*/ 152399 w 9531927"/>
                <a:gd name="connsiteY7" fmla="*/ 1634836 h 1939637"/>
                <a:gd name="connsiteX8" fmla="*/ 0 w 9531927"/>
                <a:gd name="connsiteY8" fmla="*/ 0 h 1939637"/>
                <a:gd name="connsiteX0" fmla="*/ 96983 w 9628910"/>
                <a:gd name="connsiteY0" fmla="*/ 0 h 1939637"/>
                <a:gd name="connsiteX1" fmla="*/ 9615055 w 9628910"/>
                <a:gd name="connsiteY1" fmla="*/ 13854 h 1939637"/>
                <a:gd name="connsiteX2" fmla="*/ 9628910 w 9628910"/>
                <a:gd name="connsiteY2" fmla="*/ 1925782 h 1939637"/>
                <a:gd name="connsiteX3" fmla="*/ 5389419 w 9628910"/>
                <a:gd name="connsiteY3" fmla="*/ 1939636 h 1939637"/>
                <a:gd name="connsiteX4" fmla="*/ 5403274 w 9628910"/>
                <a:gd name="connsiteY4" fmla="*/ 1510144 h 1939637"/>
                <a:gd name="connsiteX5" fmla="*/ 1856509 w 9628910"/>
                <a:gd name="connsiteY5" fmla="*/ 1482436 h 1939637"/>
                <a:gd name="connsiteX6" fmla="*/ 1801092 w 9628910"/>
                <a:gd name="connsiteY6" fmla="*/ 1939637 h 1939637"/>
                <a:gd name="connsiteX7" fmla="*/ 0 w 9628910"/>
                <a:gd name="connsiteY7" fmla="*/ 1884218 h 1939637"/>
                <a:gd name="connsiteX8" fmla="*/ 96983 w 9628910"/>
                <a:gd name="connsiteY8" fmla="*/ 0 h 1939637"/>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403274 w 9628910"/>
                <a:gd name="connsiteY4" fmla="*/ 1510144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341431 w 9628910"/>
                <a:gd name="connsiteY4" fmla="*/ 1505726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 name="connsiteX0" fmla="*/ 96983 w 9628910"/>
                <a:gd name="connsiteY0" fmla="*/ 0 h 1939637"/>
                <a:gd name="connsiteX1" fmla="*/ 9615055 w 9628910"/>
                <a:gd name="connsiteY1" fmla="*/ 13854 h 1939637"/>
                <a:gd name="connsiteX2" fmla="*/ 9628910 w 9628910"/>
                <a:gd name="connsiteY2" fmla="*/ 1925782 h 1939637"/>
                <a:gd name="connsiteX3" fmla="*/ 5848426 w 9628910"/>
                <a:gd name="connsiteY3" fmla="*/ 1500709 h 1939637"/>
                <a:gd name="connsiteX4" fmla="*/ 5341431 w 9628910"/>
                <a:gd name="connsiteY4" fmla="*/ 1505726 h 1939637"/>
                <a:gd name="connsiteX5" fmla="*/ 1856509 w 9628910"/>
                <a:gd name="connsiteY5" fmla="*/ 1482436 h 1939637"/>
                <a:gd name="connsiteX6" fmla="*/ 1801092 w 9628910"/>
                <a:gd name="connsiteY6" fmla="*/ 1939637 h 1939637"/>
                <a:gd name="connsiteX7" fmla="*/ 0 w 9628910"/>
                <a:gd name="connsiteY7" fmla="*/ 1884218 h 1939637"/>
                <a:gd name="connsiteX8" fmla="*/ 96983 w 9628910"/>
                <a:gd name="connsiteY8" fmla="*/ 0 h 1939637"/>
                <a:gd name="connsiteX0" fmla="*/ 96983 w 9615055"/>
                <a:gd name="connsiteY0" fmla="*/ 0 h 1939637"/>
                <a:gd name="connsiteX1" fmla="*/ 9615055 w 9615055"/>
                <a:gd name="connsiteY1" fmla="*/ 13854 h 1939637"/>
                <a:gd name="connsiteX2" fmla="*/ 9545783 w 9615055"/>
                <a:gd name="connsiteY2" fmla="*/ 1510146 h 1939637"/>
                <a:gd name="connsiteX3" fmla="*/ 5848426 w 9615055"/>
                <a:gd name="connsiteY3" fmla="*/ 1500709 h 1939637"/>
                <a:gd name="connsiteX4" fmla="*/ 5341431 w 9615055"/>
                <a:gd name="connsiteY4" fmla="*/ 1505726 h 1939637"/>
                <a:gd name="connsiteX5" fmla="*/ 1856509 w 9615055"/>
                <a:gd name="connsiteY5" fmla="*/ 1482436 h 1939637"/>
                <a:gd name="connsiteX6" fmla="*/ 1801092 w 9615055"/>
                <a:gd name="connsiteY6" fmla="*/ 1939637 h 1939637"/>
                <a:gd name="connsiteX7" fmla="*/ 0 w 9615055"/>
                <a:gd name="connsiteY7" fmla="*/ 1884218 h 1939637"/>
                <a:gd name="connsiteX8" fmla="*/ 96983 w 9615055"/>
                <a:gd name="connsiteY8" fmla="*/ 0 h 1939637"/>
                <a:gd name="connsiteX0" fmla="*/ 96983 w 9615055"/>
                <a:gd name="connsiteY0" fmla="*/ 0 h 1939637"/>
                <a:gd name="connsiteX1" fmla="*/ 9615055 w 9615055"/>
                <a:gd name="connsiteY1" fmla="*/ 13854 h 1939637"/>
                <a:gd name="connsiteX2" fmla="*/ 9545783 w 9615055"/>
                <a:gd name="connsiteY2" fmla="*/ 1510146 h 1939637"/>
                <a:gd name="connsiteX3" fmla="*/ 5848426 w 9615055"/>
                <a:gd name="connsiteY3" fmla="*/ 1500709 h 1939637"/>
                <a:gd name="connsiteX4" fmla="*/ 5826340 w 9615055"/>
                <a:gd name="connsiteY4" fmla="*/ 1006963 h 1939637"/>
                <a:gd name="connsiteX5" fmla="*/ 1856509 w 9615055"/>
                <a:gd name="connsiteY5" fmla="*/ 1482436 h 1939637"/>
                <a:gd name="connsiteX6" fmla="*/ 1801092 w 9615055"/>
                <a:gd name="connsiteY6" fmla="*/ 1939637 h 1939637"/>
                <a:gd name="connsiteX7" fmla="*/ 0 w 9615055"/>
                <a:gd name="connsiteY7" fmla="*/ 1884218 h 1939637"/>
                <a:gd name="connsiteX8" fmla="*/ 96983 w 9615055"/>
                <a:gd name="connsiteY8" fmla="*/ 0 h 1939637"/>
                <a:gd name="connsiteX0" fmla="*/ 96983 w 9615055"/>
                <a:gd name="connsiteY0" fmla="*/ 0 h 1939637"/>
                <a:gd name="connsiteX1" fmla="*/ 9615055 w 9615055"/>
                <a:gd name="connsiteY1" fmla="*/ 13854 h 1939637"/>
                <a:gd name="connsiteX2" fmla="*/ 9545783 w 9615055"/>
                <a:gd name="connsiteY2" fmla="*/ 1510146 h 1939637"/>
                <a:gd name="connsiteX3" fmla="*/ 5848426 w 9615055"/>
                <a:gd name="connsiteY3" fmla="*/ 1500709 h 1939637"/>
                <a:gd name="connsiteX4" fmla="*/ 5826340 w 9615055"/>
                <a:gd name="connsiteY4" fmla="*/ 1006963 h 1939637"/>
                <a:gd name="connsiteX5" fmla="*/ 1856509 w 9615055"/>
                <a:gd name="connsiteY5" fmla="*/ 1066799 h 1939637"/>
                <a:gd name="connsiteX6" fmla="*/ 1801092 w 9615055"/>
                <a:gd name="connsiteY6" fmla="*/ 1939637 h 1939637"/>
                <a:gd name="connsiteX7" fmla="*/ 0 w 9615055"/>
                <a:gd name="connsiteY7" fmla="*/ 1884218 h 1939637"/>
                <a:gd name="connsiteX8" fmla="*/ 96983 w 9615055"/>
                <a:gd name="connsiteY8" fmla="*/ 0 h 1939637"/>
                <a:gd name="connsiteX0" fmla="*/ 96983 w 9615055"/>
                <a:gd name="connsiteY0" fmla="*/ 0 h 1884218"/>
                <a:gd name="connsiteX1" fmla="*/ 9615055 w 9615055"/>
                <a:gd name="connsiteY1" fmla="*/ 13854 h 1884218"/>
                <a:gd name="connsiteX2" fmla="*/ 9545783 w 9615055"/>
                <a:gd name="connsiteY2" fmla="*/ 1510146 h 1884218"/>
                <a:gd name="connsiteX3" fmla="*/ 5848426 w 9615055"/>
                <a:gd name="connsiteY3" fmla="*/ 1500709 h 1884218"/>
                <a:gd name="connsiteX4" fmla="*/ 5826340 w 9615055"/>
                <a:gd name="connsiteY4" fmla="*/ 1006963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848426 w 9615055"/>
                <a:gd name="connsiteY3" fmla="*/ 1500709 h 1884218"/>
                <a:gd name="connsiteX4" fmla="*/ 5833928 w 9615055"/>
                <a:gd name="connsiteY4" fmla="*/ 1063876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833928 w 9615055"/>
                <a:gd name="connsiteY4" fmla="*/ 1063876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88397 w 9615055"/>
                <a:gd name="connsiteY4" fmla="*/ 1063876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37712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26330 w 9615055"/>
                <a:gd name="connsiteY6" fmla="*/ 1818740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26330 w 9615055"/>
                <a:gd name="connsiteY6" fmla="*/ 1818740 h 1884218"/>
                <a:gd name="connsiteX7" fmla="*/ 0 w 9615055"/>
                <a:gd name="connsiteY7" fmla="*/ 1884218 h 1884218"/>
                <a:gd name="connsiteX8" fmla="*/ 96983 w 9615055"/>
                <a:gd name="connsiteY8" fmla="*/ 0 h 18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5055" h="1884218">
                  <a:moveTo>
                    <a:pt x="96983" y="0"/>
                  </a:moveTo>
                  <a:lnTo>
                    <a:pt x="9615055" y="13854"/>
                  </a:lnTo>
                  <a:lnTo>
                    <a:pt x="9545783" y="1510146"/>
                  </a:lnTo>
                  <a:lnTo>
                    <a:pt x="5787719" y="1504503"/>
                  </a:lnTo>
                  <a:cubicBezTo>
                    <a:pt x="5789210" y="1356363"/>
                    <a:pt x="5790700" y="1208222"/>
                    <a:pt x="5792191" y="1060082"/>
                  </a:cubicBezTo>
                  <a:lnTo>
                    <a:pt x="1829949" y="1063004"/>
                  </a:lnTo>
                  <a:cubicBezTo>
                    <a:pt x="1832537" y="1313651"/>
                    <a:pt x="1835125" y="1571887"/>
                    <a:pt x="1826330" y="1818740"/>
                  </a:cubicBezTo>
                  <a:lnTo>
                    <a:pt x="0" y="1884218"/>
                  </a:lnTo>
                  <a:lnTo>
                    <a:pt x="96983"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70E4B3-DFDA-4D4A-93DD-AEAF7A1D9F63}"/>
                </a:ext>
              </a:extLst>
            </p:cNvPr>
            <p:cNvSpPr/>
            <p:nvPr/>
          </p:nvSpPr>
          <p:spPr>
            <a:xfrm>
              <a:off x="2299855" y="4764472"/>
              <a:ext cx="8118764" cy="134389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EA85C68C-577E-304A-9FB5-077E1B7756F7}"/>
                </a:ext>
              </a:extLst>
            </p:cNvPr>
            <p:cNvSpPr/>
            <p:nvPr/>
          </p:nvSpPr>
          <p:spPr>
            <a:xfrm flipV="1">
              <a:off x="900546" y="5915892"/>
              <a:ext cx="9531927" cy="94210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6650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080654"/>
                <a:gd name="connsiteX1" fmla="*/ 9628909 w 9628909"/>
                <a:gd name="connsiteY1" fmla="*/ 13854 h 1080654"/>
                <a:gd name="connsiteX2" fmla="*/ 9628909 w 9628909"/>
                <a:gd name="connsiteY2" fmla="*/ 665018 h 1080654"/>
                <a:gd name="connsiteX3" fmla="*/ 5417127 w 9628909"/>
                <a:gd name="connsiteY3" fmla="*/ 692728 h 1080654"/>
                <a:gd name="connsiteX4" fmla="*/ 5430982 w 9628909"/>
                <a:gd name="connsiteY4" fmla="*/ 207817 h 1080654"/>
                <a:gd name="connsiteX5" fmla="*/ 1884218 w 9628909"/>
                <a:gd name="connsiteY5" fmla="*/ 138545 h 1080654"/>
                <a:gd name="connsiteX6" fmla="*/ 1884219 w 9628909"/>
                <a:gd name="connsiteY6" fmla="*/ 665018 h 1080654"/>
                <a:gd name="connsiteX7" fmla="*/ 0 w 9628909"/>
                <a:gd name="connsiteY7" fmla="*/ 1080654 h 1080654"/>
                <a:gd name="connsiteX8" fmla="*/ 110837 w 9628909"/>
                <a:gd name="connsiteY8" fmla="*/ 0 h 1080654"/>
                <a:gd name="connsiteX0" fmla="*/ 69274 w 9587346"/>
                <a:gd name="connsiteY0" fmla="*/ 0 h 692728"/>
                <a:gd name="connsiteX1" fmla="*/ 9587346 w 9587346"/>
                <a:gd name="connsiteY1" fmla="*/ 13854 h 692728"/>
                <a:gd name="connsiteX2" fmla="*/ 9587346 w 9587346"/>
                <a:gd name="connsiteY2" fmla="*/ 665018 h 692728"/>
                <a:gd name="connsiteX3" fmla="*/ 5375564 w 9587346"/>
                <a:gd name="connsiteY3" fmla="*/ 692728 h 692728"/>
                <a:gd name="connsiteX4" fmla="*/ 5389419 w 9587346"/>
                <a:gd name="connsiteY4" fmla="*/ 207817 h 692728"/>
                <a:gd name="connsiteX5" fmla="*/ 1842655 w 9587346"/>
                <a:gd name="connsiteY5" fmla="*/ 138545 h 692728"/>
                <a:gd name="connsiteX6" fmla="*/ 1842656 w 9587346"/>
                <a:gd name="connsiteY6" fmla="*/ 665018 h 692728"/>
                <a:gd name="connsiteX7" fmla="*/ 0 w 9587346"/>
                <a:gd name="connsiteY7" fmla="*/ 526472 h 692728"/>
                <a:gd name="connsiteX8" fmla="*/ 69274 w 9587346"/>
                <a:gd name="connsiteY8" fmla="*/ 0 h 69272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87237 w 9531927"/>
                <a:gd name="connsiteY6" fmla="*/ 665018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748145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298661 w 9531927"/>
                <a:gd name="connsiteY4" fmla="*/ 198982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728152 w 9531927"/>
                <a:gd name="connsiteY4" fmla="*/ 185128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760279 w 9531927"/>
                <a:gd name="connsiteY3" fmla="*/ 625263 h 942108"/>
                <a:gd name="connsiteX4" fmla="*/ 5728152 w 9531927"/>
                <a:gd name="connsiteY4" fmla="*/ 185128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1927" h="942108">
                  <a:moveTo>
                    <a:pt x="13855" y="0"/>
                  </a:moveTo>
                  <a:lnTo>
                    <a:pt x="9531927" y="13854"/>
                  </a:lnTo>
                  <a:lnTo>
                    <a:pt x="9531927" y="665018"/>
                  </a:lnTo>
                  <a:lnTo>
                    <a:pt x="5760279" y="625263"/>
                  </a:lnTo>
                  <a:lnTo>
                    <a:pt x="5728152" y="185128"/>
                  </a:lnTo>
                  <a:lnTo>
                    <a:pt x="1717964" y="221672"/>
                  </a:lnTo>
                  <a:cubicBezTo>
                    <a:pt x="1717964" y="397163"/>
                    <a:pt x="1759528" y="711200"/>
                    <a:pt x="1759528" y="886691"/>
                  </a:cubicBezTo>
                  <a:lnTo>
                    <a:pt x="0" y="942108"/>
                  </a:lnTo>
                  <a:lnTo>
                    <a:pt x="13855"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A11ECD7F-5BE0-CD47-B7BE-F200416FECED}"/>
              </a:ext>
            </a:extLst>
          </p:cNvPr>
          <p:cNvGrpSpPr/>
          <p:nvPr/>
        </p:nvGrpSpPr>
        <p:grpSpPr>
          <a:xfrm>
            <a:off x="2701635" y="4388439"/>
            <a:ext cx="3934692" cy="2261743"/>
            <a:chOff x="2701635" y="3903517"/>
            <a:chExt cx="3934692" cy="2261743"/>
          </a:xfrm>
        </p:grpSpPr>
        <p:sp>
          <p:nvSpPr>
            <p:cNvPr id="3" name="Rectangle 2">
              <a:extLst>
                <a:ext uri="{FF2B5EF4-FFF2-40B4-BE49-F238E27FC236}">
                  <a16:creationId xmlns:a16="http://schemas.microsoft.com/office/drawing/2014/main" id="{0F0BC283-76C4-1340-944F-7C4D353D8FFC}"/>
                </a:ext>
              </a:extLst>
            </p:cNvPr>
            <p:cNvSpPr/>
            <p:nvPr/>
          </p:nvSpPr>
          <p:spPr>
            <a:xfrm>
              <a:off x="2701635" y="5791200"/>
              <a:ext cx="3934691" cy="3740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DA5FFD1-43DB-9B46-9554-CAB7DAD58DCA}"/>
                </a:ext>
              </a:extLst>
            </p:cNvPr>
            <p:cNvSpPr/>
            <p:nvPr/>
          </p:nvSpPr>
          <p:spPr>
            <a:xfrm>
              <a:off x="2715489" y="3903517"/>
              <a:ext cx="3920838" cy="3498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Up-Down Arrow 4">
              <a:extLst>
                <a:ext uri="{FF2B5EF4-FFF2-40B4-BE49-F238E27FC236}">
                  <a16:creationId xmlns:a16="http://schemas.microsoft.com/office/drawing/2014/main" id="{22823C07-49B0-9845-9B7A-6F370B443BE1}"/>
                </a:ext>
              </a:extLst>
            </p:cNvPr>
            <p:cNvSpPr/>
            <p:nvPr/>
          </p:nvSpPr>
          <p:spPr>
            <a:xfrm>
              <a:off x="4419600" y="4294897"/>
              <a:ext cx="346364" cy="1482448"/>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05B53A-AC28-8740-95E3-3E5959F5B0CD}"/>
                </a:ext>
              </a:extLst>
            </p:cNvPr>
            <p:cNvSpPr txBox="1"/>
            <p:nvPr/>
          </p:nvSpPr>
          <p:spPr>
            <a:xfrm>
              <a:off x="4045528" y="4807539"/>
              <a:ext cx="10660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match!</a:t>
              </a:r>
            </a:p>
          </p:txBody>
        </p:sp>
      </p:grpSp>
      <p:sp>
        <p:nvSpPr>
          <p:cNvPr id="35" name="Slide Number Placeholder 4">
            <a:extLst>
              <a:ext uri="{FF2B5EF4-FFF2-40B4-BE49-F238E27FC236}">
                <a16:creationId xmlns:a16="http://schemas.microsoft.com/office/drawing/2014/main" id="{448BDD4C-3288-5747-9BB3-0F1BB4D2595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9</a:t>
            </a:fld>
            <a:endParaRPr lang="en-US" dirty="0"/>
          </a:p>
        </p:txBody>
      </p:sp>
    </p:spTree>
    <p:extLst>
      <p:ext uri="{BB962C8B-B14F-4D97-AF65-F5344CB8AC3E}">
        <p14:creationId xmlns:p14="http://schemas.microsoft.com/office/powerpoint/2010/main" val="5367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21955</TotalTime>
  <Words>2261</Words>
  <Application>Microsoft Macintosh PowerPoint</Application>
  <PresentationFormat>Widescreen</PresentationFormat>
  <Paragraphs>527</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Comic Sans MS</vt:lpstr>
      <vt:lpstr>Courier New</vt:lpstr>
      <vt:lpstr>Symbol</vt:lpstr>
      <vt:lpstr>Tahoma</vt:lpstr>
      <vt:lpstr>Times</vt:lpstr>
      <vt:lpstr>Wingdings</vt:lpstr>
      <vt:lpstr>Office Theme</vt:lpstr>
      <vt:lpstr>Network Layer: Data Plane</vt:lpstr>
      <vt:lpstr>Router architecture overview</vt:lpstr>
      <vt:lpstr>Input port functions</vt:lpstr>
      <vt:lpstr>Input port functions</vt:lpstr>
      <vt:lpstr>Destination-based forwarding</vt:lpstr>
      <vt:lpstr>Longest prefix matching</vt:lpstr>
      <vt:lpstr>Longest prefix matching</vt:lpstr>
      <vt:lpstr>Longest prefix matching</vt:lpstr>
      <vt:lpstr>Longest prefix matching</vt:lpstr>
      <vt:lpstr>Longest prefix matching</vt:lpstr>
      <vt:lpstr>Switching fabrics</vt:lpstr>
      <vt:lpstr>Switching fabrics</vt:lpstr>
      <vt:lpstr>Switching via memory</vt:lpstr>
      <vt:lpstr>Switching via a bus</vt:lpstr>
      <vt:lpstr>Switching via interconnection network</vt:lpstr>
      <vt:lpstr>Switching via interconnection network</vt:lpstr>
      <vt:lpstr>Input port queuing</vt:lpstr>
      <vt:lpstr>Output port queuing</vt:lpstr>
      <vt:lpstr>Output port queuing</vt:lpstr>
      <vt:lpstr>How much buffering?</vt:lpstr>
      <vt:lpstr>Buffer Management</vt:lpstr>
      <vt:lpstr>Packet Scheduling: FCFS</vt:lpstr>
      <vt:lpstr>Scheduling policies: priority</vt:lpstr>
      <vt:lpstr>Scheduling policies: round robin</vt:lpstr>
      <vt:lpstr>Scheduling policies: weighted fair queueing</vt:lpstr>
      <vt:lpstr>Sidebar: Network Neutrality</vt:lpstr>
      <vt:lpstr>Sidebar: Network Neutrality</vt:lpstr>
      <vt:lpstr>ISP: telecommunications or information service?</vt:lpstr>
      <vt:lpstr>Network Layer: Data Plane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James Kurose</cp:lastModifiedBy>
  <cp:revision>586</cp:revision>
  <dcterms:created xsi:type="dcterms:W3CDTF">2020-01-18T07:24:59Z</dcterms:created>
  <dcterms:modified xsi:type="dcterms:W3CDTF">2020-05-19T12:26:55Z</dcterms:modified>
</cp:coreProperties>
</file>