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7"/>
  </p:notesMasterIdLst>
  <p:sldIdLst>
    <p:sldId id="1191" r:id="rId3"/>
    <p:sldId id="1327" r:id="rId4"/>
    <p:sldId id="1328" r:id="rId5"/>
    <p:sldId id="11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37"/>
    <p:restoredTop sz="96327"/>
  </p:normalViewPr>
  <p:slideViewPr>
    <p:cSldViewPr snapToGrid="0" snapToObjects="1" showGuides="1">
      <p:cViewPr varScale="1">
        <p:scale>
          <a:sx n="65" d="100"/>
          <a:sy n="65" d="100"/>
        </p:scale>
        <p:origin x="216" y="1216"/>
      </p:cViewPr>
      <p:guideLst>
        <p:guide orient="horz" pos="105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E2F-7E7F-F04D-A043-F9F8A4741469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A1AD-6EA3-1049-AB4E-FC15F4DC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8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2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6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6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7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650991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Network Layer:</a:t>
            </a:r>
            <a:br>
              <a:rPr lang="en-US" altLang="en-US" sz="6000" dirty="0">
                <a:cs typeface="Calibri" panose="020F0502020204030204" pitchFamily="34" charset="0"/>
              </a:rPr>
            </a:br>
            <a:r>
              <a:rPr lang="en-US" altLang="en-US" sz="6000" dirty="0">
                <a:cs typeface="Calibri" panose="020F0502020204030204" pitchFamily="34" charset="0"/>
              </a:rPr>
              <a:t>Control Plane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61015" y="2338373"/>
            <a:ext cx="8716929" cy="4173132"/>
          </a:xfrm>
        </p:spPr>
        <p:txBody>
          <a:bodyPr>
            <a:normAutofit fontScale="92500" lnSpcReduction="10000"/>
          </a:bodyPr>
          <a:lstStyle/>
          <a:p>
            <a:pPr marL="285750" lvl="0" indent="-274638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lvl="0" indent="-274638">
              <a:spcBef>
                <a:spcPts val="600"/>
              </a:spcBef>
              <a:buClr>
                <a:schemeClr val="bg1">
                  <a:lumMod val="85000"/>
                </a:schemeClr>
              </a:buClr>
              <a:defRPr/>
            </a:pPr>
            <a:r>
              <a:rPr lang="en-US" altLang="en-US" sz="36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algorithms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lvl="0" indent="-285750">
              <a:spcBef>
                <a:spcPts val="600"/>
              </a:spcBef>
              <a:buClr>
                <a:schemeClr val="bg1">
                  <a:lumMod val="85000"/>
                </a:schemeClr>
              </a:buClr>
              <a:defRPr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lvl="0" indent="-285750">
              <a:spcBef>
                <a:spcPts val="600"/>
              </a:spcBef>
              <a:buClr>
                <a:schemeClr val="bg1">
                  <a:lumMod val="85000"/>
                </a:schemeClr>
              </a:buClr>
              <a:defRPr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lvl="0" indent="-285750">
              <a:spcBef>
                <a:spcPts val="600"/>
              </a:spcBef>
              <a:buClr>
                <a:srgbClr val="0013A3"/>
              </a:buClr>
              <a:defRPr/>
            </a:pP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285750" lvl="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 dirty="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FE0E7E-9E1E-584C-8DA4-C41F028D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ICMP: internet control message protocol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AB9C2F-4523-854D-98E9-120D41AA7083}"/>
              </a:ext>
            </a:extLst>
          </p:cNvPr>
          <p:cNvSpPr txBox="1">
            <a:spLocks noChangeArrowheads="1"/>
          </p:cNvSpPr>
          <p:nvPr/>
        </p:nvSpPr>
        <p:spPr>
          <a:xfrm>
            <a:off x="981643" y="1479757"/>
            <a:ext cx="5644621" cy="4948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5275"/>
            <a:r>
              <a:rPr lang="en-US" dirty="0"/>
              <a:t>used by hosts and routers to communicate network-level information</a:t>
            </a:r>
          </a:p>
          <a:p>
            <a:pPr lvl="1"/>
            <a:r>
              <a:rPr lang="en-US" dirty="0"/>
              <a:t>error reporting: unreachable host, network, port, protocol</a:t>
            </a:r>
          </a:p>
          <a:p>
            <a:pPr lvl="1"/>
            <a:r>
              <a:rPr lang="en-US" dirty="0"/>
              <a:t>echo request/reply (used by ping</a:t>
            </a:r>
            <a:r>
              <a:rPr lang="en-US" sz="2000" dirty="0"/>
              <a:t>)</a:t>
            </a:r>
          </a:p>
          <a:p>
            <a:pPr indent="-295275"/>
            <a:r>
              <a:rPr lang="en-US" dirty="0"/>
              <a:t>network-layer </a:t>
            </a:r>
            <a:r>
              <a:rPr lang="en-US" altLang="ja-JP" dirty="0"/>
              <a:t>“above” IP:</a:t>
            </a:r>
          </a:p>
          <a:p>
            <a:pPr lvl="1"/>
            <a:r>
              <a:rPr lang="en-US" dirty="0"/>
              <a:t>ICMP messages carried in IP datagrams, protocol number: 1</a:t>
            </a:r>
          </a:p>
          <a:p>
            <a:pPr indent="-295275"/>
            <a:r>
              <a:rPr lang="en-US" i="1" dirty="0">
                <a:solidFill>
                  <a:srgbClr val="000099"/>
                </a:solidFill>
              </a:rPr>
              <a:t>ICMP message:</a:t>
            </a:r>
            <a:r>
              <a:rPr lang="en-US" i="1" dirty="0"/>
              <a:t> </a:t>
            </a:r>
            <a:r>
              <a:rPr lang="en-US" dirty="0"/>
              <a:t>type, code plus header and first 8 bytes of IP datagram causing error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084B1BA-03EA-054C-9CF7-0CDEC682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93" y="17634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Type</a:t>
            </a:r>
            <a:r>
              <a:rPr lang="en-US" sz="1800" dirty="0"/>
              <a:t>  </a:t>
            </a:r>
            <a:r>
              <a:rPr lang="en-US" sz="1800" u="sng" dirty="0"/>
              <a:t>Code</a:t>
            </a:r>
            <a:r>
              <a:rPr lang="en-US" sz="1800" dirty="0"/>
              <a:t>  </a:t>
            </a:r>
            <a:r>
              <a:rPr lang="en-US" sz="1800" u="sng" dirty="0"/>
              <a:t>description</a:t>
            </a:r>
            <a:endParaRPr lang="en-US" sz="1800" dirty="0"/>
          </a:p>
          <a:p>
            <a:r>
              <a:rPr lang="en-US" sz="1800" dirty="0"/>
              <a:t>0        0         echo reply (ping)</a:t>
            </a:r>
          </a:p>
          <a:p>
            <a:r>
              <a:rPr lang="en-US" sz="1800" dirty="0"/>
              <a:t>3        0         dest. network unreachable</a:t>
            </a:r>
          </a:p>
          <a:p>
            <a:r>
              <a:rPr lang="en-US" sz="1800" dirty="0"/>
              <a:t>3        1         dest host unreachable</a:t>
            </a:r>
          </a:p>
          <a:p>
            <a:r>
              <a:rPr lang="en-US" sz="1800" dirty="0"/>
              <a:t>3        2         dest protocol unreachable</a:t>
            </a:r>
          </a:p>
          <a:p>
            <a:r>
              <a:rPr lang="en-US" sz="1800" dirty="0"/>
              <a:t>3        3         dest port unreachable</a:t>
            </a:r>
          </a:p>
          <a:p>
            <a:r>
              <a:rPr lang="en-US" sz="1800" dirty="0"/>
              <a:t>3        6         dest network unknown</a:t>
            </a:r>
          </a:p>
          <a:p>
            <a:r>
              <a:rPr lang="en-US" sz="1800" dirty="0"/>
              <a:t>3        7         dest host unknown</a:t>
            </a:r>
          </a:p>
          <a:p>
            <a:r>
              <a:rPr lang="en-US" sz="1800" dirty="0"/>
              <a:t>4        0         source quench (congestion</a:t>
            </a:r>
          </a:p>
          <a:p>
            <a:r>
              <a:rPr lang="en-US" sz="1800" dirty="0"/>
              <a:t>                     control - not used)</a:t>
            </a:r>
          </a:p>
          <a:p>
            <a:r>
              <a:rPr lang="en-US" sz="1800" dirty="0"/>
              <a:t>8        0         echo request (ping)</a:t>
            </a:r>
          </a:p>
          <a:p>
            <a:r>
              <a:rPr lang="en-US" sz="1800" dirty="0"/>
              <a:t>9        0         route advertisement</a:t>
            </a:r>
          </a:p>
          <a:p>
            <a:r>
              <a:rPr lang="en-US" sz="1800" dirty="0"/>
              <a:t>10      0         router discovery</a:t>
            </a:r>
          </a:p>
          <a:p>
            <a:r>
              <a:rPr lang="en-US" sz="1800" dirty="0"/>
              <a:t>11      0         TTL expired</a:t>
            </a:r>
          </a:p>
          <a:p>
            <a:r>
              <a:rPr lang="en-US" sz="1800" dirty="0"/>
              <a:t>12      0         bad IP header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23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8">
            <a:extLst>
              <a:ext uri="{FF2B5EF4-FFF2-40B4-BE49-F238E27FC236}">
                <a16:creationId xmlns:a16="http://schemas.microsoft.com/office/drawing/2014/main" id="{AC6D9F55-2634-3E47-8DAC-F9B6C7AB8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3068" y="1745295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105">
            <a:extLst>
              <a:ext uri="{FF2B5EF4-FFF2-40B4-BE49-F238E27FC236}">
                <a16:creationId xmlns:a16="http://schemas.microsoft.com/office/drawing/2014/main" id="{63045DF4-4308-5F42-9EFE-B4355F710F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6818" y="1796095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106">
            <a:extLst>
              <a:ext uri="{FF2B5EF4-FFF2-40B4-BE49-F238E27FC236}">
                <a16:creationId xmlns:a16="http://schemas.microsoft.com/office/drawing/2014/main" id="{BBB17065-A510-114A-8621-EE1EA3541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856" y="1780220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4D00AFC-0ED6-A64F-9541-51DAA9871165}"/>
              </a:ext>
            </a:extLst>
          </p:cNvPr>
          <p:cNvGrpSpPr/>
          <p:nvPr/>
        </p:nvGrpSpPr>
        <p:grpSpPr>
          <a:xfrm>
            <a:off x="2687515" y="1862419"/>
            <a:ext cx="649995" cy="330505"/>
            <a:chOff x="7493876" y="2774731"/>
            <a:chExt cx="1481958" cy="894622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93E02DF-CF0A-644B-AB8D-34591D46844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C6363F8-760E-CD43-9C20-7F297BBFA4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B499BB5-5460-0F44-8DA1-58EE15E17F9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A1B123EB-792C-1943-9428-27089B1302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EFA5F314-D129-134E-989C-1CC396D3EE2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A7E62618-55BE-E34D-9B94-9EE77B3B4BA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733A7749-5FD2-8940-8960-CEC5428B6D9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Line 108">
            <a:extLst>
              <a:ext uri="{FF2B5EF4-FFF2-40B4-BE49-F238E27FC236}">
                <a16:creationId xmlns:a16="http://schemas.microsoft.com/office/drawing/2014/main" id="{05A1B007-E11B-6440-851C-A21C76D35D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731" y="1511933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Line 291">
            <a:extLst>
              <a:ext uri="{FF2B5EF4-FFF2-40B4-BE49-F238E27FC236}">
                <a16:creationId xmlns:a16="http://schemas.microsoft.com/office/drawing/2014/main" id="{ED7DFDB5-79C1-BA48-ACC4-FB16560BA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1981" y="1911983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FC7DDB9-40D0-BA4F-8140-D2ED6764D1A8}"/>
              </a:ext>
            </a:extLst>
          </p:cNvPr>
          <p:cNvGrpSpPr/>
          <p:nvPr/>
        </p:nvGrpSpPr>
        <p:grpSpPr>
          <a:xfrm>
            <a:off x="3636127" y="1646571"/>
            <a:ext cx="649995" cy="330505"/>
            <a:chOff x="7493876" y="2774731"/>
            <a:chExt cx="1481958" cy="894622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1B210B08-92DC-EB44-8B60-4ADC7FE57C2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751B67E-ABA3-F244-911F-412E43C6FA3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C00EE59-3588-C548-B87B-9A62D4AFC08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D1BA194A-69B1-9E4B-84DD-6478D478946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4C7D0B6-9A61-9441-A7FB-6A38EEA37D3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2214EE46-9163-0E4F-A2C7-89CDCA14B98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A203D1E-032C-DA4B-848D-E56E4CAC18D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1FE0E7E-9E1E-584C-8DA4-C41F028D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Traceroute and ICMP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E4A0D75-A87E-3A47-8964-F0C38348E63C}"/>
              </a:ext>
            </a:extLst>
          </p:cNvPr>
          <p:cNvSpPr txBox="1">
            <a:spLocks noChangeArrowheads="1"/>
          </p:cNvSpPr>
          <p:nvPr/>
        </p:nvSpPr>
        <p:spPr>
          <a:xfrm>
            <a:off x="984900" y="5695721"/>
            <a:ext cx="9998917" cy="55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5275" indent="-295275">
              <a:spcBef>
                <a:spcPts val="400"/>
              </a:spcBef>
              <a:defRPr/>
            </a:pPr>
            <a:r>
              <a:rPr lang="en-US" dirty="0"/>
              <a:t>when ICMP message arrives at source: record RTTs</a:t>
            </a:r>
          </a:p>
          <a:p>
            <a:pPr marL="523875" lvl="1" indent="-180975">
              <a:defRPr/>
            </a:pPr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C811031-3315-0942-A8F2-880E674477A5}"/>
              </a:ext>
            </a:extLst>
          </p:cNvPr>
          <p:cNvSpPr txBox="1">
            <a:spLocks noChangeArrowheads="1"/>
          </p:cNvSpPr>
          <p:nvPr/>
        </p:nvSpPr>
        <p:spPr>
          <a:xfrm>
            <a:off x="6911937" y="2213510"/>
            <a:ext cx="3810000" cy="200501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defRPr/>
            </a:pPr>
            <a:endParaRPr lang="en-US" sz="24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5215760-1BF7-FA4A-83A1-5E35AED7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5562" y="2730905"/>
            <a:ext cx="3810000" cy="256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/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/>
              <a:t>destination returns ICMP </a:t>
            </a:r>
            <a:r>
              <a:rPr lang="ja-JP" altLang="en-US" sz="2400"/>
              <a:t>“</a:t>
            </a:r>
            <a:r>
              <a:rPr lang="en-US" altLang="ja-JP" sz="2400" dirty="0"/>
              <a:t>port unreachable</a:t>
            </a:r>
            <a:r>
              <a:rPr lang="ja-JP" altLang="en-US" sz="2400"/>
              <a:t>”</a:t>
            </a:r>
            <a:r>
              <a:rPr lang="en-US" altLang="ja-JP" sz="2400" dirty="0"/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/>
              <a:t>source stops</a:t>
            </a:r>
          </a:p>
        </p:txBody>
      </p:sp>
      <p:sp>
        <p:nvSpPr>
          <p:cNvPr id="14" name="Line 113">
            <a:extLst>
              <a:ext uri="{FF2B5EF4-FFF2-40B4-BE49-F238E27FC236}">
                <a16:creationId xmlns:a16="http://schemas.microsoft.com/office/drawing/2014/main" id="{6AA7237F-648F-4346-B607-726E294103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8168" y="1840545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260">
            <a:extLst>
              <a:ext uri="{FF2B5EF4-FFF2-40B4-BE49-F238E27FC236}">
                <a16:creationId xmlns:a16="http://schemas.microsoft.com/office/drawing/2014/main" id="{744B8E5D-9D96-0244-B652-88F64CE86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356" y="1805620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261">
            <a:extLst>
              <a:ext uri="{FF2B5EF4-FFF2-40B4-BE49-F238E27FC236}">
                <a16:creationId xmlns:a16="http://schemas.microsoft.com/office/drawing/2014/main" id="{77482319-1FC4-4B47-96AD-F4C1CC872F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568" y="1751645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Line 292">
            <a:extLst>
              <a:ext uri="{FF2B5EF4-FFF2-40B4-BE49-F238E27FC236}">
                <a16:creationId xmlns:a16="http://schemas.microsoft.com/office/drawing/2014/main" id="{643CE68A-9EE2-E24E-B8B0-464EC4439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6031" y="1499233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294">
            <a:extLst>
              <a:ext uri="{FF2B5EF4-FFF2-40B4-BE49-F238E27FC236}">
                <a16:creationId xmlns:a16="http://schemas.microsoft.com/office/drawing/2014/main" id="{81BD4982-AB8A-154C-9D1A-9C5E9110BE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3331" y="2102483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295">
            <a:extLst>
              <a:ext uri="{FF2B5EF4-FFF2-40B4-BE49-F238E27FC236}">
                <a16:creationId xmlns:a16="http://schemas.microsoft.com/office/drawing/2014/main" id="{C89A6845-FCBD-B049-A189-B66175CF3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931" y="1607183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300">
            <a:extLst>
              <a:ext uri="{FF2B5EF4-FFF2-40B4-BE49-F238E27FC236}">
                <a16:creationId xmlns:a16="http://schemas.microsoft.com/office/drawing/2014/main" id="{A4E12AE2-214D-FB46-BF30-02F5C0C7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668" y="146430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22" name="Text Box 302">
            <a:extLst>
              <a:ext uri="{FF2B5EF4-FFF2-40B4-BE49-F238E27FC236}">
                <a16:creationId xmlns:a16="http://schemas.microsoft.com/office/drawing/2014/main" id="{2B501928-2A30-7B4A-B187-4C933A345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031" y="202469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23" name="Text Box 304">
            <a:extLst>
              <a:ext uri="{FF2B5EF4-FFF2-40B4-BE49-F238E27FC236}">
                <a16:creationId xmlns:a16="http://schemas.microsoft.com/office/drawing/2014/main" id="{3FC6D86A-60EA-094C-8309-F54FFECF7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968" y="1438908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D74A4262-78EB-B642-AB4F-774FDB1D17EC}"/>
              </a:ext>
            </a:extLst>
          </p:cNvPr>
          <p:cNvGrpSpPr>
            <a:grpSpLocks/>
          </p:cNvGrpSpPr>
          <p:nvPr/>
        </p:nvGrpSpPr>
        <p:grpSpPr bwMode="auto">
          <a:xfrm>
            <a:off x="1754718" y="1400808"/>
            <a:ext cx="820738" cy="688975"/>
            <a:chOff x="-44" y="1473"/>
            <a:chExt cx="981" cy="1105"/>
          </a:xfrm>
        </p:grpSpPr>
        <p:pic>
          <p:nvPicPr>
            <p:cNvPr id="25" name="Picture 22" descr="desktop_computer_stylized_medium">
              <a:extLst>
                <a:ext uri="{FF2B5EF4-FFF2-40B4-BE49-F238E27FC236}">
                  <a16:creationId xmlns:a16="http://schemas.microsoft.com/office/drawing/2014/main" id="{55ABCD17-9EE5-D343-A594-6F0FF05DB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96A2D126-FB58-5147-86C4-11A4B90D4A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7" name="Group 24">
            <a:extLst>
              <a:ext uri="{FF2B5EF4-FFF2-40B4-BE49-F238E27FC236}">
                <a16:creationId xmlns:a16="http://schemas.microsoft.com/office/drawing/2014/main" id="{D8B33579-02B9-AD43-B8C1-2B8FD0FD38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03093" y="1438908"/>
            <a:ext cx="754063" cy="669925"/>
            <a:chOff x="-44" y="1473"/>
            <a:chExt cx="981" cy="1105"/>
          </a:xfrm>
        </p:grpSpPr>
        <p:pic>
          <p:nvPicPr>
            <p:cNvPr id="28" name="Picture 25" descr="desktop_computer_stylized_medium">
              <a:extLst>
                <a:ext uri="{FF2B5EF4-FFF2-40B4-BE49-F238E27FC236}">
                  <a16:creationId xmlns:a16="http://schemas.microsoft.com/office/drawing/2014/main" id="{7DA2A0EF-0067-1746-8025-EF24977946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C271C74D-4191-B540-9745-1D7B1BB1AA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6" name="Freeform 299">
            <a:extLst>
              <a:ext uri="{FF2B5EF4-FFF2-40B4-BE49-F238E27FC236}">
                <a16:creationId xmlns:a16="http://schemas.microsoft.com/office/drawing/2014/main" id="{0A303470-07E1-144B-9043-7ADCFA521050}"/>
              </a:ext>
            </a:extLst>
          </p:cNvPr>
          <p:cNvSpPr>
            <a:spLocks/>
          </p:cNvSpPr>
          <p:nvPr/>
        </p:nvSpPr>
        <p:spPr bwMode="auto">
          <a:xfrm>
            <a:off x="2526243" y="1721483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" name="Freeform 301">
            <a:extLst>
              <a:ext uri="{FF2B5EF4-FFF2-40B4-BE49-F238E27FC236}">
                <a16:creationId xmlns:a16="http://schemas.microsoft.com/office/drawing/2014/main" id="{A6CEBADE-DAE8-C144-9DDF-8892F13C3B24}"/>
              </a:ext>
            </a:extLst>
          </p:cNvPr>
          <p:cNvSpPr>
            <a:spLocks/>
          </p:cNvSpPr>
          <p:nvPr/>
        </p:nvSpPr>
        <p:spPr bwMode="auto">
          <a:xfrm>
            <a:off x="2519893" y="1635758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86ABF170-63AE-784F-965E-87238AB122D3}"/>
              </a:ext>
            </a:extLst>
          </p:cNvPr>
          <p:cNvSpPr txBox="1">
            <a:spLocks noChangeArrowheads="1"/>
          </p:cNvSpPr>
          <p:nvPr/>
        </p:nvSpPr>
        <p:spPr>
          <a:xfrm>
            <a:off x="938996" y="2521027"/>
            <a:ext cx="6396401" cy="3240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defRPr/>
            </a:pPr>
            <a:r>
              <a:rPr lang="en-US" dirty="0"/>
              <a:t>source sends sets of UDP segments to destination</a:t>
            </a:r>
          </a:p>
          <a:p>
            <a:pPr marL="565150" lvl="1" indent="-222250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set has TTL =1, 2</a:t>
            </a:r>
            <a:r>
              <a:rPr lang="en-US" baseline="30000" dirty="0"/>
              <a:t>nd</a:t>
            </a:r>
            <a:r>
              <a:rPr lang="en-US" dirty="0"/>
              <a:t>  set has TTL=2, etc.</a:t>
            </a:r>
          </a:p>
          <a:p>
            <a:pPr marL="282575" indent="-282575">
              <a:defRPr/>
            </a:pPr>
            <a:r>
              <a:rPr lang="en-US" dirty="0"/>
              <a:t>datagram in </a:t>
            </a:r>
            <a:r>
              <a:rPr lang="en-US" i="1" dirty="0"/>
              <a:t>n</a:t>
            </a:r>
            <a:r>
              <a:rPr lang="en-US" dirty="0"/>
              <a:t>th set arrives to nth router:</a:t>
            </a:r>
          </a:p>
          <a:p>
            <a:pPr marL="523875" lvl="1" indent="-180975">
              <a:defRPr/>
            </a:pPr>
            <a:r>
              <a:rPr lang="en-US" dirty="0"/>
              <a:t>router discards datagram and sends source ICMP message (type 11, code 0)</a:t>
            </a:r>
          </a:p>
          <a:p>
            <a:pPr marL="523875" lvl="1" indent="-180975">
              <a:defRPr/>
            </a:pPr>
            <a:r>
              <a:rPr lang="en-US" dirty="0"/>
              <a:t>IP address of router where TTL expired is source IP address of  datagram containing this ICMP message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809EF1D-FCE1-C04E-A44A-D719D1B04BFF}"/>
              </a:ext>
            </a:extLst>
          </p:cNvPr>
          <p:cNvGrpSpPr/>
          <p:nvPr/>
        </p:nvGrpSpPr>
        <p:grpSpPr>
          <a:xfrm>
            <a:off x="6775374" y="1828801"/>
            <a:ext cx="649995" cy="330505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0E05895-B00F-E243-B257-39ECF185C4E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AD02441-9BB9-334C-8E42-B3A82A1E37F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66526EB-EB3E-424B-B843-FC27B333E91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97E61E0-655B-2B4E-BBB5-8F09F6A73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97D4045B-365E-1C4B-B89C-895F103F8C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289722AD-9577-D241-83B8-D7CA27439D2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AE58B9C1-746D-EE47-909C-568D25CAAD1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3A25456-859E-194F-8A01-129A16321B59}"/>
              </a:ext>
            </a:extLst>
          </p:cNvPr>
          <p:cNvGrpSpPr/>
          <p:nvPr/>
        </p:nvGrpSpPr>
        <p:grpSpPr>
          <a:xfrm>
            <a:off x="5748969" y="1683745"/>
            <a:ext cx="649995" cy="330505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35349B4C-4224-4143-81BE-502CDD0AC4F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CD1AD51-62A8-7247-A11A-31F7A6ECD94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284C1C3-1A3F-6E40-9AC5-D861BDF7ADC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AE3D44B-6096-834A-B79D-856409400D5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D49FE2A6-7505-FE4B-910D-6B90585D998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F0FFCCCF-F339-A949-B73C-8AC3CF5856C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8D639F3-1A24-E741-B2C9-1DA7E2332E2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A9E0A8-71B5-B74B-A6BF-19704732A56E}"/>
              </a:ext>
            </a:extLst>
          </p:cNvPr>
          <p:cNvGrpSpPr/>
          <p:nvPr/>
        </p:nvGrpSpPr>
        <p:grpSpPr>
          <a:xfrm>
            <a:off x="4623412" y="1847161"/>
            <a:ext cx="649995" cy="330505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5D3DCA5C-54B0-8547-9024-DAEB329BD0E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FA9F0CC-BBDD-B549-88C1-0A57D00AAFA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DD9367E-174E-EF41-8C49-1F86E80F3A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869EC998-0625-9943-9C8D-56B8EAC53C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D0DA9B10-5917-FF40-9BEA-65D8BB74E34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288CD489-7393-2241-A37C-F185FE43751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AB4FD59C-D4B2-9D44-A7A1-304C914D242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Freeform 303">
            <a:extLst>
              <a:ext uri="{FF2B5EF4-FFF2-40B4-BE49-F238E27FC236}">
                <a16:creationId xmlns:a16="http://schemas.microsoft.com/office/drawing/2014/main" id="{88F136AC-D997-3246-8D9E-2A9DCE44B3CE}"/>
              </a:ext>
            </a:extLst>
          </p:cNvPr>
          <p:cNvSpPr>
            <a:spLocks/>
          </p:cNvSpPr>
          <p:nvPr/>
        </p:nvSpPr>
        <p:spPr bwMode="auto">
          <a:xfrm>
            <a:off x="2494493" y="1684970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/>
      <p:bldP spid="22" grpId="0"/>
      <p:bldP spid="23" grpId="0"/>
      <p:bldP spid="76" grpId="0" animBg="1"/>
      <p:bldP spid="77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650991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Network Layer:</a:t>
            </a:r>
            <a:br>
              <a:rPr lang="en-US" altLang="en-US" sz="6000" dirty="0">
                <a:cs typeface="Calibri" panose="020F0502020204030204" pitchFamily="34" charset="0"/>
              </a:rPr>
            </a:br>
            <a:r>
              <a:rPr lang="en-US" altLang="en-US" sz="6000" dirty="0">
                <a:cs typeface="Calibri" panose="020F0502020204030204" pitchFamily="34" charset="0"/>
              </a:rPr>
              <a:t>Data Plane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43EEA3-8BC6-7B46-9854-572A173AE42B}"/>
              </a:ext>
            </a:extLst>
          </p:cNvPr>
          <p:cNvGrpSpPr/>
          <p:nvPr/>
        </p:nvGrpSpPr>
        <p:grpSpPr>
          <a:xfrm>
            <a:off x="7605684" y="6233684"/>
            <a:ext cx="6892924" cy="461665"/>
            <a:chOff x="731521" y="6141551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30DA58-493D-384B-8439-8C16107CBDAD}"/>
                </a:ext>
              </a:extLst>
            </p:cNvPr>
            <p:cNvSpPr txBox="1"/>
            <p:nvPr/>
          </p:nvSpPr>
          <p:spPr>
            <a:xfrm>
              <a:off x="731521" y="6141551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    2020, J.F. Kurose, All Rights Reserved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  1996-2020, J.F. Kurose, K.W. Ross, All Rights Reserved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D374EA-BACA-C547-873D-1E4DDAA23ABE}"/>
                </a:ext>
              </a:extLst>
            </p:cNvPr>
            <p:cNvGrpSpPr/>
            <p:nvPr/>
          </p:nvGrpSpPr>
          <p:grpSpPr>
            <a:xfrm>
              <a:off x="1252378" y="6209727"/>
              <a:ext cx="473108" cy="346349"/>
              <a:chOff x="1252378" y="6209727"/>
              <a:chExt cx="473108" cy="34634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43D4D8A-E720-5649-908C-4A3AE9C0D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2378" y="6209727"/>
                <a:ext cx="125836" cy="16022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670730F-8967-2747-9696-C2E01F1D1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9650" y="6395855"/>
                <a:ext cx="125836" cy="160221"/>
              </a:xfrm>
              <a:prstGeom prst="rect">
                <a:avLst/>
              </a:prstGeom>
            </p:spPr>
          </p:pic>
        </p:grpSp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1F1DE3C1-E11C-3344-80F9-30B35E0A82A3}"/>
              </a:ext>
            </a:extLst>
          </p:cNvPr>
          <p:cNvSpPr txBox="1">
            <a:spLocks noChangeArrowheads="1"/>
          </p:cNvSpPr>
          <p:nvPr/>
        </p:nvSpPr>
        <p:spPr>
          <a:xfrm>
            <a:off x="661015" y="2338373"/>
            <a:ext cx="8716929" cy="4173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85000"/>
                </a:schemeClr>
              </a:buClr>
              <a:defRPr/>
            </a:pPr>
            <a:r>
              <a:rPr lang="en-US" altLang="en-US" sz="360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algorithms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85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85000"/>
                </a:schemeClr>
              </a:buClr>
              <a:defRPr/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85000"/>
                </a:schemeClr>
              </a:buClr>
              <a:defRPr/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rgbClr val="0013A3"/>
              </a:buClr>
              <a:defRPr/>
            </a:pPr>
            <a:r>
              <a:rPr lang="en-US" altLang="en-US" sz="320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285750" indent="-285750">
              <a:spcBef>
                <a:spcPts val="600"/>
              </a:spcBef>
              <a:buClr>
                <a:prstClr val="white">
                  <a:lumMod val="75000"/>
                </a:prstClr>
              </a:buClr>
              <a:defRPr/>
            </a:pPr>
            <a:r>
              <a:rPr lang="en-US" altLang="en-US" sz="3200">
                <a:solidFill>
                  <a:prstClr val="white">
                    <a:lumMod val="75000"/>
                  </a:prst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8797</TotalTime>
  <Words>480</Words>
  <Application>Microsoft Macintosh PowerPoint</Application>
  <PresentationFormat>Widescreen</PresentationFormat>
  <Paragraphs>90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1_Office Theme</vt:lpstr>
      <vt:lpstr>Office Theme</vt:lpstr>
      <vt:lpstr>Network Layer: Control Plane</vt:lpstr>
      <vt:lpstr>ICMP: internet control message protocol</vt:lpstr>
      <vt:lpstr>Traceroute and ICMP</vt:lpstr>
      <vt:lpstr>Network Layer: Data Plane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James Kurose</cp:lastModifiedBy>
  <cp:revision>92</cp:revision>
  <dcterms:created xsi:type="dcterms:W3CDTF">2020-04-18T15:23:50Z</dcterms:created>
  <dcterms:modified xsi:type="dcterms:W3CDTF">2020-10-28T18:18:13Z</dcterms:modified>
</cp:coreProperties>
</file>