
<file path=[Content_Types].xml><?xml version="1.0" encoding="utf-8"?>
<Types xmlns="http://schemas.openxmlformats.org/package/2006/content-types">
  <Default Extension="bin" ContentType="audio/unknown"/>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123"/>
  </p:notesMasterIdLst>
  <p:sldIdLst>
    <p:sldId id="1252" r:id="rId4"/>
    <p:sldId id="1041" r:id="rId5"/>
    <p:sldId id="1162" r:id="rId6"/>
    <p:sldId id="1163" r:id="rId7"/>
    <p:sldId id="1164" r:id="rId8"/>
    <p:sldId id="1165" r:id="rId9"/>
    <p:sldId id="1166" r:id="rId10"/>
    <p:sldId id="1167" r:id="rId11"/>
    <p:sldId id="1168" r:id="rId12"/>
    <p:sldId id="1169" r:id="rId13"/>
    <p:sldId id="1170" r:id="rId14"/>
    <p:sldId id="1171" r:id="rId15"/>
    <p:sldId id="1172" r:id="rId16"/>
    <p:sldId id="1173" r:id="rId17"/>
    <p:sldId id="1174" r:id="rId18"/>
    <p:sldId id="1175" r:id="rId19"/>
    <p:sldId id="1042" r:id="rId20"/>
    <p:sldId id="1068" r:id="rId21"/>
    <p:sldId id="1069" r:id="rId22"/>
    <p:sldId id="1070" r:id="rId23"/>
    <p:sldId id="1072" r:id="rId24"/>
    <p:sldId id="1073" r:id="rId25"/>
    <p:sldId id="1074" r:id="rId26"/>
    <p:sldId id="1075" r:id="rId27"/>
    <p:sldId id="1076" r:id="rId28"/>
    <p:sldId id="1077" r:id="rId29"/>
    <p:sldId id="1078" r:id="rId30"/>
    <p:sldId id="1079" r:id="rId31"/>
    <p:sldId id="1080" r:id="rId32"/>
    <p:sldId id="1081" r:id="rId33"/>
    <p:sldId id="1082" r:id="rId34"/>
    <p:sldId id="1083" r:id="rId35"/>
    <p:sldId id="1084" r:id="rId36"/>
    <p:sldId id="1085" r:id="rId37"/>
    <p:sldId id="1086" r:id="rId38"/>
    <p:sldId id="965" r:id="rId39"/>
    <p:sldId id="966" r:id="rId40"/>
    <p:sldId id="967" r:id="rId41"/>
    <p:sldId id="968" r:id="rId42"/>
    <p:sldId id="1008" r:id="rId43"/>
    <p:sldId id="1007" r:id="rId44"/>
    <p:sldId id="1087" r:id="rId45"/>
    <p:sldId id="1088" r:id="rId46"/>
    <p:sldId id="1089" r:id="rId47"/>
    <p:sldId id="1095" r:id="rId48"/>
    <p:sldId id="1093" r:id="rId49"/>
    <p:sldId id="1208" r:id="rId50"/>
    <p:sldId id="1214" r:id="rId51"/>
    <p:sldId id="1097" r:id="rId52"/>
    <p:sldId id="1100" r:id="rId53"/>
    <p:sldId id="1098" r:id="rId54"/>
    <p:sldId id="1099" r:id="rId55"/>
    <p:sldId id="1160" r:id="rId56"/>
    <p:sldId id="1186" r:id="rId57"/>
    <p:sldId id="1187" r:id="rId58"/>
    <p:sldId id="1188" r:id="rId59"/>
    <p:sldId id="1253" r:id="rId60"/>
    <p:sldId id="1049" r:id="rId61"/>
    <p:sldId id="1101" r:id="rId62"/>
    <p:sldId id="1102" r:id="rId63"/>
    <p:sldId id="1103" r:id="rId64"/>
    <p:sldId id="1104" r:id="rId65"/>
    <p:sldId id="1209" r:id="rId66"/>
    <p:sldId id="1108" r:id="rId67"/>
    <p:sldId id="1109" r:id="rId68"/>
    <p:sldId id="1110" r:id="rId69"/>
    <p:sldId id="1050" r:id="rId70"/>
    <p:sldId id="1112" r:id="rId71"/>
    <p:sldId id="1113" r:id="rId72"/>
    <p:sldId id="1212" r:id="rId73"/>
    <p:sldId id="1114" r:id="rId74"/>
    <p:sldId id="1115" r:id="rId75"/>
    <p:sldId id="1213" r:id="rId76"/>
    <p:sldId id="1116" r:id="rId77"/>
    <p:sldId id="1125" r:id="rId78"/>
    <p:sldId id="1117" r:id="rId79"/>
    <p:sldId id="1118" r:id="rId80"/>
    <p:sldId id="1119" r:id="rId81"/>
    <p:sldId id="1120" r:id="rId82"/>
    <p:sldId id="1121" r:id="rId83"/>
    <p:sldId id="1122" r:id="rId84"/>
    <p:sldId id="1123" r:id="rId85"/>
    <p:sldId id="1124" r:id="rId86"/>
    <p:sldId id="1052" r:id="rId87"/>
    <p:sldId id="1135" r:id="rId88"/>
    <p:sldId id="1136" r:id="rId89"/>
    <p:sldId id="1137" r:id="rId90"/>
    <p:sldId id="1138" r:id="rId91"/>
    <p:sldId id="1161" r:id="rId92"/>
    <p:sldId id="1142" r:id="rId93"/>
    <p:sldId id="1143" r:id="rId94"/>
    <p:sldId id="1139" r:id="rId95"/>
    <p:sldId id="1140" r:id="rId96"/>
    <p:sldId id="1144" r:id="rId97"/>
    <p:sldId id="1146" r:id="rId98"/>
    <p:sldId id="1215" r:id="rId99"/>
    <p:sldId id="533" r:id="rId100"/>
    <p:sldId id="534" r:id="rId101"/>
    <p:sldId id="1053" r:id="rId102"/>
    <p:sldId id="1148" r:id="rId103"/>
    <p:sldId id="1149" r:id="rId104"/>
    <p:sldId id="1150" r:id="rId105"/>
    <p:sldId id="1151" r:id="rId106"/>
    <p:sldId id="1152" r:id="rId107"/>
    <p:sldId id="1153" r:id="rId108"/>
    <p:sldId id="1154" r:id="rId109"/>
    <p:sldId id="1155" r:id="rId110"/>
    <p:sldId id="1156" r:id="rId111"/>
    <p:sldId id="1157" r:id="rId112"/>
    <p:sldId id="1158" r:id="rId113"/>
    <p:sldId id="1159" r:id="rId114"/>
    <p:sldId id="1048" r:id="rId115"/>
    <p:sldId id="1216" r:id="rId116"/>
    <p:sldId id="1242" r:id="rId117"/>
    <p:sldId id="1251" r:id="rId118"/>
    <p:sldId id="1217" r:id="rId119"/>
    <p:sldId id="1106" r:id="rId120"/>
    <p:sldId id="1145" r:id="rId121"/>
    <p:sldId id="1147" r:id="rId1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373"/>
    <p:restoredTop sz="79593"/>
  </p:normalViewPr>
  <p:slideViewPr>
    <p:cSldViewPr snapToGrid="0" snapToObjects="1">
      <p:cViewPr varScale="1">
        <p:scale>
          <a:sx n="85" d="100"/>
          <a:sy n="85" d="100"/>
        </p:scale>
        <p:origin x="1280" y="184"/>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notesMaster" Target="notesMasters/notesMaster1.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presProps" Target="presProps.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tableStyles" Target="tableStyles.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9.0:  updated to 9</a:t>
            </a:r>
            <a:r>
              <a:rPr lang="en-US" baseline="30000" dirty="0"/>
              <a:t>th</a:t>
            </a:r>
            <a:r>
              <a:rPr lang="en-US" dirty="0"/>
              <a:t> Edition, June 2025</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112</a:t>
            </a:fld>
            <a:endParaRPr lang="en-US" dirty="0"/>
          </a:p>
        </p:txBody>
      </p:sp>
    </p:spTree>
    <p:extLst>
      <p:ext uri="{BB962C8B-B14F-4D97-AF65-F5344CB8AC3E}">
        <p14:creationId xmlns:p14="http://schemas.microsoft.com/office/powerpoint/2010/main" val="306184487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 bit about real-world examples for timeout at the end.</a:t>
            </a:r>
          </a:p>
          <a:p>
            <a:endParaRPr lang="en-US" dirty="0"/>
          </a:p>
          <a:p>
            <a:r>
              <a:rPr lang="en-US" dirty="0"/>
              <a:t>Question:  settimeout(10), then what happens in the next iteration?  Will .accept() have timeout?</a:t>
            </a:r>
          </a:p>
          <a:p>
            <a:endParaRPr lang="en-US" dirty="0"/>
          </a:p>
          <a:p>
            <a:r>
              <a:rPr lang="en-US" dirty="0"/>
              <a:t>Non-blocking:</a:t>
            </a:r>
          </a:p>
          <a:p>
            <a:r>
              <a:rPr lang="en-US" dirty="0"/>
              <a:t>https://www.scottklement.com/rpg/socktut/nonblocking.html</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117</a:t>
            </a:fld>
            <a:endParaRPr lang="en-US" dirty="0"/>
          </a:p>
        </p:txBody>
      </p:sp>
    </p:spTree>
    <p:extLst>
      <p:ext uri="{BB962C8B-B14F-4D97-AF65-F5344CB8AC3E}">
        <p14:creationId xmlns:p14="http://schemas.microsoft.com/office/powerpoint/2010/main" val="226122168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dirty="0"/>
          </a:p>
        </p:txBody>
      </p:sp>
    </p:spTree>
    <p:extLst>
      <p:ext uri="{BB962C8B-B14F-4D97-AF65-F5344CB8AC3E}">
        <p14:creationId xmlns:p14="http://schemas.microsoft.com/office/powerpoint/2010/main" val="380396792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slide retired, since there’s the new Netflix example which is visually better</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119</a:t>
            </a:fld>
            <a:endParaRPr lang="en-US" dirty="0"/>
          </a:p>
        </p:txBody>
      </p:sp>
    </p:spTree>
    <p:extLst>
      <p:ext uri="{BB962C8B-B14F-4D97-AF65-F5344CB8AC3E}">
        <p14:creationId xmlns:p14="http://schemas.microsoft.com/office/powerpoint/2010/main" val="9646770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CCEA37-0427-E7AD-92BC-35BEE996AC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6184AB3-FBDF-30BB-7ABC-074C3AB8769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2DE13C-A25C-2820-AF6D-890ED74BECD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2398914-5B44-51D1-D542-8D6B312351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138416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58</a:t>
            </a:fld>
            <a:endParaRPr lang="en-US" dirty="0"/>
          </a:p>
        </p:txBody>
      </p:sp>
    </p:spTree>
    <p:extLst>
      <p:ext uri="{BB962C8B-B14F-4D97-AF65-F5344CB8AC3E}">
        <p14:creationId xmlns:p14="http://schemas.microsoft.com/office/powerpoint/2010/main" val="335310648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67</a:t>
            </a:fld>
            <a:endParaRPr lang="en-US" dirty="0"/>
          </a:p>
        </p:txBody>
      </p:sp>
    </p:spTree>
    <p:extLst>
      <p:ext uri="{BB962C8B-B14F-4D97-AF65-F5344CB8AC3E}">
        <p14:creationId xmlns:p14="http://schemas.microsoft.com/office/powerpoint/2010/main" val="54487865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100751467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97</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98</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dirty="0"/>
          </a:p>
        </p:txBody>
      </p:sp>
    </p:spTree>
    <p:extLst>
      <p:ext uri="{BB962C8B-B14F-4D97-AF65-F5344CB8AC3E}">
        <p14:creationId xmlns:p14="http://schemas.microsoft.com/office/powerpoint/2010/main" val="248794031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dirty="0"/>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7/20/25</a:t>
            </a:fld>
            <a:endParaRPr lang="en-US" dirty="0"/>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dirty="0"/>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1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7.xml"/><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8.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0.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29.png"/><Relationship Id="rId5" Type="http://schemas.openxmlformats.org/officeDocument/2006/relationships/image" Target="../media/image24.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39.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31.png"/><Relationship Id="rId5" Type="http://schemas.openxmlformats.org/officeDocument/2006/relationships/image" Target="../media/image29.png"/><Relationship Id="rId4" Type="http://schemas.openxmlformats.org/officeDocument/2006/relationships/image" Target="../media/image2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1.xml"/><Relationship Id="rId1" Type="http://schemas.openxmlformats.org/officeDocument/2006/relationships/slideLayout" Target="../slideLayouts/slideLayout10.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5.png"/></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3.xml"/><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4.xml"/><Relationship Id="rId1" Type="http://schemas.openxmlformats.org/officeDocument/2006/relationships/slideLayout" Target="../slideLayouts/slideLayout8.xml"/><Relationship Id="rId5" Type="http://schemas.openxmlformats.org/officeDocument/2006/relationships/image" Target="../media/image40.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7.xml"/><Relationship Id="rId1" Type="http://schemas.openxmlformats.org/officeDocument/2006/relationships/slideLayout" Target="../slideLayouts/slideLayout6.xml"/><Relationship Id="rId4" Type="http://schemas.openxmlformats.org/officeDocument/2006/relationships/image" Target="../media/image41.png"/></Relationships>
</file>

<file path=ppt/slides/_rels/slide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2.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6.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4.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8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8.xml"/><Relationship Id="rId1" Type="http://schemas.openxmlformats.org/officeDocument/2006/relationships/slideLayout" Target="../slideLayouts/slideLayout6.xml"/><Relationship Id="rId4" Type="http://schemas.openxmlformats.org/officeDocument/2006/relationships/image" Target="../media/image53.jpeg"/></Relationships>
</file>

<file path=ppt/slides/_rels/slide8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9.xml"/><Relationship Id="rId1" Type="http://schemas.openxmlformats.org/officeDocument/2006/relationships/slideLayout" Target="../slideLayouts/slideLayout6.xml"/><Relationship Id="rId4" Type="http://schemas.openxmlformats.org/officeDocument/2006/relationships/image" Target="../media/image53.jpe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93.xml"/><Relationship Id="rId1" Type="http://schemas.openxmlformats.org/officeDocument/2006/relationships/slideLayout" Target="../slideLayouts/slideLayout6.xml"/><Relationship Id="rId4" Type="http://schemas.openxmlformats.org/officeDocument/2006/relationships/image" Target="../media/image56.pn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5.xml"/><Relationship Id="rId1" Type="http://schemas.openxmlformats.org/officeDocument/2006/relationships/slideLayout" Target="../slideLayouts/slideLayout6.xml"/><Relationship Id="rId4" Type="http://schemas.openxmlformats.org/officeDocument/2006/relationships/image" Target="../media/image58.png"/></Relationships>
</file>

<file path=ppt/slides/_rels/slide9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3.jpeg"/><Relationship Id="rId2" Type="http://schemas.openxmlformats.org/officeDocument/2006/relationships/notesSlide" Target="../notesSlides/notesSlide96.xml"/><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9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7.xml"/><Relationship Id="rId1" Type="http://schemas.openxmlformats.org/officeDocument/2006/relationships/slideLayout" Target="../slideLayouts/slideLayout6.xml"/><Relationship Id="rId5" Type="http://schemas.openxmlformats.org/officeDocument/2006/relationships/image" Target="../media/image62.png"/><Relationship Id="rId4" Type="http://schemas.openxmlformats.org/officeDocument/2006/relationships/image" Target="../media/image61.png"/></Relationships>
</file>

<file path=ppt/slides/_rels/slide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9" name="Rectangle 8">
            <a:extLst>
              <a:ext uri="{FF2B5EF4-FFF2-40B4-BE49-F238E27FC236}">
                <a16:creationId xmlns:a16="http://schemas.microsoft.com/office/drawing/2014/main" id="{DF486BED-0E6D-424B-9246-93E87D8EC12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solidFill>
                  <a:srgbClr val="008000"/>
                </a:solidFill>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pic>
        <p:nvPicPr>
          <p:cNvPr id="4" name="Picture 3" descr="A book cover with a bridge&#10;&#10;Description automatically generated">
            <a:extLst>
              <a:ext uri="{FF2B5EF4-FFF2-40B4-BE49-F238E27FC236}">
                <a16:creationId xmlns:a16="http://schemas.microsoft.com/office/drawing/2014/main" id="{B610F142-3ED9-6CD1-4942-4402DA2C7E65}"/>
              </a:ext>
            </a:extLst>
          </p:cNvPr>
          <p:cNvPicPr>
            <a:picLocks noChangeAspect="1"/>
          </p:cNvPicPr>
          <p:nvPr/>
        </p:nvPicPr>
        <p:blipFill>
          <a:blip r:embed="rId3"/>
          <a:stretch>
            <a:fillRect/>
          </a:stretch>
        </p:blipFill>
        <p:spPr>
          <a:xfrm>
            <a:off x="7981312" y="561975"/>
            <a:ext cx="3180957" cy="3943062"/>
          </a:xfrm>
          <a:prstGeom prst="rect">
            <a:avLst/>
          </a:prstGeom>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CA74715D-A8D9-3A2E-8518-1C2C2B06BD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a:t>
            </a:fld>
            <a:endParaRPr lang="en-US" dirty="0"/>
          </a:p>
        </p:txBody>
      </p:sp>
    </p:spTree>
    <p:extLst>
      <p:ext uri="{BB962C8B-B14F-4D97-AF65-F5344CB8AC3E}">
        <p14:creationId xmlns:p14="http://schemas.microsoft.com/office/powerpoint/2010/main" val="273138114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gaia.cs.umass.edu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100</a:t>
            </a:fld>
            <a:endParaRPr lang="en-US" dirty="0"/>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a:t>
            </a: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dirty="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101</a:t>
            </a:fld>
            <a:endParaRPr lang="en-US" dirty="0"/>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and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102</a:t>
            </a:fld>
            <a:endParaRPr lang="en-US" dirty="0"/>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serverIP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serverIP)</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103</a:t>
            </a:fld>
            <a:endParaRPr lang="en-US" dirty="0"/>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(serverName,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 serverAddress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clientSocket.recvfrom(2048)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print(modifiedMessage.decode())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UDPServer</a:t>
            </a: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fr-F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message, clientAddress = serverSocket.recvfrom(2048)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modifiedMessage = message.decode().upper()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serverSocket.sendto(modifiedMessage.encode(),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hostid)</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clientSocket.connect((serverName,serverPort))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clientSocket.send(sentence.encode())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 = clientSocket.recv(1024)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modifiedSentence.decode())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108</a:t>
            </a:fld>
            <a:endParaRPr lang="en-US" dirty="0"/>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sentence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capitalizedSentence = sentence.upper()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connectionSocket.send(capitalizedSentence.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a:t>
            </a: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109</a:t>
            </a:fld>
            <a:endParaRPr lang="en-US" dirty="0"/>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110</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659878" y="1562903"/>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838200" y="2241127"/>
            <a:ext cx="851740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600"/>
              </a:spcBef>
              <a:spcAft>
                <a:spcPts val="0"/>
              </a:spcAft>
              <a:buClr>
                <a:srgbClr val="3333CC"/>
              </a:buClr>
              <a:buSzTx/>
              <a:buFontTx/>
              <a:buNone/>
              <a:tabLst/>
              <a:defRPr/>
            </a:pPr>
            <a:r>
              <a:rPr lang="en-US" altLang="en-US" sz="3200" dirty="0">
                <a:solidFill>
                  <a:srgbClr val="CC0000"/>
                </a:solidFill>
                <a:latin typeface="+mn-lt"/>
              </a:rPr>
              <a:t>Important</a:t>
            </a:r>
            <a:r>
              <a:rPr kumimoji="0" lang="en-US" altLang="en-US" sz="3200" b="0" i="0" u="none" strike="noStrike" kern="1200" cap="none" spc="0" normalizeH="0" baseline="0" noProof="0" dirty="0">
                <a:ln>
                  <a:noFill/>
                </a:ln>
                <a:solidFill>
                  <a:srgbClr val="CC0000"/>
                </a:solidFill>
                <a:effectLst/>
                <a:uLnTx/>
                <a:uFillTx/>
                <a:latin typeface="+mn-lt"/>
              </a:rPr>
              <a:t> themes:</a:t>
            </a:r>
            <a:r>
              <a:rPr kumimoji="0" lang="en-US" altLang="en-US" sz="3200" b="0" i="0" u="none" strike="noStrike" kern="1200" cap="none" spc="0" normalizeH="0" baseline="0" noProof="0" dirty="0">
                <a:ln>
                  <a:noFill/>
                </a:ln>
                <a:solidFill>
                  <a:srgbClr val="FF3300"/>
                </a:solidFill>
                <a:effectLst/>
                <a:uLnTx/>
                <a:uFillTx/>
                <a:latin typeface="+mn-lt"/>
              </a:rPr>
              <a:t> </a:t>
            </a:r>
          </a:p>
          <a:p>
            <a:pPr marL="349250" indent="-219075">
              <a:spcBef>
                <a:spcPts val="600"/>
              </a:spcBef>
              <a:buClr>
                <a:srgbClr val="000099"/>
              </a:buClr>
              <a:buSzPct val="100000"/>
              <a:buFont typeface="Wingdings" pitchFamily="2" charset="2"/>
              <a:buChar char="§"/>
              <a:defRPr/>
            </a:pPr>
            <a:r>
              <a:rPr lang="en-US" altLang="en-US" sz="2800" dirty="0">
                <a:latin typeface="+mn-lt"/>
              </a:rPr>
              <a:t>typical client/server request/reply message exchange</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centralized vs. decentralized </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stateless vs. stateful</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scalability</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mn-lt"/>
              </a:rPr>
              <a:t>reliable vs. unreliable message transfer </a:t>
            </a:r>
          </a:p>
          <a:p>
            <a:pPr marL="349250" marR="0" lvl="0" indent="-219075" algn="l" defTabSz="914400" rtl="0" eaLnBrk="1" fontAlgn="auto" latinLnBrk="0" hangingPunct="1">
              <a:lnSpc>
                <a:spcPct val="100000"/>
              </a:lnSpc>
              <a:spcBef>
                <a:spcPts val="60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mn-lt"/>
              </a:rPr>
              <a:t>“complexity at network edge”</a:t>
            </a:r>
            <a:endParaRPr kumimoji="0" lang="en-US" altLang="en-US" sz="2800" b="0" i="0" u="none" strike="noStrike" kern="1200" cap="none" spc="0" normalizeH="0" baseline="0" noProof="0" dirty="0">
              <a:ln>
                <a:noFill/>
              </a:ln>
              <a:solidFill>
                <a:srgbClr val="000000"/>
              </a:solidFill>
              <a:effectLst/>
              <a:uLnTx/>
              <a:uFillTx/>
              <a:latin typeface="+mn-lt"/>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111</a:t>
            </a:fld>
            <a:endParaRPr lang="en-US" dirty="0"/>
          </a:p>
        </p:txBody>
      </p:sp>
      <p:grpSp>
        <p:nvGrpSpPr>
          <p:cNvPr id="2" name="Group 1">
            <a:extLst>
              <a:ext uri="{FF2B5EF4-FFF2-40B4-BE49-F238E27FC236}">
                <a16:creationId xmlns:a16="http://schemas.microsoft.com/office/drawing/2014/main" id="{4DEDB909-5F48-BBBB-5780-16D1071A5F5C}"/>
              </a:ext>
            </a:extLst>
          </p:cNvPr>
          <p:cNvGrpSpPr/>
          <p:nvPr/>
        </p:nvGrpSpPr>
        <p:grpSpPr>
          <a:xfrm>
            <a:off x="8127081" y="3821979"/>
            <a:ext cx="3370375" cy="2095798"/>
            <a:chOff x="1055076" y="3732975"/>
            <a:chExt cx="3313139" cy="2488926"/>
          </a:xfrm>
        </p:grpSpPr>
        <p:pic>
          <p:nvPicPr>
            <p:cNvPr id="3" name="Picture 2">
              <a:extLst>
                <a:ext uri="{FF2B5EF4-FFF2-40B4-BE49-F238E27FC236}">
                  <a16:creationId xmlns:a16="http://schemas.microsoft.com/office/drawing/2014/main" id="{33E34486-AF79-6929-E9CE-AA28666F1E88}"/>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4" name="Rectangle 3">
              <a:extLst>
                <a:ext uri="{FF2B5EF4-FFF2-40B4-BE49-F238E27FC236}">
                  <a16:creationId xmlns:a16="http://schemas.microsoft.com/office/drawing/2014/main" id="{1EDE1F57-8CC3-0315-A6CF-AD1627F3BC47}"/>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112</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dirty="0"/>
              <a:t>JFK note: </a:t>
            </a:r>
            <a:r>
              <a:rPr lang="en-US" dirty="0"/>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waiting for multiple events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dirty="0"/>
              <a:t>sometimes a program must </a:t>
            </a:r>
            <a:r>
              <a:rPr lang="en-US" dirty="0">
                <a:solidFill>
                  <a:srgbClr val="CC0000"/>
                </a:solidFill>
              </a:rPr>
              <a:t>wait for one of several events</a:t>
            </a:r>
            <a:r>
              <a:rPr lang="en-US" dirty="0"/>
              <a:t> to happen, e.g.,:</a:t>
            </a:r>
            <a:endParaRPr lang="en-US" sz="2000" dirty="0"/>
          </a:p>
          <a:p>
            <a:pPr marL="630238" lvl="1" indent="-287338">
              <a:buFont typeface="Wingdings" charset="2"/>
              <a:buChar char="§"/>
              <a:defRPr/>
            </a:pPr>
            <a:r>
              <a:rPr lang="en-US" dirty="0"/>
              <a:t>wait for either (i) a reply from another end of the socket, or (ii) timeout: </a:t>
            </a:r>
            <a:r>
              <a:rPr lang="en-US" dirty="0">
                <a:solidFill>
                  <a:srgbClr val="0000A3"/>
                </a:solidFill>
              </a:rPr>
              <a:t>timer</a:t>
            </a:r>
          </a:p>
          <a:p>
            <a:pPr marL="630238" lvl="1" indent="-287338">
              <a:buFont typeface="Wingdings" charset="2"/>
              <a:buChar char="§"/>
              <a:defRPr/>
            </a:pPr>
            <a:r>
              <a:rPr lang="en-US" dirty="0"/>
              <a:t>wait for replies from several different open sockets: </a:t>
            </a:r>
            <a:r>
              <a:rPr lang="en-US" dirty="0">
                <a:solidFill>
                  <a:srgbClr val="0000A3"/>
                </a:solidFill>
              </a:rPr>
              <a:t>select(), multithreading</a:t>
            </a:r>
          </a:p>
          <a:p>
            <a:pPr marL="287338" indent="-287338">
              <a:buFont typeface="Wingdings" charset="2"/>
              <a:buChar char="§"/>
              <a:defRPr/>
            </a:pPr>
            <a:r>
              <a:rPr lang="en-US" sz="2400" dirty="0"/>
              <a:t>timeouts are used extensively in networking </a:t>
            </a:r>
          </a:p>
          <a:p>
            <a:pPr marL="287338" indent="-287338">
              <a:buFont typeface="Wingdings" charset="2"/>
              <a:buChar char="§"/>
              <a:defRPr/>
            </a:pPr>
            <a:r>
              <a:rPr lang="en-US" sz="2400" dirty="0"/>
              <a:t>using timeouts with Python socket:</a:t>
            </a:r>
          </a:p>
          <a:p>
            <a:pPr marL="287338" indent="-287338">
              <a:buFont typeface="Wingdings" charset="2"/>
              <a:buChar char="§"/>
              <a:defRPr/>
            </a:pPr>
            <a:endParaRPr lang="en-US" dirty="0"/>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recv()</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settimeout()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s.recv()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s.recv()</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s.recv()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How Python socket.settimeout() works?</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dirty="0"/>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dirty="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dirty="0">
                <a:solidFill>
                  <a:srgbClr val="C00000"/>
                </a:solidFill>
                <a:ea typeface="ＭＳ Ｐゴシック" panose="020B0600070205080204" pitchFamily="34" charset="-128"/>
                <a:cs typeface="+mn-cs"/>
              </a:rPr>
              <a:t>socket timeouts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connectionSocket.settimeout(10)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wolf_location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send_hunter(wolf_location)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catch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recv() is called and will </a:t>
              </a:r>
              <a:b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Use settimeout(None).  settimeout(0)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to remove settimeout()?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dirty="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117</a:t>
            </a:fld>
            <a:endParaRPr lang="en-US"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hamburger.edu </a:t>
            </a:r>
          </a:p>
          <a:p>
            <a:pPr>
              <a:spcBef>
                <a:spcPct val="0"/>
              </a:spcBef>
              <a:buClrTx/>
              <a:buSzTx/>
              <a:buFontTx/>
              <a:buNone/>
            </a:pPr>
            <a:r>
              <a:rPr lang="en-US" altLang="en-US" sz="2200" b="1" dirty="0">
                <a:latin typeface="Courier New" panose="02070309020205020404" pitchFamily="49" charset="0"/>
              </a:rPr>
              <a:t>     C: HELO crepes.fr </a:t>
            </a:r>
          </a:p>
          <a:p>
            <a:pPr>
              <a:spcBef>
                <a:spcPct val="0"/>
              </a:spcBef>
              <a:buClrTx/>
              <a:buSzTx/>
              <a:buFontTx/>
              <a:buNone/>
            </a:pPr>
            <a:r>
              <a:rPr lang="en-US" altLang="en-US" sz="2200" b="1" dirty="0">
                <a:latin typeface="Courier New" panose="02070309020205020404" pitchFamily="49" charset="0"/>
              </a:rPr>
              <a:t>     S: 250  Hello crepes.fr, pleased to meet you </a:t>
            </a:r>
          </a:p>
          <a:p>
            <a:pPr>
              <a:spcBef>
                <a:spcPct val="0"/>
              </a:spcBef>
              <a:buClrTx/>
              <a:buSzTx/>
              <a:buFontTx/>
              <a:buNone/>
            </a:pPr>
            <a:r>
              <a:rPr lang="en-US" altLang="en-US" sz="2200" b="1" dirty="0">
                <a:latin typeface="Courier New" panose="02070309020205020404" pitchFamily="49" charset="0"/>
              </a:rPr>
              <a:t>     C: MAIL FROM: &lt;alice@crepes.fr&gt; </a:t>
            </a:r>
          </a:p>
          <a:p>
            <a:pPr>
              <a:spcBef>
                <a:spcPct val="0"/>
              </a:spcBef>
              <a:buClrTx/>
              <a:buSzTx/>
              <a:buFontTx/>
              <a:buNone/>
            </a:pPr>
            <a:r>
              <a:rPr lang="en-US" altLang="en-US" sz="2200" b="1" dirty="0">
                <a:latin typeface="Courier New" panose="02070309020205020404" pitchFamily="49" charset="0"/>
              </a:rPr>
              <a:t>     S: 250 alice@crepes.fr... Sender ok </a:t>
            </a:r>
          </a:p>
          <a:p>
            <a:pPr>
              <a:spcBef>
                <a:spcPct val="0"/>
              </a:spcBef>
              <a:buClrTx/>
              <a:buSzTx/>
              <a:buFontTx/>
              <a:buNone/>
            </a:pPr>
            <a:r>
              <a:rPr lang="en-US" altLang="en-US" sz="2200" b="1" dirty="0">
                <a:latin typeface="Courier New" panose="02070309020205020404" pitchFamily="49" charset="0"/>
              </a:rPr>
              <a:t>     C: RCPT TO: &lt;bob@hamburger.edu&gt; </a:t>
            </a:r>
          </a:p>
          <a:p>
            <a:pPr>
              <a:spcBef>
                <a:spcPct val="0"/>
              </a:spcBef>
              <a:buClrTx/>
              <a:buSzTx/>
              <a:buFontTx/>
              <a:buNone/>
            </a:pPr>
            <a:r>
              <a:rPr lang="en-US" altLang="en-US" sz="2200" b="1" dirty="0">
                <a:latin typeface="Courier New" panose="02070309020205020404" pitchFamily="49" charset="0"/>
              </a:rPr>
              <a:t>     S: 250 bob@hamburger.edu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hamburger.edu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dirty="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dirty="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netcinema.com</a:t>
            </a:r>
            <a:endParaRPr lang="en-US" altLang="en-US" sz="1800" i="1" dirty="0">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KingCDN.com</a:t>
            </a:r>
            <a:endParaRPr lang="en-US" altLang="en-US" sz="1800" i="1" dirty="0">
              <a:solidFill>
                <a:srgbClr val="000000"/>
              </a:solidFill>
              <a:latin typeface="Arial Narrow" panose="020B0604020202020204" pitchFamily="34" charset="0"/>
              <a:cs typeface="Arial"/>
            </a:endParaRPr>
          </a:p>
        </p:txBody>
      </p:sp>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2. resolve http://netcinema.com/6Y7B23V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232643" y="5809738"/>
            <a:ext cx="1670650" cy="558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netcinema’s</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netcinema’s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http://KingCDN.com/NetC6y&amp;B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dirty="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00974"/>
            <a:ext cx="1770070"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KingCDN</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server</a:t>
            </a:r>
            <a:endParaRPr lang="en-US" altLang="en-US" sz="1800" i="1" dirty="0">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dirty="0">
                <a:latin typeface="+mn-lt"/>
                <a:ea typeface="ＭＳ Ｐゴシック" charset="0"/>
              </a:rPr>
              <a:t>Bob (client) requests video </a:t>
            </a:r>
            <a:r>
              <a:rPr lang="en-US" sz="2400" dirty="0">
                <a:latin typeface="+mn-lt"/>
                <a:ea typeface="ＭＳ Ｐゴシック" charset="0"/>
              </a:rPr>
              <a:t>http://netcinema.com</a:t>
            </a:r>
            <a:r>
              <a:rPr lang="en-US" sz="2800" dirty="0">
                <a:latin typeface="+mn-lt"/>
                <a:ea typeface="ＭＳ Ｐゴシック" charset="0"/>
              </a:rPr>
              <a:t>/</a:t>
            </a:r>
            <a:r>
              <a:rPr lang="en-US" sz="2400" dirty="0">
                <a:latin typeface="+mn-lt"/>
                <a:ea typeface="ＭＳ Ｐゴシック" charset="0"/>
              </a:rPr>
              <a:t>6Y7B23V</a:t>
            </a:r>
          </a:p>
          <a:p>
            <a:pPr marL="457200" indent="-230188">
              <a:buClr>
                <a:srgbClr val="0000A3"/>
              </a:buClr>
              <a:buFont typeface="Wingdings" charset="2"/>
              <a:buChar char="§"/>
              <a:defRPr/>
            </a:pPr>
            <a:r>
              <a:rPr lang="en-US" dirty="0">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118</a:t>
            </a:fld>
            <a:endParaRPr lang="en-US" dirty="0"/>
          </a:p>
        </p:txBody>
      </p:sp>
      <p:pic>
        <p:nvPicPr>
          <p:cNvPr id="2" name="Picture 1" descr="A cartoon of a person with a green bow tie&#10;&#10;Description automatically generated">
            <a:extLst>
              <a:ext uri="{FF2B5EF4-FFF2-40B4-BE49-F238E27FC236}">
                <a16:creationId xmlns:a16="http://schemas.microsoft.com/office/drawing/2014/main" id="{5176CDF6-2E1A-2B6C-6A6E-0D7E5093A566}"/>
              </a:ext>
            </a:extLst>
          </p:cNvPr>
          <p:cNvPicPr>
            <a:picLocks noChangeAspect="1"/>
          </p:cNvPicPr>
          <p:nvPr/>
        </p:nvPicPr>
        <p:blipFill>
          <a:blip r:embed="rId4"/>
          <a:stretch>
            <a:fillRect/>
          </a:stretch>
        </p:blipFill>
        <p:spPr>
          <a:xfrm>
            <a:off x="6853869" y="2098126"/>
            <a:ext cx="855059" cy="712537"/>
          </a:xfrm>
          <a:prstGeom prst="rect">
            <a:avLst/>
          </a:prstGeom>
        </p:spPr>
      </p:pic>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dirty="0"/>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dirty="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dirty="0">
                <a:latin typeface="Arial Narrow" panose="020B0604020202020204" pitchFamily="34" charset="0"/>
              </a:rPr>
              <a:t>Netflix registration,</a:t>
            </a:r>
          </a:p>
          <a:p>
            <a:pPr algn="ctr">
              <a:lnSpc>
                <a:spcPts val="1600"/>
              </a:lnSpc>
            </a:pPr>
            <a:r>
              <a:rPr lang="en-US" altLang="en-US" sz="1800" dirty="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dirty="0"/>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dirty="0">
                <a:latin typeface="Calibri" panose="020F0502020204030204" pitchFamily="34" charset="0"/>
                <a:cs typeface="Calibri" panose="020F0502020204030204" pitchFamily="34" charset="0"/>
              </a:rPr>
              <a:t>Bob browses</a:t>
            </a:r>
          </a:p>
          <a:p>
            <a:pPr>
              <a:lnSpc>
                <a:spcPct val="85000"/>
              </a:lnSpc>
            </a:pPr>
            <a:r>
              <a:rPr lang="en-US" altLang="en-US" dirty="0">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dirty="0">
                <a:latin typeface="+mn-lt"/>
              </a:rPr>
              <a:t>Manifest file, requested</a:t>
            </a:r>
          </a:p>
          <a:p>
            <a:pPr>
              <a:lnSpc>
                <a:spcPct val="90000"/>
              </a:lnSpc>
            </a:pPr>
            <a:r>
              <a:rPr lang="en-US" altLang="en-US" dirty="0">
                <a:latin typeface="+mn-lt"/>
              </a:rPr>
              <a:t>returned for </a:t>
            </a:r>
          </a:p>
          <a:p>
            <a:pPr>
              <a:lnSpc>
                <a:spcPct val="90000"/>
              </a:lnSpc>
            </a:pPr>
            <a:r>
              <a:rPr lang="en-US" altLang="en-US" dirty="0">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dirty="0">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dirty="0">
                  <a:latin typeface="Arial Narrow" panose="020B0604020202020204" pitchFamily="34" charset="0"/>
                </a:rPr>
                <a:t>CDN</a:t>
              </a:r>
            </a:p>
            <a:p>
              <a:pPr>
                <a:lnSpc>
                  <a:spcPts val="1800"/>
                </a:lnSpc>
              </a:pPr>
              <a:r>
                <a:rPr lang="en-US" altLang="en-US" sz="1800" dirty="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119</a:t>
            </a:fld>
            <a:endParaRPr lang="en-US" dirty="0"/>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TLS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TLS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7678C80D-64D1-299A-EEAA-651AA06838EC}"/>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4A888B69-5FBF-72D1-C23E-E871C67D042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48229B71-E65C-C3F5-EED7-7D152243B3EF}"/>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www.someschool.edu/someDept/pic.gif</a:t>
              </a: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2</a:t>
            </a:fld>
            <a:endParaRPr lang="en-US" dirty="0"/>
          </a:p>
        </p:txBody>
      </p:sp>
      <p:grpSp>
        <p:nvGrpSpPr>
          <p:cNvPr id="2" name="Group 1">
            <a:extLst>
              <a:ext uri="{FF2B5EF4-FFF2-40B4-BE49-F238E27FC236}">
                <a16:creationId xmlns:a16="http://schemas.microsoft.com/office/drawing/2014/main" id="{9FDFE827-5196-3991-8F2B-0A802892356A}"/>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F56F9EFE-A1B4-4816-391B-F77C8E94719F}"/>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10772240-C9BB-5CCD-82C0-554DBD4F278B}"/>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/index.html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www-net.cs.umass.edu\r\n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text/html,application/xhtml+xml\r\n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en-us,en;q=0.5\r\n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gzip,deflate\r\n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1936590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www.somesite.com/animalsearch?monkeys&amp;banana</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065158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netcat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6101461" y="1932221"/>
            <a:ext cx="5852372"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gaia.cs.umass.edu.</a:t>
            </a:r>
          </a:p>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0979788" cy="2045073"/>
            <a:chOff x="727530" y="3145663"/>
            <a:chExt cx="10979788"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/kurose_ross/interactive/index.php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gaia.cs.umass.edu</a:t>
              </a: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6163577" y="4175073"/>
              <a:ext cx="55437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ct val="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3" name="Text Box 6">
            <a:extLst>
              <a:ext uri="{FF2B5EF4-FFF2-40B4-BE49-F238E27FC236}">
                <a16:creationId xmlns:a16="http://schemas.microsoft.com/office/drawing/2014/main" id="{72EC16EB-48D6-6F60-9003-B5E809F4522A}"/>
              </a:ext>
            </a:extLst>
          </p:cNvPr>
          <p:cNvSpPr txBox="1">
            <a:spLocks noChangeArrowheads="1"/>
          </p:cNvSpPr>
          <p:nvPr/>
        </p:nvSpPr>
        <p:spPr bwMode="auto">
          <a:xfrm>
            <a:off x="1258273" y="2039943"/>
            <a:ext cx="48876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nc -c -v gaia.cs.umass.edu 80 (for Mac)</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&gt;n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cat –C gaia.cs.umass.edu 80 (for Windows)</a:t>
            </a:r>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social media</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voice over IP </a:t>
            </a:r>
            <a:endParaRPr lang="en-US" altLang="en-US" sz="3200" dirty="0">
              <a:solidFill>
                <a:prstClr val="black"/>
              </a:solidFill>
              <a:latin typeface="Calibri" panose="020F0502020204030204"/>
              <a:ea typeface="ＭＳ Ｐゴシック" panose="020B0600070205080204" pitchFamily="34" charset="-128"/>
            </a:endParaRP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dirty="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
                                            <p:txEl>
                                              <p:pRg st="1" end="1"/>
                                            </p:txEl>
                                          </p:spTgt>
                                        </p:tgtEl>
                                        <p:attrNameLst>
                                          <p:attrName>style.visibility</p:attrName>
                                        </p:attrNameLst>
                                      </p:cBhvr>
                                      <p:to>
                                        <p:strVal val="visible"/>
                                      </p:to>
                                    </p:set>
                                    <p:animEffect transition="in" filter="dissolve">
                                      <p:cBhvr>
                                        <p:cTn id="35" dur="500"/>
                                        <p:tgtEl>
                                          <p:spTgt spid="6">
                                            <p:txEl>
                                              <p:pRg st="1" end="1"/>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6">
                                            <p:txEl>
                                              <p:pRg st="2" end="2"/>
                                            </p:txEl>
                                          </p:spTgt>
                                        </p:tgtEl>
                                        <p:attrNameLst>
                                          <p:attrName>style.visibility</p:attrName>
                                        </p:attrNameLst>
                                      </p:cBhvr>
                                      <p:to>
                                        <p:strVal val="visible"/>
                                      </p:to>
                                    </p:set>
                                    <p:animEffect transition="in" filter="dissolve">
                                      <p:cBhvr>
                                        <p:cTn id="38" dur="500"/>
                                        <p:tgtEl>
                                          <p:spTgt spid="6">
                                            <p:txEl>
                                              <p:pRg st="2" end="2"/>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6">
                                            <p:txEl>
                                              <p:pRg st="3" end="3"/>
                                            </p:txEl>
                                          </p:spTgt>
                                        </p:tgtEl>
                                        <p:attrNameLst>
                                          <p:attrName>style.visibility</p:attrName>
                                        </p:attrNameLst>
                                      </p:cBhvr>
                                      <p:to>
                                        <p:strVal val="visible"/>
                                      </p:to>
                                    </p:set>
                                    <p:animEffect transition="in" filter="dissolve">
                                      <p:cBhvr>
                                        <p:cTn id="41" dur="500"/>
                                        <p:tgtEl>
                                          <p:spTgt spid="6">
                                            <p:txEl>
                                              <p:pRg st="3" end="3"/>
                                            </p:txEl>
                                          </p:spTgt>
                                        </p:tgtEl>
                                      </p:cBhvr>
                                    </p:animEffect>
                                  </p:childTnLst>
                                </p:cTn>
                              </p:par>
                              <p:par>
                                <p:cTn id="42" presetID="9" presetClass="entr" presetSubtype="0" fill="hold" nodeType="withEffect">
                                  <p:stCondLst>
                                    <p:cond delay="0"/>
                                  </p:stCondLst>
                                  <p:childTnLst>
                                    <p:set>
                                      <p:cBhvr>
                                        <p:cTn id="43" dur="1" fill="hold">
                                          <p:stCondLst>
                                            <p:cond delay="0"/>
                                          </p:stCondLst>
                                        </p:cTn>
                                        <p:tgtEl>
                                          <p:spTgt spid="6">
                                            <p:txEl>
                                              <p:pRg st="4" end="4"/>
                                            </p:txEl>
                                          </p:spTgt>
                                        </p:tgtEl>
                                        <p:attrNameLst>
                                          <p:attrName>style.visibility</p:attrName>
                                        </p:attrNameLst>
                                      </p:cBhvr>
                                      <p:to>
                                        <p:strVal val="visible"/>
                                      </p:to>
                                    </p:set>
                                    <p:animEffect transition="in" filter="dissolve">
                                      <p:cBhvr>
                                        <p:cTn id="44" dur="500"/>
                                        <p:tgtEl>
                                          <p:spTgt spid="6">
                                            <p:txEl>
                                              <p:pRg st="4" end="4"/>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dissolve">
                                      <p:cBhvr>
                                        <p:cTn id="4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msecs</a:t>
              </a: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47</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463550" marR="0" lvl="1" indent="0" algn="l" defTabSz="914400" rtl="0" eaLnBrk="1" fontAlgn="auto" latinLnBrk="0" hangingPunct="1">
              <a:lnSpc>
                <a:spcPct val="90000"/>
              </a:lnSpc>
              <a:spcBef>
                <a:spcPts val="500"/>
              </a:spcBef>
              <a:spcAft>
                <a:spcPts val="0"/>
              </a:spcAft>
              <a:buClr>
                <a:srgbClr val="0000A8"/>
              </a:buClr>
              <a:buSz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C2D45E64-73D5-972F-8481-162C41B7218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54</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we’ll study in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8968FAEE-FB54-5FEA-168C-D9FB29701BC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bldLvl="2"/>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 name="Slide Number Placeholder 2">
            <a:extLst>
              <a:ext uri="{FF2B5EF4-FFF2-40B4-BE49-F238E27FC236}">
                <a16:creationId xmlns:a16="http://schemas.microsoft.com/office/drawing/2014/main" id="{F2889FA4-13D4-2540-379E-9BD3E291CBC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
        <p:nvSpPr>
          <p:cNvPr id="7" name="Text Box 110">
            <a:extLst>
              <a:ext uri="{FF2B5EF4-FFF2-40B4-BE49-F238E27FC236}">
                <a16:creationId xmlns:a16="http://schemas.microsoft.com/office/drawing/2014/main" id="{5BA0FA05-7701-A014-3C28-F64D74104A78}"/>
              </a:ext>
            </a:extLst>
          </p:cNvPr>
          <p:cNvSpPr txBox="1">
            <a:spLocks noChangeArrowheads="1"/>
          </p:cNvSpPr>
          <p:nvPr/>
        </p:nvSpPr>
        <p:spPr bwMode="auto">
          <a:xfrm>
            <a:off x="6399414" y="2548749"/>
            <a:ext cx="169950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1RTT handshake</a:t>
            </a:r>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ssolv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6A638B-299C-E414-341C-DBE9C47694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D516F5D-DD6B-8EB2-DE83-0A1E850B5AE6}"/>
              </a:ext>
            </a:extLst>
          </p:cNvPr>
          <p:cNvSpPr>
            <a:spLocks noGrp="1"/>
          </p:cNvSpPr>
          <p:nvPr>
            <p:ph type="title"/>
          </p:nvPr>
        </p:nvSpPr>
        <p:spPr/>
        <p:txBody>
          <a:bodyPr>
            <a:normAutofit/>
          </a:bodyPr>
          <a:lstStyle/>
          <a:p>
            <a:r>
              <a:rPr lang="en-US" sz="4800" dirty="0"/>
              <a:t>QUIC: 0-RTT Connection establishment</a:t>
            </a:r>
            <a:endParaRPr lang="en-US" sz="4400" b="0" dirty="0"/>
          </a:p>
        </p:txBody>
      </p:sp>
      <p:sp>
        <p:nvSpPr>
          <p:cNvPr id="150" name="Line 25">
            <a:extLst>
              <a:ext uri="{FF2B5EF4-FFF2-40B4-BE49-F238E27FC236}">
                <a16:creationId xmlns:a16="http://schemas.microsoft.com/office/drawing/2014/main" id="{4DDCDF20-1721-F4BA-BB85-DF11B6757385}"/>
              </a:ext>
            </a:extLst>
          </p:cNvPr>
          <p:cNvSpPr>
            <a:spLocks noChangeShapeType="1"/>
          </p:cNvSpPr>
          <p:nvPr/>
        </p:nvSpPr>
        <p:spPr bwMode="auto">
          <a:xfrm>
            <a:off x="8046851" y="2406249"/>
            <a:ext cx="12270" cy="184514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1C61EF22-EAB2-8307-987F-BF1A78702DE8}"/>
              </a:ext>
            </a:extLst>
          </p:cNvPr>
          <p:cNvSpPr>
            <a:spLocks noChangeShapeType="1"/>
          </p:cNvSpPr>
          <p:nvPr/>
        </p:nvSpPr>
        <p:spPr bwMode="auto">
          <a:xfrm flipH="1">
            <a:off x="9545533" y="2479275"/>
            <a:ext cx="30079" cy="177211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72DFFDB4-A3F5-10DB-0960-26583EF6572F}"/>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54" name="Group 116">
            <a:extLst>
              <a:ext uri="{FF2B5EF4-FFF2-40B4-BE49-F238E27FC236}">
                <a16:creationId xmlns:a16="http://schemas.microsoft.com/office/drawing/2014/main" id="{F23C491F-020E-A257-98BE-BA6CD395C666}"/>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156B4474-CFE6-753B-F73B-0CFE2A78F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1810589-F9D7-DF59-0146-CD3D08DC255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A9E79D9B-004F-1995-0841-538194CB7B04}"/>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C82F1AD0-DF91-2FAC-8AD3-86293C0092B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50A13B8B-F4DB-4187-4DE2-027D37CBC55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5CA29F88-798E-CCA9-B03C-6F1F3DB725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1DE0ED22-0510-B5AF-5E2F-1FDBBDF0850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7FC164C9-8546-73F2-5303-4778B077CD4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1309B7A1-BBA3-30B3-F959-68741B1BDA8C}"/>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862D6675-4FE8-38BB-2547-ABE640A3995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56C9108B-D630-632C-D9FC-FB87008889B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0F9A1DB7-1A4A-0CED-E567-764C285D715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E9DFED65-78D1-5F9F-B080-F9B9287712C6}"/>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333FB8F-AC47-844D-FD97-1E5A43578379}"/>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1F2BAC79-423D-429C-DA92-3775E13F4DD1}"/>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35D8D5C4-84A8-5D1B-8CEF-02B5A29DA74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E82E2362-F006-2A30-D6F0-38DC41D4BE2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03A04C55-0C31-2B91-87D1-65304FD6381B}"/>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4984E658-560A-B98C-B817-B33CAEDB353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019D2D9A-B0E4-7723-7ABE-4BFB5C4BFCC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7E76309-D7E2-EEF2-81A4-F212D10C8F0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92CDE4A5-9E83-0D12-3928-2E6D5D3CCB7E}"/>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77732AD8-CD66-82F4-AE75-F900F5CED79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5FDAB56F-6711-3C91-FACC-C4C739E4AD5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8D32BCC1-EA1F-4888-4468-81E33FC45D81}"/>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260A5B6-DD46-A39E-767B-9178929D1D1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0C3E3319-9236-9096-94D3-146A1F70A71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27A83113-94EC-778D-DEA1-B380AB44102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CE2E1055-3D43-7CF5-FA3A-C6ED036080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E2892A49-E9F9-7026-7723-B58BE2E56461}"/>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5D9893E7-3F52-6AD2-0580-48C4757D81E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3FC2E39A-8E2C-DFEC-1736-2C8A7CC43E8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ECB9272B-B573-15F4-6D54-1C923585151B}"/>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9D0B5709-BDBD-46C8-0F89-AB1D753AAA14}"/>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DC88872C-BBBB-8F6E-31C6-77610F50DBF9}"/>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3A995F45-881B-04B2-4C25-729037796D6F}"/>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799683DE-F701-C08D-85C4-97A7F69183F1}"/>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A86EA23F-38F9-6F4C-C60F-F46C39446CFD}"/>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0" name="Group 39">
            <a:extLst>
              <a:ext uri="{FF2B5EF4-FFF2-40B4-BE49-F238E27FC236}">
                <a16:creationId xmlns:a16="http://schemas.microsoft.com/office/drawing/2014/main" id="{C2D8A3F6-2F35-73E3-9D3E-A4B2C5CCADCC}"/>
              </a:ext>
            </a:extLst>
          </p:cNvPr>
          <p:cNvGrpSpPr/>
          <p:nvPr/>
        </p:nvGrpSpPr>
        <p:grpSpPr>
          <a:xfrm>
            <a:off x="8086648" y="4597944"/>
            <a:ext cx="1477637" cy="1874799"/>
            <a:chOff x="8086648" y="4597944"/>
            <a:chExt cx="1477637" cy="1874799"/>
          </a:xfrm>
        </p:grpSpPr>
        <p:sp>
          <p:nvSpPr>
            <p:cNvPr id="7" name="Line 25">
              <a:extLst>
                <a:ext uri="{FF2B5EF4-FFF2-40B4-BE49-F238E27FC236}">
                  <a16:creationId xmlns:a16="http://schemas.microsoft.com/office/drawing/2014/main" id="{A284797A-E967-AC08-DDE8-C60D655BBB6A}"/>
                </a:ext>
              </a:extLst>
            </p:cNvPr>
            <p:cNvSpPr>
              <a:spLocks noChangeShapeType="1"/>
            </p:cNvSpPr>
            <p:nvPr/>
          </p:nvSpPr>
          <p:spPr bwMode="auto">
            <a:xfrm>
              <a:off x="8086648" y="4597944"/>
              <a:ext cx="12270" cy="184514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sp>
          <p:nvSpPr>
            <p:cNvPr id="8" name="Line 25">
              <a:extLst>
                <a:ext uri="{FF2B5EF4-FFF2-40B4-BE49-F238E27FC236}">
                  <a16:creationId xmlns:a16="http://schemas.microsoft.com/office/drawing/2014/main" id="{BC06DF10-8B26-397F-C400-CC5F137B88D4}"/>
                </a:ext>
              </a:extLst>
            </p:cNvPr>
            <p:cNvSpPr>
              <a:spLocks noChangeShapeType="1"/>
            </p:cNvSpPr>
            <p:nvPr/>
          </p:nvSpPr>
          <p:spPr bwMode="auto">
            <a:xfrm>
              <a:off x="9552015" y="4627598"/>
              <a:ext cx="12270" cy="184514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sp>
        <p:nvSpPr>
          <p:cNvPr id="3" name="Slide Number Placeholder 2">
            <a:extLst>
              <a:ext uri="{FF2B5EF4-FFF2-40B4-BE49-F238E27FC236}">
                <a16:creationId xmlns:a16="http://schemas.microsoft.com/office/drawing/2014/main" id="{899270D5-4B78-0C2E-2A95-D361876C417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grpSp>
        <p:nvGrpSpPr>
          <p:cNvPr id="27" name="Group 26">
            <a:extLst>
              <a:ext uri="{FF2B5EF4-FFF2-40B4-BE49-F238E27FC236}">
                <a16:creationId xmlns:a16="http://schemas.microsoft.com/office/drawing/2014/main" id="{528E75F2-4312-5DD9-EF03-0F5CF0A238B0}"/>
              </a:ext>
            </a:extLst>
          </p:cNvPr>
          <p:cNvGrpSpPr/>
          <p:nvPr/>
        </p:nvGrpSpPr>
        <p:grpSpPr>
          <a:xfrm>
            <a:off x="4848307" y="2616837"/>
            <a:ext cx="4163327" cy="762645"/>
            <a:chOff x="4848307" y="2616837"/>
            <a:chExt cx="4163327" cy="762645"/>
          </a:xfrm>
        </p:grpSpPr>
        <p:pic>
          <p:nvPicPr>
            <p:cNvPr id="11" name="Picture 10" descr="A white rectangular object with black lines&#10;&#10;Description automatically generated">
              <a:extLst>
                <a:ext uri="{FF2B5EF4-FFF2-40B4-BE49-F238E27FC236}">
                  <a16:creationId xmlns:a16="http://schemas.microsoft.com/office/drawing/2014/main" id="{C0DBBB44-E4A1-205F-47C3-190C9E22261B}"/>
                </a:ext>
              </a:extLst>
            </p:cNvPr>
            <p:cNvPicPr>
              <a:picLocks noChangeAspect="1"/>
            </p:cNvPicPr>
            <p:nvPr/>
          </p:nvPicPr>
          <p:blipFill>
            <a:blip r:embed="rId4"/>
            <a:stretch>
              <a:fillRect/>
            </a:stretch>
          </p:blipFill>
          <p:spPr>
            <a:xfrm rot="19615010">
              <a:off x="8558379" y="2819623"/>
              <a:ext cx="453255" cy="402541"/>
            </a:xfrm>
            <a:prstGeom prst="rect">
              <a:avLst/>
            </a:prstGeom>
          </p:spPr>
        </p:pic>
        <p:sp>
          <p:nvSpPr>
            <p:cNvPr id="12" name="TextBox 11">
              <a:extLst>
                <a:ext uri="{FF2B5EF4-FFF2-40B4-BE49-F238E27FC236}">
                  <a16:creationId xmlns:a16="http://schemas.microsoft.com/office/drawing/2014/main" id="{08C34F64-260E-D147-FC27-946B82E7A992}"/>
                </a:ext>
              </a:extLst>
            </p:cNvPr>
            <p:cNvSpPr txBox="1"/>
            <p:nvPr/>
          </p:nvSpPr>
          <p:spPr>
            <a:xfrm>
              <a:off x="4848307" y="2616837"/>
              <a:ext cx="1978771" cy="762645"/>
            </a:xfrm>
            <a:prstGeom prst="rect">
              <a:avLst/>
            </a:prstGeom>
            <a:noFill/>
          </p:spPr>
          <p:txBody>
            <a:bodyPr wrap="square" rtlCol="0">
              <a:spAutoFit/>
            </a:bodyPr>
            <a:lstStyle/>
            <a:p>
              <a:pPr algn="ctr">
                <a:lnSpc>
                  <a:spcPct val="80000"/>
                </a:lnSpc>
              </a:pPr>
              <a:r>
                <a:rPr lang="en-US" dirty="0"/>
                <a:t>TLS  session ticket sent by server, cached at client</a:t>
              </a:r>
            </a:p>
          </p:txBody>
        </p:sp>
        <p:cxnSp>
          <p:nvCxnSpPr>
            <p:cNvPr id="16" name="Straight Connector 15">
              <a:extLst>
                <a:ext uri="{FF2B5EF4-FFF2-40B4-BE49-F238E27FC236}">
                  <a16:creationId xmlns:a16="http://schemas.microsoft.com/office/drawing/2014/main" id="{6276F477-257E-E147-7699-C02E1EA9F677}"/>
                </a:ext>
              </a:extLst>
            </p:cNvPr>
            <p:cNvCxnSpPr>
              <a:cxnSpLocks/>
            </p:cNvCxnSpPr>
            <p:nvPr/>
          </p:nvCxnSpPr>
          <p:spPr>
            <a:xfrm flipV="1">
              <a:off x="6591170" y="2989811"/>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8BAB2E53-1232-067A-40AF-4850EF6AF96A}"/>
              </a:ext>
            </a:extLst>
          </p:cNvPr>
          <p:cNvGrpSpPr/>
          <p:nvPr/>
        </p:nvGrpSpPr>
        <p:grpSpPr>
          <a:xfrm>
            <a:off x="4765292" y="3672464"/>
            <a:ext cx="3164488" cy="660598"/>
            <a:chOff x="4765292" y="3672464"/>
            <a:chExt cx="3164488" cy="660598"/>
          </a:xfrm>
        </p:grpSpPr>
        <p:sp>
          <p:nvSpPr>
            <p:cNvPr id="9" name="TextBox 8">
              <a:extLst>
                <a:ext uri="{FF2B5EF4-FFF2-40B4-BE49-F238E27FC236}">
                  <a16:creationId xmlns:a16="http://schemas.microsoft.com/office/drawing/2014/main" id="{B93D5B20-3671-A7BB-8ABB-7CCC699BCB7F}"/>
                </a:ext>
              </a:extLst>
            </p:cNvPr>
            <p:cNvSpPr txBox="1"/>
            <p:nvPr/>
          </p:nvSpPr>
          <p:spPr>
            <a:xfrm>
              <a:off x="4765292" y="3672464"/>
              <a:ext cx="1966501" cy="660598"/>
            </a:xfrm>
            <a:prstGeom prst="rect">
              <a:avLst/>
            </a:prstGeom>
            <a:noFill/>
          </p:spPr>
          <p:txBody>
            <a:bodyPr wrap="square" rtlCol="0">
              <a:spAutoFit/>
            </a:bodyPr>
            <a:lstStyle/>
            <a:p>
              <a:pPr algn="ctr"/>
              <a:r>
                <a:rPr lang="en-US" i="1" dirty="0"/>
                <a:t>end of first QUIC connection </a:t>
              </a:r>
            </a:p>
          </p:txBody>
        </p:sp>
        <p:cxnSp>
          <p:nvCxnSpPr>
            <p:cNvPr id="22" name="Straight Connector 21">
              <a:extLst>
                <a:ext uri="{FF2B5EF4-FFF2-40B4-BE49-F238E27FC236}">
                  <a16:creationId xmlns:a16="http://schemas.microsoft.com/office/drawing/2014/main" id="{F112DD96-5A3B-C49D-E481-37CFB286F535}"/>
                </a:ext>
              </a:extLst>
            </p:cNvPr>
            <p:cNvCxnSpPr>
              <a:cxnSpLocks/>
            </p:cNvCxnSpPr>
            <p:nvPr/>
          </p:nvCxnSpPr>
          <p:spPr>
            <a:xfrm flipV="1">
              <a:off x="5978930" y="3998463"/>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pic>
        <p:nvPicPr>
          <p:cNvPr id="19" name="Picture 18" descr="A white rectangular object with black lines&#10;&#10;Description automatically generated">
            <a:extLst>
              <a:ext uri="{FF2B5EF4-FFF2-40B4-BE49-F238E27FC236}">
                <a16:creationId xmlns:a16="http://schemas.microsoft.com/office/drawing/2014/main" id="{254F5D0D-9EAD-9641-2537-22AFEC566970}"/>
              </a:ext>
            </a:extLst>
          </p:cNvPr>
          <p:cNvPicPr>
            <a:picLocks noChangeAspect="1"/>
          </p:cNvPicPr>
          <p:nvPr/>
        </p:nvPicPr>
        <p:blipFill>
          <a:blip r:embed="rId4"/>
          <a:stretch>
            <a:fillRect/>
          </a:stretch>
        </p:blipFill>
        <p:spPr>
          <a:xfrm rot="19615010">
            <a:off x="7591798" y="3080205"/>
            <a:ext cx="453255" cy="402541"/>
          </a:xfrm>
          <a:prstGeom prst="rect">
            <a:avLst/>
          </a:prstGeom>
        </p:spPr>
      </p:pic>
      <p:grpSp>
        <p:nvGrpSpPr>
          <p:cNvPr id="29" name="Group 28">
            <a:extLst>
              <a:ext uri="{FF2B5EF4-FFF2-40B4-BE49-F238E27FC236}">
                <a16:creationId xmlns:a16="http://schemas.microsoft.com/office/drawing/2014/main" id="{81D6EA82-1C87-1CE9-1059-E88642BD8C55}"/>
              </a:ext>
            </a:extLst>
          </p:cNvPr>
          <p:cNvGrpSpPr/>
          <p:nvPr/>
        </p:nvGrpSpPr>
        <p:grpSpPr>
          <a:xfrm>
            <a:off x="4899325" y="4351713"/>
            <a:ext cx="3164488" cy="660598"/>
            <a:chOff x="4899325" y="4351713"/>
            <a:chExt cx="3164488" cy="660598"/>
          </a:xfrm>
        </p:grpSpPr>
        <p:sp>
          <p:nvSpPr>
            <p:cNvPr id="23" name="TextBox 22">
              <a:extLst>
                <a:ext uri="{FF2B5EF4-FFF2-40B4-BE49-F238E27FC236}">
                  <a16:creationId xmlns:a16="http://schemas.microsoft.com/office/drawing/2014/main" id="{5E9D90FA-C79C-8C9F-468D-2C17EF954BC8}"/>
                </a:ext>
              </a:extLst>
            </p:cNvPr>
            <p:cNvSpPr txBox="1"/>
            <p:nvPr/>
          </p:nvSpPr>
          <p:spPr>
            <a:xfrm>
              <a:off x="4899325" y="4351713"/>
              <a:ext cx="1966501" cy="660598"/>
            </a:xfrm>
            <a:prstGeom prst="rect">
              <a:avLst/>
            </a:prstGeom>
            <a:noFill/>
          </p:spPr>
          <p:txBody>
            <a:bodyPr wrap="square" rtlCol="0">
              <a:spAutoFit/>
            </a:bodyPr>
            <a:lstStyle/>
            <a:p>
              <a:pPr algn="ctr"/>
              <a:r>
                <a:rPr lang="en-US" i="1" dirty="0"/>
                <a:t>start of second QUIC connection </a:t>
              </a:r>
            </a:p>
          </p:txBody>
        </p:sp>
        <p:cxnSp>
          <p:nvCxnSpPr>
            <p:cNvPr id="24" name="Straight Connector 23">
              <a:extLst>
                <a:ext uri="{FF2B5EF4-FFF2-40B4-BE49-F238E27FC236}">
                  <a16:creationId xmlns:a16="http://schemas.microsoft.com/office/drawing/2014/main" id="{A98A3C3B-B992-6036-057C-FC796A634286}"/>
                </a:ext>
              </a:extLst>
            </p:cNvPr>
            <p:cNvCxnSpPr>
              <a:cxnSpLocks/>
            </p:cNvCxnSpPr>
            <p:nvPr/>
          </p:nvCxnSpPr>
          <p:spPr>
            <a:xfrm flipV="1">
              <a:off x="6112963" y="4677712"/>
              <a:ext cx="1950850" cy="200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E3F43068-DD36-2255-81E5-877706B0C900}"/>
              </a:ext>
            </a:extLst>
          </p:cNvPr>
          <p:cNvGrpSpPr/>
          <p:nvPr/>
        </p:nvGrpSpPr>
        <p:grpSpPr>
          <a:xfrm>
            <a:off x="659981" y="4251394"/>
            <a:ext cx="8925410" cy="2093745"/>
            <a:chOff x="659981" y="4251394"/>
            <a:chExt cx="8925410" cy="2093745"/>
          </a:xfrm>
        </p:grpSpPr>
        <p:sp>
          <p:nvSpPr>
            <p:cNvPr id="198" name="Content Placeholder 3">
              <a:extLst>
                <a:ext uri="{FF2B5EF4-FFF2-40B4-BE49-F238E27FC236}">
                  <a16:creationId xmlns:a16="http://schemas.microsoft.com/office/drawing/2014/main" id="{F5B7BF91-3606-0BBD-C39B-CE25157509EA}"/>
                </a:ext>
              </a:extLst>
            </p:cNvPr>
            <p:cNvSpPr txBox="1">
              <a:spLocks/>
            </p:cNvSpPr>
            <p:nvPr/>
          </p:nvSpPr>
          <p:spPr>
            <a:xfrm>
              <a:off x="659981" y="4251394"/>
              <a:ext cx="4254995" cy="209374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uses</a:t>
              </a: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 last session ticket for encryption, authentication for new connection</a:t>
              </a:r>
            </a:p>
            <a:p>
              <a:pPr marL="641350" indent="-223838">
                <a:defRPr/>
              </a:pPr>
              <a:r>
                <a:rPr kumimoji="0" lang="en-US" sz="2800" b="0" i="0" u="none" strike="noStrike" kern="1200" cap="none" spc="0" normalizeH="0" noProof="0" dirty="0">
                  <a:ln>
                    <a:noFill/>
                  </a:ln>
                  <a:solidFill>
                    <a:prstClr val="black"/>
                  </a:solidFill>
                  <a:effectLst/>
                  <a:uLnTx/>
                  <a:uFillTx/>
                  <a:latin typeface="Calibri" panose="020F0502020204030204"/>
                  <a:ea typeface="+mn-ea"/>
                  <a:cs typeface="+mn-cs"/>
                </a:rPr>
                <a:t>0 RTT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handshake delay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 name="Group 35">
              <a:extLst>
                <a:ext uri="{FF2B5EF4-FFF2-40B4-BE49-F238E27FC236}">
                  <a16:creationId xmlns:a16="http://schemas.microsoft.com/office/drawing/2014/main" id="{F97A0ADA-1B02-BD9E-4C11-F823D2BC5FC1}"/>
                </a:ext>
              </a:extLst>
            </p:cNvPr>
            <p:cNvGrpSpPr/>
            <p:nvPr/>
          </p:nvGrpSpPr>
          <p:grpSpPr>
            <a:xfrm>
              <a:off x="7681761" y="4985061"/>
              <a:ext cx="1903630" cy="538559"/>
              <a:chOff x="7681761" y="4826037"/>
              <a:chExt cx="1903630" cy="538559"/>
            </a:xfrm>
          </p:grpSpPr>
          <p:sp>
            <p:nvSpPr>
              <p:cNvPr id="21" name="Line 104">
                <a:extLst>
                  <a:ext uri="{FF2B5EF4-FFF2-40B4-BE49-F238E27FC236}">
                    <a16:creationId xmlns:a16="http://schemas.microsoft.com/office/drawing/2014/main" id="{6F0731A0-058E-B2D6-D15B-3D61A79D9F8B}"/>
                  </a:ext>
                </a:extLst>
              </p:cNvPr>
              <p:cNvSpPr>
                <a:spLocks noChangeShapeType="1"/>
              </p:cNvSpPr>
              <p:nvPr/>
            </p:nvSpPr>
            <p:spPr bwMode="auto">
              <a:xfrm>
                <a:off x="8105841" y="504868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5" name="TextBox 24">
                <a:extLst>
                  <a:ext uri="{FF2B5EF4-FFF2-40B4-BE49-F238E27FC236}">
                    <a16:creationId xmlns:a16="http://schemas.microsoft.com/office/drawing/2014/main" id="{4993FB8A-0CB2-BAB3-1C65-4BAC0E65D071}"/>
                  </a:ext>
                </a:extLst>
              </p:cNvPr>
              <p:cNvSpPr txBox="1"/>
              <p:nvPr/>
            </p:nvSpPr>
            <p:spPr>
              <a:xfrm>
                <a:off x="8518517" y="4995264"/>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pic>
            <p:nvPicPr>
              <p:cNvPr id="26" name="Picture 25" descr="A white rectangular object with black lines&#10;&#10;Description automatically generated">
                <a:extLst>
                  <a:ext uri="{FF2B5EF4-FFF2-40B4-BE49-F238E27FC236}">
                    <a16:creationId xmlns:a16="http://schemas.microsoft.com/office/drawing/2014/main" id="{9B23612C-9216-2A44-D5F7-0ABA9158530F}"/>
                  </a:ext>
                </a:extLst>
              </p:cNvPr>
              <p:cNvPicPr>
                <a:picLocks noChangeAspect="1"/>
              </p:cNvPicPr>
              <p:nvPr/>
            </p:nvPicPr>
            <p:blipFill>
              <a:blip r:embed="rId4"/>
              <a:stretch>
                <a:fillRect/>
              </a:stretch>
            </p:blipFill>
            <p:spPr>
              <a:xfrm rot="19615010">
                <a:off x="7681761" y="4826037"/>
                <a:ext cx="453255" cy="402541"/>
              </a:xfrm>
              <a:prstGeom prst="rect">
                <a:avLst/>
              </a:prstGeom>
            </p:spPr>
          </p:pic>
        </p:grpSp>
        <p:cxnSp>
          <p:nvCxnSpPr>
            <p:cNvPr id="32" name="Straight Connector 31">
              <a:extLst>
                <a:ext uri="{FF2B5EF4-FFF2-40B4-BE49-F238E27FC236}">
                  <a16:creationId xmlns:a16="http://schemas.microsoft.com/office/drawing/2014/main" id="{B5D72C77-888C-C4FD-1FAD-69BAF28989B5}"/>
                </a:ext>
              </a:extLst>
            </p:cNvPr>
            <p:cNvCxnSpPr>
              <a:cxnSpLocks/>
            </p:cNvCxnSpPr>
            <p:nvPr/>
          </p:nvCxnSpPr>
          <p:spPr>
            <a:xfrm>
              <a:off x="4373217" y="5174316"/>
              <a:ext cx="3279649"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6840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dissolv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dissolve">
                                      <p:cBhvr>
                                        <p:cTn id="22" dur="500"/>
                                        <p:tgtEl>
                                          <p:spTgt spid="29"/>
                                        </p:tgtEl>
                                      </p:cBhvr>
                                    </p:animEffect>
                                  </p:childTnLst>
                                </p:cTn>
                              </p:par>
                              <p:par>
                                <p:cTn id="23" presetID="9"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dissolve">
                                      <p:cBhvr>
                                        <p:cTn id="25" dur="500"/>
                                        <p:tgtEl>
                                          <p:spTgt spid="40"/>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58</a:t>
            </a:fld>
            <a:endParaRPr lang="en-US" dirty="0"/>
          </a:p>
        </p:txBody>
      </p:sp>
      <p:grpSp>
        <p:nvGrpSpPr>
          <p:cNvPr id="2" name="Group 1">
            <a:extLst>
              <a:ext uri="{FF2B5EF4-FFF2-40B4-BE49-F238E27FC236}">
                <a16:creationId xmlns:a16="http://schemas.microsoft.com/office/drawing/2014/main" id="{FD339CFC-496F-2B33-38F5-0318904BADCD}"/>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8C50841B-A09E-237D-E762-5648F1B7CB7E}"/>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FB5E5C93-1628-B1E5-FF40-91A44E243DDC}"/>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96310058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bob@someschool.edu</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62</a:t>
            </a:fld>
            <a:endParaRPr lang="en-US" dirty="0"/>
          </a:p>
        </p:txBody>
      </p:sp>
      <p:pic>
        <p:nvPicPr>
          <p:cNvPr id="2" name="Picture 1" descr="Cartoon child with pigtails and purple bows&#10;&#10;Description automatically generated">
            <a:extLst>
              <a:ext uri="{FF2B5EF4-FFF2-40B4-BE49-F238E27FC236}">
                <a16:creationId xmlns:a16="http://schemas.microsoft.com/office/drawing/2014/main" id="{0F4809C8-C2BF-15DD-A423-439213090932}"/>
              </a:ext>
            </a:extLst>
          </p:cNvPr>
          <p:cNvPicPr>
            <a:picLocks noChangeAspect="1"/>
          </p:cNvPicPr>
          <p:nvPr/>
        </p:nvPicPr>
        <p:blipFill>
          <a:blip r:embed="rId4"/>
          <a:stretch>
            <a:fillRect/>
          </a:stretch>
        </p:blipFill>
        <p:spPr>
          <a:xfrm>
            <a:off x="1279735" y="5081182"/>
            <a:ext cx="935365" cy="782151"/>
          </a:xfrm>
          <a:prstGeom prst="rect">
            <a:avLst/>
          </a:prstGeom>
        </p:spPr>
      </p:pic>
      <p:pic>
        <p:nvPicPr>
          <p:cNvPr id="3" name="Picture 2" descr="A cartoon of a person with a green bow tie&#10;&#10;Description automatically generated">
            <a:extLst>
              <a:ext uri="{FF2B5EF4-FFF2-40B4-BE49-F238E27FC236}">
                <a16:creationId xmlns:a16="http://schemas.microsoft.com/office/drawing/2014/main" id="{C7D0FE14-C2F8-1269-7026-FDA9051829AA}"/>
              </a:ext>
            </a:extLst>
          </p:cNvPr>
          <p:cNvPicPr>
            <a:picLocks noChangeAspect="1"/>
          </p:cNvPicPr>
          <p:nvPr/>
        </p:nvPicPr>
        <p:blipFill>
          <a:blip r:embed="rId5"/>
          <a:stretch>
            <a:fillRect/>
          </a:stretch>
        </p:blipFill>
        <p:spPr>
          <a:xfrm>
            <a:off x="8768442" y="5061401"/>
            <a:ext cx="1020860" cy="850702"/>
          </a:xfrm>
          <a:prstGeom prst="rect">
            <a:avLst/>
          </a:prstGeom>
        </p:spPr>
      </p:pic>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hamburger.edu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crepes.fr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crepes.fr,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&lt;alice@crepes.fr&gt;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alice@crepes.fr...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&lt;bob@hamburger.edu&gt;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bob@hamburger.edu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hamburger.edu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64</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65</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gmail, Hotmail, Yahoo!Mail,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66</a:t>
            </a:fld>
            <a:endParaRPr lang="en-US" dirty="0"/>
          </a:p>
        </p:txBody>
      </p:sp>
      <p:pic>
        <p:nvPicPr>
          <p:cNvPr id="3" name="Picture 2" descr="Cartoon child with pigtails and purple bows&#10;&#10;Description automatically generated">
            <a:extLst>
              <a:ext uri="{FF2B5EF4-FFF2-40B4-BE49-F238E27FC236}">
                <a16:creationId xmlns:a16="http://schemas.microsoft.com/office/drawing/2014/main" id="{29762C02-5326-6038-2AB2-489CED6858A9}"/>
              </a:ext>
            </a:extLst>
          </p:cNvPr>
          <p:cNvPicPr>
            <a:picLocks noChangeAspect="1"/>
          </p:cNvPicPr>
          <p:nvPr/>
        </p:nvPicPr>
        <p:blipFill>
          <a:blip r:embed="rId4"/>
          <a:stretch>
            <a:fillRect/>
          </a:stretch>
        </p:blipFill>
        <p:spPr>
          <a:xfrm>
            <a:off x="1638307" y="1580166"/>
            <a:ext cx="935365" cy="782151"/>
          </a:xfrm>
          <a:prstGeom prst="rect">
            <a:avLst/>
          </a:prstGeom>
        </p:spPr>
      </p:pic>
      <p:pic>
        <p:nvPicPr>
          <p:cNvPr id="4" name="Picture 3" descr="A cartoon of a person with a green bow tie&#10;&#10;Description automatically generated">
            <a:extLst>
              <a:ext uri="{FF2B5EF4-FFF2-40B4-BE49-F238E27FC236}">
                <a16:creationId xmlns:a16="http://schemas.microsoft.com/office/drawing/2014/main" id="{D2758BD8-647B-A13A-A407-6EA8F9A29AAC}"/>
              </a:ext>
            </a:extLst>
          </p:cNvPr>
          <p:cNvPicPr>
            <a:picLocks noChangeAspect="1"/>
          </p:cNvPicPr>
          <p:nvPr/>
        </p:nvPicPr>
        <p:blipFill>
          <a:blip r:embed="rId5"/>
          <a:stretch>
            <a:fillRect/>
          </a:stretch>
        </p:blipFill>
        <p:spPr>
          <a:xfrm>
            <a:off x="9453881" y="1669222"/>
            <a:ext cx="1020860" cy="850702"/>
          </a:xfrm>
          <a:prstGeom prst="rect">
            <a:avLst/>
          </a:prstGeom>
        </p:spPr>
      </p:pic>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67</a:t>
            </a:fld>
            <a:endParaRPr lang="en-US" dirty="0"/>
          </a:p>
        </p:txBody>
      </p:sp>
      <p:grpSp>
        <p:nvGrpSpPr>
          <p:cNvPr id="2" name="Group 1">
            <a:extLst>
              <a:ext uri="{FF2B5EF4-FFF2-40B4-BE49-F238E27FC236}">
                <a16:creationId xmlns:a16="http://schemas.microsoft.com/office/drawing/2014/main" id="{CD541EC0-5B2C-A77B-F3AC-CA0375AFA58B}"/>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6BF2C2A9-FA94-A43C-2AA1-163E4224BD87}"/>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A004417E-C69E-5294-CC26-411492DA54B2}"/>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13156480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cs.umass.edu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.edu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nyu.edu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05963" y="1180296"/>
            <a:ext cx="6156745"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7334007" y="5609479"/>
            <a:ext cx="4118478" cy="1198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rtl="0" eaLnBrk="1" fontAlgn="auto" latinLnBrk="0" hangingPunct="1">
              <a:lnSpc>
                <a:spcPct val="90000"/>
              </a:lnSpc>
              <a:spcBef>
                <a:spcPts val="0"/>
              </a:spcBef>
              <a:spcAft>
                <a:spcPts val="0"/>
              </a:spcAft>
              <a:buClrTx/>
              <a:buSzTx/>
              <a:buFontTx/>
              <a:buNone/>
              <a:tabLst/>
              <a:defRPr/>
            </a:pPr>
            <a:r>
              <a:rPr kumimoji="0" lang="en-US" altLang="en-US"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rPr>
              <a:t>13 logical root name “</a:t>
            </a:r>
            <a:r>
              <a:rPr kumimoji="0" lang="en-US" altLang="ja-JP"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rPr>
              <a:t>servers” worldwide;  each “server,” replicated many times</a:t>
            </a:r>
            <a:endParaRPr kumimoji="0" lang="en-US" altLang="ja-JP" sz="1800" b="0" i="1" u="none" strike="noStrike" kern="1200" cap="none" spc="0" normalizeH="0" baseline="0" noProof="0" dirty="0">
              <a:ln>
                <a:noFill/>
              </a:ln>
              <a:solidFill>
                <a:schemeClr val="tx1">
                  <a:lumMod val="65000"/>
                  <a:lumOff val="35000"/>
                </a:schemeClr>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EA66C62D-6941-0B64-EFFD-AEF5C75DF639}"/>
              </a:ext>
            </a:extLst>
          </p:cNvPr>
          <p:cNvPicPr>
            <a:picLocks noChangeAspect="1"/>
          </p:cNvPicPr>
          <p:nvPr/>
        </p:nvPicPr>
        <p:blipFill>
          <a:blip r:embed="rId3"/>
          <a:stretch>
            <a:fillRect/>
          </a:stretch>
        </p:blipFill>
        <p:spPr>
          <a:xfrm>
            <a:off x="890657" y="3761628"/>
            <a:ext cx="6289632" cy="2807047"/>
          </a:xfrm>
          <a:prstGeom prst="rect">
            <a:avLst/>
          </a:prstGeom>
        </p:spPr>
      </p:pic>
      <p:sp>
        <p:nvSpPr>
          <p:cNvPr id="4" name="Rectangle 3">
            <a:extLst>
              <a:ext uri="{FF2B5EF4-FFF2-40B4-BE49-F238E27FC236}">
                <a16:creationId xmlns:a16="http://schemas.microsoft.com/office/drawing/2014/main" id="{E99CF6E7-9C3C-00A8-8BCC-10E139488B96}"/>
              </a:ext>
            </a:extLst>
          </p:cNvPr>
          <p:cNvSpPr txBox="1">
            <a:spLocks noChangeArrowheads="1"/>
          </p:cNvSpPr>
          <p:nvPr/>
        </p:nvSpPr>
        <p:spPr>
          <a:xfrm>
            <a:off x="6882627" y="1165583"/>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88925">
              <a:defRPr/>
            </a:pPr>
            <a:r>
              <a:rPr lang="en-US" dirty="0">
                <a:solidFill>
                  <a:prstClr val="black"/>
                </a:solidFill>
              </a:rPr>
              <a:t>ICANN (Internet Corporation for Assigned Names and Numbers)</a:t>
            </a:r>
            <a:r>
              <a:rPr lang="en-US" dirty="0">
                <a:solidFill>
                  <a:prstClr val="black"/>
                </a:solidFill>
                <a:ea typeface="ＭＳ Ｐゴシック" panose="020B0600070205080204" pitchFamily="34" charset="-128"/>
              </a:rPr>
              <a:t> manages root DNS domain</a:t>
            </a:r>
            <a:endParaRPr lang="en-US" dirty="0">
              <a:solidFill>
                <a:prstClr val="black"/>
              </a:solidFill>
            </a:endParaRP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dissolve">
                                      <p:cBhvr>
                                        <p:cTn id="16" dur="5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dissolve">
                                      <p:cBhvr>
                                        <p:cTn id="21" dur="500"/>
                                        <p:tgtEl>
                                          <p:spTgt spid="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
                                            <p:txEl>
                                              <p:pRg st="1" end="1"/>
                                            </p:txEl>
                                          </p:spTgt>
                                        </p:tgtEl>
                                        <p:attrNameLst>
                                          <p:attrName>style.visibility</p:attrName>
                                        </p:attrNameLst>
                                      </p:cBhvr>
                                      <p:to>
                                        <p:strVal val="visible"/>
                                      </p:to>
                                    </p:set>
                                    <p:animEffect transition="in" filter="dissolve">
                                      <p:cBhvr>
                                        <p:cTn id="26"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P spid="4" grpId="0" uiExpand="1"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.net, .edu, .aero, .jobs, .museums, and all top-level country domains, e.g.: .cn, .uk, .fr, .ca, .jp</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.net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.edu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scutil --dns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foo.com)</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www.ibm.com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networkuptopia.com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(networkutopia.com,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networkutopia.com</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Spoofing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84</a:t>
            </a:fld>
            <a:endParaRPr lang="en-US" dirty="0"/>
          </a:p>
        </p:txBody>
      </p:sp>
      <p:grpSp>
        <p:nvGrpSpPr>
          <p:cNvPr id="2" name="Group 1">
            <a:extLst>
              <a:ext uri="{FF2B5EF4-FFF2-40B4-BE49-F238E27FC236}">
                <a16:creationId xmlns:a16="http://schemas.microsoft.com/office/drawing/2014/main" id="{1E4AC3E2-D119-EB28-248E-26794393D8B2}"/>
              </a:ext>
            </a:extLst>
          </p:cNvPr>
          <p:cNvGrpSpPr/>
          <p:nvPr/>
        </p:nvGrpSpPr>
        <p:grpSpPr>
          <a:xfrm>
            <a:off x="7021162" y="4181144"/>
            <a:ext cx="3127180" cy="1964824"/>
            <a:chOff x="1055076" y="3732975"/>
            <a:chExt cx="3313139" cy="2488926"/>
          </a:xfrm>
        </p:grpSpPr>
        <p:pic>
          <p:nvPicPr>
            <p:cNvPr id="4" name="Picture 3">
              <a:extLst>
                <a:ext uri="{FF2B5EF4-FFF2-40B4-BE49-F238E27FC236}">
                  <a16:creationId xmlns:a16="http://schemas.microsoft.com/office/drawing/2014/main" id="{45D0204A-0FAA-6869-65F6-EE3ECA9D4625}"/>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6A73D77C-3D7F-1765-6C83-41FBC5C6013E}"/>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19081926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610164" y="2844616"/>
            <a:ext cx="2744120" cy="3416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Arial"/>
              </a:rPr>
              <a:t>Cumulative data (chunks)</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10211492" y="4330104"/>
            <a:ext cx="6639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B83A91F9-EBE3-5AB5-09E5-69D1FACF91C3}"/>
              </a:ext>
            </a:extLst>
          </p:cNvPr>
          <p:cNvGrpSpPr/>
          <p:nvPr/>
        </p:nvGrpSpPr>
        <p:grpSpPr>
          <a:xfrm>
            <a:off x="2430276" y="2225832"/>
            <a:ext cx="7694157" cy="2069827"/>
            <a:chOff x="2430276" y="2225832"/>
            <a:chExt cx="7694157" cy="2069827"/>
          </a:xfrm>
        </p:grpSpPr>
        <p:cxnSp>
          <p:nvCxnSpPr>
            <p:cNvPr id="3" name="Straight Connector 2">
              <a:extLst>
                <a:ext uri="{FF2B5EF4-FFF2-40B4-BE49-F238E27FC236}">
                  <a16:creationId xmlns:a16="http://schemas.microsoft.com/office/drawing/2014/main" id="{E17BB021-F608-D82F-7709-ADE25E651049}"/>
                </a:ext>
              </a:extLst>
            </p:cNvPr>
            <p:cNvCxnSpPr/>
            <p:nvPr/>
          </p:nvCxnSpPr>
          <p:spPr>
            <a:xfrm>
              <a:off x="2430276" y="429565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431E6E60-211B-DE00-09E4-81C1E4B86442}"/>
                </a:ext>
              </a:extLst>
            </p:cNvPr>
            <p:cNvCxnSpPr/>
            <p:nvPr/>
          </p:nvCxnSpPr>
          <p:spPr>
            <a:xfrm>
              <a:off x="2437153" y="4065594"/>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7910C7A-EEFC-D6F1-65F1-E97E6B51A2D4}"/>
                </a:ext>
              </a:extLst>
            </p:cNvPr>
            <p:cNvCxnSpPr/>
            <p:nvPr/>
          </p:nvCxnSpPr>
          <p:spPr>
            <a:xfrm>
              <a:off x="2445774" y="3834580"/>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5028D52E-35DF-9814-6817-23B21C5438D9}"/>
                </a:ext>
              </a:extLst>
            </p:cNvPr>
            <p:cNvCxnSpPr/>
            <p:nvPr/>
          </p:nvCxnSpPr>
          <p:spPr>
            <a:xfrm>
              <a:off x="2441870" y="360356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5FCBE622-F529-2A9F-46CD-ADE297E9F366}"/>
                </a:ext>
              </a:extLst>
            </p:cNvPr>
            <p:cNvCxnSpPr/>
            <p:nvPr/>
          </p:nvCxnSpPr>
          <p:spPr>
            <a:xfrm>
              <a:off x="2442141" y="3376727"/>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1541F78-D19B-6C3F-88AD-78DAEEB21017}"/>
                </a:ext>
              </a:extLst>
            </p:cNvPr>
            <p:cNvCxnSpPr/>
            <p:nvPr/>
          </p:nvCxnSpPr>
          <p:spPr>
            <a:xfrm>
              <a:off x="2446587" y="3145713"/>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927BFF30-60AE-19D7-264D-71413FCA1521}"/>
                </a:ext>
              </a:extLst>
            </p:cNvPr>
            <p:cNvCxnSpPr/>
            <p:nvPr/>
          </p:nvCxnSpPr>
          <p:spPr>
            <a:xfrm>
              <a:off x="2451033" y="2914699"/>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0CC6A51-0720-2032-2619-7BDFC977CCF3}"/>
                </a:ext>
              </a:extLst>
            </p:cNvPr>
            <p:cNvCxnSpPr/>
            <p:nvPr/>
          </p:nvCxnSpPr>
          <p:spPr>
            <a:xfrm>
              <a:off x="2434254" y="2679510"/>
              <a:ext cx="7672587" cy="0"/>
            </a:xfrm>
            <a:prstGeom prst="line">
              <a:avLst/>
            </a:prstGeom>
            <a:ln>
              <a:solidFill>
                <a:schemeClr val="bg1">
                  <a:lumMod val="7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3942816-4F9F-55A7-1160-D0A810EF772C}"/>
                </a:ext>
              </a:extLst>
            </p:cNvPr>
            <p:cNvCxnSpPr/>
            <p:nvPr/>
          </p:nvCxnSpPr>
          <p:spPr>
            <a:xfrm>
              <a:off x="2451575" y="2448496"/>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02CC485-4EC1-4DC2-3B62-A65404BA98C6}"/>
                </a:ext>
              </a:extLst>
            </p:cNvPr>
            <p:cNvCxnSpPr/>
            <p:nvPr/>
          </p:nvCxnSpPr>
          <p:spPr>
            <a:xfrm>
              <a:off x="2451846" y="2225832"/>
              <a:ext cx="7672587"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8A502E2-4B3E-C82D-94BE-C3FE5F18EA44}"/>
              </a:ext>
            </a:extLst>
          </p:cNvPr>
          <p:cNvGrpSpPr/>
          <p:nvPr/>
        </p:nvGrpSpPr>
        <p:grpSpPr>
          <a:xfrm>
            <a:off x="2147799" y="2080751"/>
            <a:ext cx="328936" cy="2338510"/>
            <a:chOff x="2110014" y="2065637"/>
            <a:chExt cx="328936" cy="2338510"/>
          </a:xfrm>
        </p:grpSpPr>
        <p:sp>
          <p:nvSpPr>
            <p:cNvPr id="14" name="TextBox 13">
              <a:extLst>
                <a:ext uri="{FF2B5EF4-FFF2-40B4-BE49-F238E27FC236}">
                  <a16:creationId xmlns:a16="http://schemas.microsoft.com/office/drawing/2014/main" id="{22D577B8-1620-8BC9-978C-2DDD576394F9}"/>
                </a:ext>
              </a:extLst>
            </p:cNvPr>
            <p:cNvSpPr txBox="1"/>
            <p:nvPr/>
          </p:nvSpPr>
          <p:spPr>
            <a:xfrm>
              <a:off x="2174481" y="4142537"/>
              <a:ext cx="256802" cy="261610"/>
            </a:xfrm>
            <a:prstGeom prst="rect">
              <a:avLst/>
            </a:prstGeom>
            <a:noFill/>
          </p:spPr>
          <p:txBody>
            <a:bodyPr wrap="none" rtlCol="0">
              <a:spAutoFit/>
            </a:bodyPr>
            <a:lstStyle/>
            <a:p>
              <a:r>
                <a:rPr lang="en-US" sz="1100" dirty="0">
                  <a:solidFill>
                    <a:schemeClr val="bg1">
                      <a:lumMod val="65000"/>
                    </a:schemeClr>
                  </a:solidFill>
                </a:rPr>
                <a:t>1</a:t>
              </a:r>
            </a:p>
          </p:txBody>
        </p:sp>
        <p:sp>
          <p:nvSpPr>
            <p:cNvPr id="15" name="TextBox 14">
              <a:extLst>
                <a:ext uri="{FF2B5EF4-FFF2-40B4-BE49-F238E27FC236}">
                  <a16:creationId xmlns:a16="http://schemas.microsoft.com/office/drawing/2014/main" id="{597038E0-FED7-5776-7B30-D0DC13F71B19}"/>
                </a:ext>
              </a:extLst>
            </p:cNvPr>
            <p:cNvSpPr txBox="1"/>
            <p:nvPr/>
          </p:nvSpPr>
          <p:spPr>
            <a:xfrm>
              <a:off x="2172484" y="3908167"/>
              <a:ext cx="256802" cy="261610"/>
            </a:xfrm>
            <a:prstGeom prst="rect">
              <a:avLst/>
            </a:prstGeom>
            <a:noFill/>
          </p:spPr>
          <p:txBody>
            <a:bodyPr wrap="none" rtlCol="0">
              <a:spAutoFit/>
            </a:bodyPr>
            <a:lstStyle/>
            <a:p>
              <a:r>
                <a:rPr lang="en-US" sz="1100" dirty="0">
                  <a:solidFill>
                    <a:schemeClr val="bg1">
                      <a:lumMod val="65000"/>
                    </a:schemeClr>
                  </a:solidFill>
                </a:rPr>
                <a:t>2</a:t>
              </a:r>
            </a:p>
          </p:txBody>
        </p:sp>
        <p:sp>
          <p:nvSpPr>
            <p:cNvPr id="16" name="TextBox 15">
              <a:extLst>
                <a:ext uri="{FF2B5EF4-FFF2-40B4-BE49-F238E27FC236}">
                  <a16:creationId xmlns:a16="http://schemas.microsoft.com/office/drawing/2014/main" id="{269E32A0-C8F2-80D1-B694-F8549624E129}"/>
                </a:ext>
              </a:extLst>
            </p:cNvPr>
            <p:cNvSpPr txBox="1"/>
            <p:nvPr/>
          </p:nvSpPr>
          <p:spPr>
            <a:xfrm>
              <a:off x="2169884" y="3677040"/>
              <a:ext cx="256802" cy="261610"/>
            </a:xfrm>
            <a:prstGeom prst="rect">
              <a:avLst/>
            </a:prstGeom>
            <a:noFill/>
          </p:spPr>
          <p:txBody>
            <a:bodyPr wrap="none" rtlCol="0">
              <a:spAutoFit/>
            </a:bodyPr>
            <a:lstStyle/>
            <a:p>
              <a:r>
                <a:rPr lang="en-US" sz="1100" dirty="0">
                  <a:solidFill>
                    <a:schemeClr val="bg1">
                      <a:lumMod val="65000"/>
                    </a:schemeClr>
                  </a:solidFill>
                </a:rPr>
                <a:t>3</a:t>
              </a:r>
            </a:p>
          </p:txBody>
        </p:sp>
        <p:sp>
          <p:nvSpPr>
            <p:cNvPr id="17" name="TextBox 16">
              <a:extLst>
                <a:ext uri="{FF2B5EF4-FFF2-40B4-BE49-F238E27FC236}">
                  <a16:creationId xmlns:a16="http://schemas.microsoft.com/office/drawing/2014/main" id="{6EA8877A-C283-18C0-DB3A-E77EDAF06C02}"/>
                </a:ext>
              </a:extLst>
            </p:cNvPr>
            <p:cNvSpPr txBox="1"/>
            <p:nvPr/>
          </p:nvSpPr>
          <p:spPr>
            <a:xfrm>
              <a:off x="2172450" y="3445913"/>
              <a:ext cx="256802" cy="261610"/>
            </a:xfrm>
            <a:prstGeom prst="rect">
              <a:avLst/>
            </a:prstGeom>
            <a:noFill/>
          </p:spPr>
          <p:txBody>
            <a:bodyPr wrap="none" rtlCol="0">
              <a:spAutoFit/>
            </a:bodyPr>
            <a:lstStyle/>
            <a:p>
              <a:r>
                <a:rPr lang="en-US" sz="1100" dirty="0">
                  <a:solidFill>
                    <a:schemeClr val="bg1">
                      <a:lumMod val="65000"/>
                    </a:schemeClr>
                  </a:solidFill>
                </a:rPr>
                <a:t>4</a:t>
              </a:r>
            </a:p>
          </p:txBody>
        </p:sp>
        <p:sp>
          <p:nvSpPr>
            <p:cNvPr id="18" name="TextBox 17">
              <a:extLst>
                <a:ext uri="{FF2B5EF4-FFF2-40B4-BE49-F238E27FC236}">
                  <a16:creationId xmlns:a16="http://schemas.microsoft.com/office/drawing/2014/main" id="{4F2D5254-C170-DFB6-2F94-DB1C9267EC4B}"/>
                </a:ext>
              </a:extLst>
            </p:cNvPr>
            <p:cNvSpPr txBox="1"/>
            <p:nvPr/>
          </p:nvSpPr>
          <p:spPr>
            <a:xfrm>
              <a:off x="2168530" y="3224515"/>
              <a:ext cx="256802" cy="261610"/>
            </a:xfrm>
            <a:prstGeom prst="rect">
              <a:avLst/>
            </a:prstGeom>
            <a:noFill/>
          </p:spPr>
          <p:txBody>
            <a:bodyPr wrap="none" rtlCol="0">
              <a:spAutoFit/>
            </a:bodyPr>
            <a:lstStyle/>
            <a:p>
              <a:r>
                <a:rPr lang="en-US" sz="1100" dirty="0">
                  <a:solidFill>
                    <a:schemeClr val="bg1">
                      <a:lumMod val="65000"/>
                    </a:schemeClr>
                  </a:solidFill>
                </a:rPr>
                <a:t>5</a:t>
              </a:r>
            </a:p>
          </p:txBody>
        </p:sp>
        <p:sp>
          <p:nvSpPr>
            <p:cNvPr id="19" name="TextBox 18">
              <a:extLst>
                <a:ext uri="{FF2B5EF4-FFF2-40B4-BE49-F238E27FC236}">
                  <a16:creationId xmlns:a16="http://schemas.microsoft.com/office/drawing/2014/main" id="{E4857C94-89F7-E265-920B-79DB974C77D5}"/>
                </a:ext>
              </a:extLst>
            </p:cNvPr>
            <p:cNvSpPr txBox="1"/>
            <p:nvPr/>
          </p:nvSpPr>
          <p:spPr>
            <a:xfrm>
              <a:off x="2167853" y="2990145"/>
              <a:ext cx="256802" cy="261610"/>
            </a:xfrm>
            <a:prstGeom prst="rect">
              <a:avLst/>
            </a:prstGeom>
            <a:noFill/>
          </p:spPr>
          <p:txBody>
            <a:bodyPr wrap="none" rtlCol="0">
              <a:spAutoFit/>
            </a:bodyPr>
            <a:lstStyle/>
            <a:p>
              <a:r>
                <a:rPr lang="en-US" sz="1100" dirty="0">
                  <a:solidFill>
                    <a:schemeClr val="bg1">
                      <a:lumMod val="65000"/>
                    </a:schemeClr>
                  </a:solidFill>
                </a:rPr>
                <a:t>6</a:t>
              </a:r>
            </a:p>
          </p:txBody>
        </p:sp>
        <p:sp>
          <p:nvSpPr>
            <p:cNvPr id="20" name="TextBox 19">
              <a:extLst>
                <a:ext uri="{FF2B5EF4-FFF2-40B4-BE49-F238E27FC236}">
                  <a16:creationId xmlns:a16="http://schemas.microsoft.com/office/drawing/2014/main" id="{D6B93C79-CF71-864D-A0AC-5B246949E4C0}"/>
                </a:ext>
              </a:extLst>
            </p:cNvPr>
            <p:cNvSpPr txBox="1"/>
            <p:nvPr/>
          </p:nvSpPr>
          <p:spPr>
            <a:xfrm>
              <a:off x="2170419" y="2752532"/>
              <a:ext cx="256802" cy="261610"/>
            </a:xfrm>
            <a:prstGeom prst="rect">
              <a:avLst/>
            </a:prstGeom>
            <a:noFill/>
          </p:spPr>
          <p:txBody>
            <a:bodyPr wrap="none" rtlCol="0">
              <a:spAutoFit/>
            </a:bodyPr>
            <a:lstStyle/>
            <a:p>
              <a:r>
                <a:rPr lang="en-US" sz="1100" dirty="0">
                  <a:solidFill>
                    <a:schemeClr val="bg1">
                      <a:lumMod val="65000"/>
                    </a:schemeClr>
                  </a:solidFill>
                </a:rPr>
                <a:t>7</a:t>
              </a:r>
            </a:p>
          </p:txBody>
        </p:sp>
        <p:sp>
          <p:nvSpPr>
            <p:cNvPr id="21" name="TextBox 20">
              <a:extLst>
                <a:ext uri="{FF2B5EF4-FFF2-40B4-BE49-F238E27FC236}">
                  <a16:creationId xmlns:a16="http://schemas.microsoft.com/office/drawing/2014/main" id="{BFC6E008-B6A3-185C-7AD5-4B05A9C12FE8}"/>
                </a:ext>
              </a:extLst>
            </p:cNvPr>
            <p:cNvSpPr txBox="1"/>
            <p:nvPr/>
          </p:nvSpPr>
          <p:spPr>
            <a:xfrm>
              <a:off x="2169742" y="2521405"/>
              <a:ext cx="256802" cy="261610"/>
            </a:xfrm>
            <a:prstGeom prst="rect">
              <a:avLst/>
            </a:prstGeom>
            <a:noFill/>
          </p:spPr>
          <p:txBody>
            <a:bodyPr wrap="none" rtlCol="0">
              <a:spAutoFit/>
            </a:bodyPr>
            <a:lstStyle/>
            <a:p>
              <a:r>
                <a:rPr lang="en-US" sz="1100" dirty="0">
                  <a:solidFill>
                    <a:schemeClr val="bg1">
                      <a:lumMod val="65000"/>
                    </a:schemeClr>
                  </a:solidFill>
                </a:rPr>
                <a:t>8</a:t>
              </a:r>
            </a:p>
          </p:txBody>
        </p:sp>
        <p:sp>
          <p:nvSpPr>
            <p:cNvPr id="22" name="TextBox 21">
              <a:extLst>
                <a:ext uri="{FF2B5EF4-FFF2-40B4-BE49-F238E27FC236}">
                  <a16:creationId xmlns:a16="http://schemas.microsoft.com/office/drawing/2014/main" id="{C4D5A138-B2D3-6B7A-589D-06211025659E}"/>
                </a:ext>
              </a:extLst>
            </p:cNvPr>
            <p:cNvSpPr txBox="1"/>
            <p:nvPr/>
          </p:nvSpPr>
          <p:spPr>
            <a:xfrm>
              <a:off x="2172303" y="2290278"/>
              <a:ext cx="256802" cy="261610"/>
            </a:xfrm>
            <a:prstGeom prst="rect">
              <a:avLst/>
            </a:prstGeom>
            <a:noFill/>
          </p:spPr>
          <p:txBody>
            <a:bodyPr wrap="none" rtlCol="0">
              <a:spAutoFit/>
            </a:bodyPr>
            <a:lstStyle/>
            <a:p>
              <a:r>
                <a:rPr lang="en-US" sz="1100" dirty="0">
                  <a:solidFill>
                    <a:schemeClr val="bg1">
                      <a:lumMod val="65000"/>
                    </a:schemeClr>
                  </a:solidFill>
                </a:rPr>
                <a:t>9</a:t>
              </a:r>
            </a:p>
          </p:txBody>
        </p:sp>
        <p:sp>
          <p:nvSpPr>
            <p:cNvPr id="23" name="TextBox 22">
              <a:extLst>
                <a:ext uri="{FF2B5EF4-FFF2-40B4-BE49-F238E27FC236}">
                  <a16:creationId xmlns:a16="http://schemas.microsoft.com/office/drawing/2014/main" id="{A3AF268A-7563-C088-15DD-92B8433E1E51}"/>
                </a:ext>
              </a:extLst>
            </p:cNvPr>
            <p:cNvSpPr txBox="1"/>
            <p:nvPr/>
          </p:nvSpPr>
          <p:spPr>
            <a:xfrm>
              <a:off x="2110014" y="2065637"/>
              <a:ext cx="328936" cy="261610"/>
            </a:xfrm>
            <a:prstGeom prst="rect">
              <a:avLst/>
            </a:prstGeom>
            <a:noFill/>
          </p:spPr>
          <p:txBody>
            <a:bodyPr wrap="none" rtlCol="0">
              <a:spAutoFit/>
            </a:bodyPr>
            <a:lstStyle/>
            <a:p>
              <a:r>
                <a:rPr lang="en-US" sz="1100" dirty="0">
                  <a:solidFill>
                    <a:schemeClr val="bg1">
                      <a:lumMod val="65000"/>
                    </a:schemeClr>
                  </a:solidFill>
                </a:rPr>
                <a:t>10</a:t>
              </a:r>
            </a:p>
          </p:txBody>
        </p:sp>
      </p:grpSp>
      <p:grpSp>
        <p:nvGrpSpPr>
          <p:cNvPr id="30" name="Group 29">
            <a:extLst>
              <a:ext uri="{FF2B5EF4-FFF2-40B4-BE49-F238E27FC236}">
                <a16:creationId xmlns:a16="http://schemas.microsoft.com/office/drawing/2014/main" id="{C94B95F7-78AD-EFBA-35F8-C059FD6506C8}"/>
              </a:ext>
            </a:extLst>
          </p:cNvPr>
          <p:cNvGrpSpPr/>
          <p:nvPr/>
        </p:nvGrpSpPr>
        <p:grpSpPr>
          <a:xfrm>
            <a:off x="6270547" y="1537252"/>
            <a:ext cx="3815537" cy="3684460"/>
            <a:chOff x="6270547" y="1537252"/>
            <a:chExt cx="3815537" cy="3684460"/>
          </a:xfrm>
        </p:grpSpPr>
        <p:cxnSp>
          <p:nvCxnSpPr>
            <p:cNvPr id="26" name="Straight Connector 25">
              <a:extLst>
                <a:ext uri="{FF2B5EF4-FFF2-40B4-BE49-F238E27FC236}">
                  <a16:creationId xmlns:a16="http://schemas.microsoft.com/office/drawing/2014/main" id="{03D0AD79-FC33-826C-FE14-B100AC62AC39}"/>
                </a:ext>
              </a:extLst>
            </p:cNvPr>
            <p:cNvCxnSpPr>
              <a:cxnSpLocks/>
            </p:cNvCxnSpPr>
            <p:nvPr/>
          </p:nvCxnSpPr>
          <p:spPr>
            <a:xfrm flipV="1">
              <a:off x="6374838" y="1537252"/>
              <a:ext cx="0" cy="2972017"/>
            </a:xfrm>
            <a:prstGeom prst="line">
              <a:avLst/>
            </a:prstGeom>
            <a:ln w="15875">
              <a:solidFill>
                <a:srgbClr val="7030A0"/>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D5F6B582-9E31-F7F1-6659-F58E8FE55594}"/>
                </a:ext>
              </a:extLst>
            </p:cNvPr>
            <p:cNvSpPr txBox="1"/>
            <p:nvPr/>
          </p:nvSpPr>
          <p:spPr>
            <a:xfrm>
              <a:off x="6270547" y="4730487"/>
              <a:ext cx="3815537" cy="491225"/>
            </a:xfrm>
            <a:prstGeom prst="rect">
              <a:avLst/>
            </a:prstGeom>
            <a:noFill/>
          </p:spPr>
          <p:txBody>
            <a:bodyPr wrap="square" rtlCol="0">
              <a:spAutoFit/>
            </a:bodyPr>
            <a:lstStyle/>
            <a:p>
              <a:pPr>
                <a:lnSpc>
                  <a:spcPct val="80000"/>
                </a:lnSpc>
              </a:pPr>
              <a:r>
                <a:rPr lang="en-US" sz="1600" dirty="0">
                  <a:solidFill>
                    <a:srgbClr val="7030A0"/>
                  </a:solidFill>
                </a:rPr>
                <a:t>at t</a:t>
              </a:r>
              <a:r>
                <a:rPr lang="en-US" sz="1600" baseline="-25000" dirty="0">
                  <a:solidFill>
                    <a:srgbClr val="7030A0"/>
                  </a:solidFill>
                </a:rPr>
                <a:t>0</a:t>
              </a:r>
              <a:r>
                <a:rPr lang="en-US" sz="1600" dirty="0">
                  <a:solidFill>
                    <a:srgbClr val="7030A0"/>
                  </a:solidFill>
                </a:rPr>
                <a:t>, 6 chunks have arrived, 2 chunks have been played out, so the buffer has 4 chunks </a:t>
              </a:r>
            </a:p>
          </p:txBody>
        </p:sp>
        <p:sp>
          <p:nvSpPr>
            <p:cNvPr id="29" name="TextBox 28">
              <a:extLst>
                <a:ext uri="{FF2B5EF4-FFF2-40B4-BE49-F238E27FC236}">
                  <a16:creationId xmlns:a16="http://schemas.microsoft.com/office/drawing/2014/main" id="{5CE0A307-F172-597D-C9EC-77E8E2F6C736}"/>
                </a:ext>
              </a:extLst>
            </p:cNvPr>
            <p:cNvSpPr txBox="1"/>
            <p:nvPr/>
          </p:nvSpPr>
          <p:spPr>
            <a:xfrm>
              <a:off x="6270547" y="4514770"/>
              <a:ext cx="463551" cy="319446"/>
            </a:xfrm>
            <a:prstGeom prst="rect">
              <a:avLst/>
            </a:prstGeom>
            <a:noFill/>
          </p:spPr>
          <p:txBody>
            <a:bodyPr wrap="square" rtlCol="0">
              <a:spAutoFit/>
            </a:bodyPr>
            <a:lstStyle/>
            <a:p>
              <a:pPr>
                <a:lnSpc>
                  <a:spcPct val="80000"/>
                </a:lnSpc>
              </a:pPr>
              <a:r>
                <a:rPr lang="en-US" dirty="0">
                  <a:solidFill>
                    <a:srgbClr val="7030A0"/>
                  </a:solidFill>
                </a:rPr>
                <a:t>t</a:t>
              </a:r>
              <a:r>
                <a:rPr lang="en-US" baseline="-25000" dirty="0">
                  <a:solidFill>
                    <a:srgbClr val="7030A0"/>
                  </a:solidFill>
                </a:rPr>
                <a:t>0</a:t>
              </a:r>
              <a:r>
                <a:rPr lang="en-US" dirty="0">
                  <a:solidFill>
                    <a:srgbClr val="7030A0"/>
                  </a:solidFill>
                </a:rPr>
                <a:t> </a:t>
              </a:r>
            </a:p>
          </p:txBody>
        </p:sp>
      </p:gr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22" presetClass="entr" presetSubtype="4" fill="hold" nodeType="afterEffect">
                                  <p:stCondLst>
                                    <p:cond delay="1000"/>
                                  </p:stCondLst>
                                  <p:childTnLst>
                                    <p:set>
                                      <p:cBhvr>
                                        <p:cTn id="20" dur="1" fill="hold">
                                          <p:stCondLst>
                                            <p:cond delay="0"/>
                                          </p:stCondLst>
                                        </p:cTn>
                                        <p:tgtEl>
                                          <p:spTgt spid="30"/>
                                        </p:tgtEl>
                                        <p:attrNameLst>
                                          <p:attrName>style.visibility</p:attrName>
                                        </p:attrNameLst>
                                      </p:cBhvr>
                                      <p:to>
                                        <p:strVal val="visible"/>
                                      </p:to>
                                    </p:set>
                                    <p:animEffect transition="in" filter="wipe(down)">
                                      <p:cBhvr>
                                        <p:cTn id="21" dur="500"/>
                                        <p:tgtEl>
                                          <p:spTgt spid="30"/>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521">
                                            <p:txEl>
                                              <p:pRg st="0" end="0"/>
                                            </p:txEl>
                                          </p:spTgt>
                                        </p:tgtEl>
                                        <p:attrNameLst>
                                          <p:attrName>style.visibility</p:attrName>
                                        </p:attrNameLst>
                                      </p:cBhvr>
                                      <p:to>
                                        <p:strVal val="visible"/>
                                      </p:to>
                                    </p:set>
                                    <p:animEffect transition="in" filter="dissolve">
                                      <p:cBhvr>
                                        <p:cTn id="26"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dirty="0"/>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dirty="0"/>
              <a:t>Source: https://networkingchannel.eu/living-on-the-edge-for-a-quarter-century-an-akamai-retrospective-downloads/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dirty="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OpenConnect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99</a:t>
            </a:fld>
            <a:endParaRPr lang="en-US" dirty="0"/>
          </a:p>
        </p:txBody>
      </p:sp>
      <p:grpSp>
        <p:nvGrpSpPr>
          <p:cNvPr id="2" name="Group 1">
            <a:extLst>
              <a:ext uri="{FF2B5EF4-FFF2-40B4-BE49-F238E27FC236}">
                <a16:creationId xmlns:a16="http://schemas.microsoft.com/office/drawing/2014/main" id="{3622308C-3BC1-3863-92F6-379AD8D92098}"/>
              </a:ext>
            </a:extLst>
          </p:cNvPr>
          <p:cNvGrpSpPr/>
          <p:nvPr/>
        </p:nvGrpSpPr>
        <p:grpSpPr>
          <a:xfrm>
            <a:off x="6670622" y="4079749"/>
            <a:ext cx="3129661" cy="2488926"/>
            <a:chOff x="1055076" y="3732975"/>
            <a:chExt cx="3313139" cy="2488926"/>
          </a:xfrm>
        </p:grpSpPr>
        <p:pic>
          <p:nvPicPr>
            <p:cNvPr id="4" name="Picture 3">
              <a:extLst>
                <a:ext uri="{FF2B5EF4-FFF2-40B4-BE49-F238E27FC236}">
                  <a16:creationId xmlns:a16="http://schemas.microsoft.com/office/drawing/2014/main" id="{4DAB91D3-E0A7-77F7-7607-4A2223A10181}"/>
                </a:ext>
              </a:extLst>
            </p:cNvPr>
            <p:cNvPicPr>
              <a:picLocks noChangeAspect="1"/>
            </p:cNvPicPr>
            <p:nvPr/>
          </p:nvPicPr>
          <p:blipFill>
            <a:blip r:embed="rId3"/>
            <a:stretch>
              <a:fillRect/>
            </a:stretch>
          </p:blipFill>
          <p:spPr>
            <a:xfrm>
              <a:off x="1055076" y="3781578"/>
              <a:ext cx="3313139" cy="2440323"/>
            </a:xfrm>
            <a:prstGeom prst="rect">
              <a:avLst/>
            </a:prstGeom>
          </p:spPr>
        </p:pic>
        <p:sp>
          <p:nvSpPr>
            <p:cNvPr id="5" name="Rectangle 4">
              <a:extLst>
                <a:ext uri="{FF2B5EF4-FFF2-40B4-BE49-F238E27FC236}">
                  <a16:creationId xmlns:a16="http://schemas.microsoft.com/office/drawing/2014/main" id="{1BA39848-CE10-187B-B287-42577722F39A}"/>
                </a:ext>
              </a:extLst>
            </p:cNvPr>
            <p:cNvSpPr/>
            <p:nvPr/>
          </p:nvSpPr>
          <p:spPr>
            <a:xfrm>
              <a:off x="1055076" y="3732975"/>
              <a:ext cx="3313139" cy="244549"/>
            </a:xfrm>
            <a:prstGeom prst="rect">
              <a:avLst/>
            </a:prstGeom>
            <a:solidFill>
              <a:srgbClr val="559BD4"/>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154099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19190</TotalTime>
  <Words>11222</Words>
  <Application>Microsoft Macintosh PowerPoint</Application>
  <PresentationFormat>Widescreen</PresentationFormat>
  <Paragraphs>2283</Paragraphs>
  <Slides>119</Slides>
  <Notes>117</Notes>
  <HiddenSlides>0</HiddenSlides>
  <MMClips>0</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119</vt:i4>
      </vt:variant>
    </vt:vector>
  </HeadingPairs>
  <TitlesOfParts>
    <vt:vector size="135" baseType="lpstr">
      <vt:lpstr>ＭＳ Ｐゴシック</vt:lpstr>
      <vt:lpstr>Arial</vt:lpstr>
      <vt:lpstr>Arial Narrow</vt:lpstr>
      <vt:lpstr>Calibri</vt:lpstr>
      <vt:lpstr>Calibri Light</vt:lpstr>
      <vt:lpstr>Comic Sans MS</vt:lpstr>
      <vt:lpstr>Courier</vt:lpstr>
      <vt:lpstr>Courier New</vt:lpstr>
      <vt:lpstr>Gill Sans MT</vt:lpstr>
      <vt:lpstr>Tahoma</vt:lpstr>
      <vt:lpstr>Times New Roman</vt:lpstr>
      <vt:lpstr>Wingdings</vt:lpstr>
      <vt:lpstr>ZapfDingbats</vt:lpstr>
      <vt:lpstr>Office Theme</vt:lpstr>
      <vt:lpstr>1_Office Theme</vt:lpstr>
      <vt:lpstr>3_Office Theme</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QUIC: Quick UDP Internet Connections</vt:lpstr>
      <vt:lpstr>QUIC: Quick UDP Internet Connections</vt:lpstr>
      <vt:lpstr>QUIC: Connection establishment</vt:lpstr>
      <vt:lpstr>QUIC: 0-RTT Connection establishment</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Getting your info into the DNS</vt:lpstr>
      <vt:lpstr>DNS security</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Presentation</vt:lpstr>
      <vt:lpstr>PowerPoint Presentation</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329</cp:revision>
  <dcterms:created xsi:type="dcterms:W3CDTF">2020-01-18T07:24:59Z</dcterms:created>
  <dcterms:modified xsi:type="dcterms:W3CDTF">2025-07-20T19:32:45Z</dcterms:modified>
</cp:coreProperties>
</file>