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0"/>
  </p:notesMasterIdLst>
  <p:sldIdLst>
    <p:sldId id="813" r:id="rId3"/>
    <p:sldId id="814" r:id="rId4"/>
    <p:sldId id="815" r:id="rId5"/>
    <p:sldId id="816" r:id="rId6"/>
    <p:sldId id="817" r:id="rId7"/>
    <p:sldId id="847" r:id="rId8"/>
    <p:sldId id="848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C6631-BB57-FA46-8479-34B95E17822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48404-DFB8-504D-AAB5-D06F00F70D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622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0F50E0-F965-1942-BE28-CD11C3CFEF8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defTabSz="966788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88F129-B7B7-E345-AF85-CD6ECCB7D142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CCD5E27-021E-054B-84DE-C100B224ED6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949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9E6FE-A99C-03F8-D32D-6DE852C1B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1C2B4-CC51-3D3B-D2B2-8D065FA842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85BBA-3708-DFBC-6B99-B8112696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A5EA9-286D-6523-0B68-35E9F33EA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91048-EC34-75BB-203C-8FBB504F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60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3BF9A-71E2-BAC6-DF32-990A9AEE4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B43A46-267F-B389-A78E-F421E46C3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0082F-7734-534B-22FC-54E1A8C16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FF940-9CD0-493D-A670-3ED34D49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428B7-4AEF-27CA-1AE4-92EB8BC4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17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B496C7-7287-4C2C-8B6B-D71825A34E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12E6C-A211-F84B-2E55-206279434A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CD6C2-C48D-BFE7-F96C-AC91562D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7B5FD-0D6C-0B92-B2F4-C88626C9C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A9637-C2A5-C454-022F-8A9EB855F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492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7376584" y="6467475"/>
            <a:ext cx="3860800" cy="28733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1099801" y="6462714"/>
            <a:ext cx="901700" cy="2762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4-</a:t>
            </a:r>
            <a:fld id="{7EFC9773-7379-5049-A6C9-0C8EEEC5C5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532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94CE9D3-78A7-3649-814C-94A854082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428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B4F68F87-111A-CE43-9673-05D8A727CB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099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69A14EDC-311E-EF4A-B1E3-0A4ECBD937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757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102352" y="6400801"/>
            <a:ext cx="5149849" cy="322263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Wireless, Mobile Networks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883901" y="6400800"/>
            <a:ext cx="9017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6-</a:t>
            </a:r>
            <a:fld id="{2B563CA9-DC36-0F41-8F18-C448448A32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188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5607-51ED-E212-A898-F49454A96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56B29-F33D-9B6A-1922-1A853A5D8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4073D-32AF-0CB6-7D46-0F7BC95CE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5C6F98-72D6-0F2C-926E-CA2553D9A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62A70-1515-13A9-51B5-B1502C69E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126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A5DE1-BF02-0248-0ADC-4450947DB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03DBD-27D4-E89C-39FD-A3862A0BD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1E9A8-F6FE-67CB-C4EE-8F1C6DA60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4B1DA-C0E9-4E6C-394C-252DD4258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58E4B-60F8-CACE-D4B3-1A0379651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53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9BC44-29AC-E526-C2C0-EA7A0A56C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F800F-43F3-5ABF-06FF-3E8D516C4A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BB91F-EAF1-1CCA-9F60-8246858BC9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D52C0-5855-FED8-7A29-F931EBE5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57E57D-E3ED-2269-B011-20771F38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2E17D-D342-E50C-3444-0B8A08345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8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12398-7C2E-1B9F-1CFC-80DA2DE55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55BC68-2CD9-85B4-8569-87F6A36D3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6E5BE-40AF-28D5-AA67-F4DC436B6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35D0BC-7DD1-23B8-4204-B9DBD23A05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31B490-0AA7-5AF2-9851-E9E2799538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444580-D8EA-933F-86D8-B789BECC7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35E10-F986-9049-A39E-E0DD591E3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03C0B4-9F63-6EDD-B1A8-66D933D13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56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A9F4E-9135-71D2-DA71-91465BD83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BB11C-718C-1A65-F5E8-5B87318C7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40761D-B731-CDFB-B589-4A7C21AB7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39208-22DB-D77A-3C1D-312F6C82A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B7C7C-3E37-D437-3079-D391DF635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C579F6-09CC-50B2-423F-AB4A8077B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AAD23-B555-375A-8B46-D7ABA6246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162C6-7A8D-B3A7-A587-49DC7A97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6FE49-FD67-9CB8-9EC1-8936E17C1A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8F2E0-EC7F-12BB-BE80-DC56D719B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31F2B8-8804-DEF1-BB30-9377944C0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2045B-4790-4F73-9C9B-936D8FC51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6D692-64D9-1FD0-FF3A-02B1C699E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28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201F9-58AE-9A1E-ED17-7E0DD1204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7742F4-BE6F-EBAA-C577-2E83D7AB7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A7C83-8B47-56E7-4E1C-D4200FFBA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274C2-1F69-0E7B-683D-94A5CF95A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BEE45-CC5D-1F2D-D61A-3E2C9DC0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3DC44C-2FD3-992F-482A-88222E71C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24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357B37-8F6D-4542-4EFA-C66E686D9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99A31A-E15B-0A6E-E799-81F2051FF8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CAD8E-A8BD-79EF-9FEA-4A14BF4FB6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3D07EC-DA30-7A41-A0D8-C20E737B8DE8}" type="datetimeFigureOut">
              <a:rPr lang="en-US" smtClean="0"/>
              <a:t>1/26/25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04518-34CC-0555-F47C-A665BAC50E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64B68-9253-EC09-944A-7FB6FEF6FF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FD1577-7781-6944-9BF0-8A4E42E17B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9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600200"/>
            <a:ext cx="10363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716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charset="2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/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4.png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88" name="AutoShape 2"/>
          <p:cNvSpPr>
            <a:spLocks noChangeArrowheads="1"/>
          </p:cNvSpPr>
          <p:nvPr/>
        </p:nvSpPr>
        <p:spPr bwMode="auto">
          <a:xfrm>
            <a:off x="4838701" y="26352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89" name="AutoShape 4"/>
          <p:cNvSpPr>
            <a:spLocks noChangeArrowheads="1"/>
          </p:cNvSpPr>
          <p:nvPr/>
        </p:nvSpPr>
        <p:spPr bwMode="auto">
          <a:xfrm>
            <a:off x="5645151" y="3090863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90" name="AutoShape 5"/>
          <p:cNvSpPr>
            <a:spLocks noChangeArrowheads="1"/>
          </p:cNvSpPr>
          <p:nvPr/>
        </p:nvSpPr>
        <p:spPr bwMode="auto">
          <a:xfrm>
            <a:off x="4870451" y="4481513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91" name="AutoShape 7"/>
          <p:cNvSpPr>
            <a:spLocks noChangeArrowheads="1"/>
          </p:cNvSpPr>
          <p:nvPr/>
        </p:nvSpPr>
        <p:spPr bwMode="auto">
          <a:xfrm>
            <a:off x="5664201" y="4913313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92" name="AutoShape 8"/>
          <p:cNvSpPr>
            <a:spLocks noChangeArrowheads="1"/>
          </p:cNvSpPr>
          <p:nvPr/>
        </p:nvSpPr>
        <p:spPr bwMode="auto">
          <a:xfrm>
            <a:off x="4852989" y="3559175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93" name="AutoShape 9"/>
          <p:cNvSpPr>
            <a:spLocks noChangeArrowheads="1"/>
          </p:cNvSpPr>
          <p:nvPr/>
        </p:nvSpPr>
        <p:spPr bwMode="auto">
          <a:xfrm>
            <a:off x="5664201" y="4002088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94" name="AutoShape 10"/>
          <p:cNvSpPr>
            <a:spLocks noChangeArrowheads="1"/>
          </p:cNvSpPr>
          <p:nvPr/>
        </p:nvSpPr>
        <p:spPr bwMode="auto">
          <a:xfrm>
            <a:off x="6465889" y="5378450"/>
            <a:ext cx="1057275" cy="914400"/>
          </a:xfrm>
          <a:prstGeom prst="hexagon">
            <a:avLst>
              <a:gd name="adj" fmla="val 28906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2" name="Line 290"/>
          <p:cNvSpPr>
            <a:spLocks noChangeShapeType="1"/>
          </p:cNvSpPr>
          <p:nvPr/>
        </p:nvSpPr>
        <p:spPr bwMode="auto">
          <a:xfrm flipV="1">
            <a:off x="7065963" y="5068888"/>
            <a:ext cx="5016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3" name="Line 292"/>
          <p:cNvSpPr>
            <a:spLocks noChangeShapeType="1"/>
          </p:cNvSpPr>
          <p:nvPr/>
        </p:nvSpPr>
        <p:spPr bwMode="auto">
          <a:xfrm flipV="1">
            <a:off x="6254751" y="5068888"/>
            <a:ext cx="823913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4" name="Line 293"/>
          <p:cNvSpPr>
            <a:spLocks noChangeShapeType="1"/>
          </p:cNvSpPr>
          <p:nvPr/>
        </p:nvSpPr>
        <p:spPr bwMode="auto">
          <a:xfrm flipV="1">
            <a:off x="5481638" y="4876800"/>
            <a:ext cx="1519238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5" name="Line 294"/>
          <p:cNvSpPr>
            <a:spLocks noChangeShapeType="1"/>
          </p:cNvSpPr>
          <p:nvPr/>
        </p:nvSpPr>
        <p:spPr bwMode="auto">
          <a:xfrm flipV="1">
            <a:off x="6242050" y="3575050"/>
            <a:ext cx="901700" cy="992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6" name="Line 295"/>
          <p:cNvSpPr>
            <a:spLocks noChangeShapeType="1"/>
          </p:cNvSpPr>
          <p:nvPr/>
        </p:nvSpPr>
        <p:spPr bwMode="auto">
          <a:xfrm flipV="1">
            <a:off x="5430839" y="3446464"/>
            <a:ext cx="1712913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7" name="Line 296"/>
          <p:cNvSpPr>
            <a:spLocks noChangeShapeType="1"/>
          </p:cNvSpPr>
          <p:nvPr/>
        </p:nvSpPr>
        <p:spPr bwMode="auto">
          <a:xfrm flipV="1">
            <a:off x="6229350" y="3292476"/>
            <a:ext cx="927100" cy="373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08" name="Line 297"/>
          <p:cNvSpPr>
            <a:spLocks noChangeShapeType="1"/>
          </p:cNvSpPr>
          <p:nvPr/>
        </p:nvSpPr>
        <p:spPr bwMode="auto">
          <a:xfrm>
            <a:off x="5456239" y="3189288"/>
            <a:ext cx="1712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87084" name="Group 299"/>
          <p:cNvGrpSpPr>
            <a:grpSpLocks/>
          </p:cNvGrpSpPr>
          <p:nvPr/>
        </p:nvGrpSpPr>
        <p:grpSpPr bwMode="auto">
          <a:xfrm>
            <a:off x="6988176" y="4410076"/>
            <a:ext cx="987425" cy="738188"/>
            <a:chOff x="2197" y="1155"/>
            <a:chExt cx="622" cy="465"/>
          </a:xfrm>
        </p:grpSpPr>
        <p:grpSp>
          <p:nvGrpSpPr>
            <p:cNvPr id="87104" name="Group 300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36931" name="Rectangle 301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932" name="Text Box 302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36930" name="Text Box 303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Mobile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Switching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Center</a:t>
              </a:r>
            </a:p>
          </p:txBody>
        </p:sp>
      </p:grpSp>
      <p:sp>
        <p:nvSpPr>
          <p:cNvPr id="87085" name="Freeform 304"/>
          <p:cNvSpPr>
            <a:spLocks/>
          </p:cNvSpPr>
          <p:nvPr/>
        </p:nvSpPr>
        <p:spPr bwMode="auto">
          <a:xfrm>
            <a:off x="8445501" y="3027364"/>
            <a:ext cx="1711325" cy="2270125"/>
          </a:xfrm>
          <a:custGeom>
            <a:avLst/>
            <a:gdLst>
              <a:gd name="T0" fmla="*/ 81 w 1292"/>
              <a:gd name="T1" fmla="*/ 15 h 1255"/>
              <a:gd name="T2" fmla="*/ 12 w 1292"/>
              <a:gd name="T3" fmla="*/ 343 h 1255"/>
              <a:gd name="T4" fmla="*/ 10 w 1292"/>
              <a:gd name="T5" fmla="*/ 1145 h 1255"/>
              <a:gd name="T6" fmla="*/ 18 w 1292"/>
              <a:gd name="T7" fmla="*/ 1815 h 1255"/>
              <a:gd name="T8" fmla="*/ 82 w 1292"/>
              <a:gd name="T9" fmla="*/ 1906 h 1255"/>
              <a:gd name="T10" fmla="*/ 219 w 1292"/>
              <a:gd name="T11" fmla="*/ 2469 h 1255"/>
              <a:gd name="T12" fmla="*/ 335 w 1292"/>
              <a:gd name="T13" fmla="*/ 2706 h 1255"/>
              <a:gd name="T14" fmla="*/ 405 w 1292"/>
              <a:gd name="T15" fmla="*/ 2234 h 1255"/>
              <a:gd name="T16" fmla="*/ 429 w 1292"/>
              <a:gd name="T17" fmla="*/ 975 h 1255"/>
              <a:gd name="T18" fmla="*/ 406 w 1292"/>
              <a:gd name="T19" fmla="*/ 459 h 1255"/>
              <a:gd name="T20" fmla="*/ 253 w 1292"/>
              <a:gd name="T21" fmla="*/ 252 h 1255"/>
              <a:gd name="T22" fmla="*/ 81 w 1292"/>
              <a:gd name="T23" fmla="*/ 15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11" name="Text Box 305"/>
          <p:cNvSpPr txBox="1">
            <a:spLocks noChangeArrowheads="1"/>
          </p:cNvSpPr>
          <p:nvPr/>
        </p:nvSpPr>
        <p:spPr bwMode="auto">
          <a:xfrm>
            <a:off x="8489951" y="3530600"/>
            <a:ext cx="16986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telephone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pic>
        <p:nvPicPr>
          <p:cNvPr id="87087" name="Picture 309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576" y="34337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88" name="Picture 310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476" y="39290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89" name="Picture 311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6" y="42465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90" name="Picture 312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876" y="43481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91" name="Picture 313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76" y="50974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7092" name="Picture 316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6276" y="5300664"/>
            <a:ext cx="25241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7093" name="Group 317"/>
          <p:cNvGrpSpPr>
            <a:grpSpLocks/>
          </p:cNvGrpSpPr>
          <p:nvPr/>
        </p:nvGrpSpPr>
        <p:grpSpPr bwMode="auto">
          <a:xfrm>
            <a:off x="5519738" y="4651376"/>
            <a:ext cx="831850" cy="180975"/>
            <a:chOff x="3072" y="739"/>
            <a:chExt cx="652" cy="146"/>
          </a:xfrm>
        </p:grpSpPr>
        <p:pic>
          <p:nvPicPr>
            <p:cNvPr id="87101" name="Picture 318" descr="lgv_fqmg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927" name="Line 319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6928" name="Line 320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87094" name="Group 321"/>
          <p:cNvGrpSpPr>
            <a:grpSpLocks/>
          </p:cNvGrpSpPr>
          <p:nvPr/>
        </p:nvGrpSpPr>
        <p:grpSpPr bwMode="auto">
          <a:xfrm>
            <a:off x="7140576" y="2987676"/>
            <a:ext cx="987425" cy="738188"/>
            <a:chOff x="2197" y="1155"/>
            <a:chExt cx="622" cy="465"/>
          </a:xfrm>
        </p:grpSpPr>
        <p:grpSp>
          <p:nvGrpSpPr>
            <p:cNvPr id="87097" name="Group 322"/>
            <p:cNvGrpSpPr>
              <a:grpSpLocks/>
            </p:cNvGrpSpPr>
            <p:nvPr/>
          </p:nvGrpSpPr>
          <p:grpSpPr bwMode="auto">
            <a:xfrm>
              <a:off x="2198" y="1176"/>
              <a:ext cx="621" cy="426"/>
              <a:chOff x="3164" y="2556"/>
              <a:chExt cx="901" cy="338"/>
            </a:xfrm>
          </p:grpSpPr>
          <p:sp>
            <p:nvSpPr>
              <p:cNvPr id="36924" name="Rectangle 323"/>
              <p:cNvSpPr>
                <a:spLocks noChangeArrowheads="1"/>
              </p:cNvSpPr>
              <p:nvPr/>
            </p:nvSpPr>
            <p:spPr bwMode="auto">
              <a:xfrm>
                <a:off x="3164" y="2556"/>
                <a:ext cx="901" cy="33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925" name="Text Box 324"/>
              <p:cNvSpPr txBox="1">
                <a:spLocks noChangeArrowheads="1"/>
              </p:cNvSpPr>
              <p:nvPr/>
            </p:nvSpPr>
            <p:spPr bwMode="auto">
              <a:xfrm>
                <a:off x="3212" y="2573"/>
                <a:ext cx="168" cy="18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  <p:sp>
          <p:nvSpPr>
            <p:cNvPr id="36923" name="Text Box 325"/>
            <p:cNvSpPr txBox="1">
              <a:spLocks noChangeArrowheads="1"/>
            </p:cNvSpPr>
            <p:nvPr/>
          </p:nvSpPr>
          <p:spPr bwMode="auto">
            <a:xfrm>
              <a:off x="2197" y="1155"/>
              <a:ext cx="616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Mobile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Switching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  <a:latin typeface="Arial" charset="0"/>
                </a:rPr>
                <a:t>Center</a:t>
              </a:r>
            </a:p>
          </p:txBody>
        </p:sp>
      </p:grpSp>
      <p:sp>
        <p:nvSpPr>
          <p:cNvPr id="36920" name="Line 326"/>
          <p:cNvSpPr>
            <a:spLocks noChangeShapeType="1"/>
          </p:cNvSpPr>
          <p:nvPr/>
        </p:nvSpPr>
        <p:spPr bwMode="auto">
          <a:xfrm>
            <a:off x="8135938" y="3389313"/>
            <a:ext cx="368300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921" name="Line 327"/>
          <p:cNvSpPr>
            <a:spLocks noChangeShapeType="1"/>
          </p:cNvSpPr>
          <p:nvPr/>
        </p:nvSpPr>
        <p:spPr bwMode="auto">
          <a:xfrm flipV="1">
            <a:off x="7970838" y="4506913"/>
            <a:ext cx="508000" cy="25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6869" name="Rectangle 364"/>
          <p:cNvSpPr>
            <a:spLocks noChangeArrowheads="1"/>
          </p:cNvSpPr>
          <p:nvPr/>
        </p:nvSpPr>
        <p:spPr bwMode="auto">
          <a:xfrm>
            <a:off x="1822451" y="306388"/>
            <a:ext cx="77390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000099"/>
                </a:solidFill>
                <a:latin typeface="Gill Sans MT" charset="0"/>
                <a:ea typeface="ＭＳ Ｐゴシック" charset="0"/>
              </a:rPr>
              <a:t>Components of cellular network architecture</a:t>
            </a:r>
          </a:p>
        </p:txBody>
      </p:sp>
      <p:grpSp>
        <p:nvGrpSpPr>
          <p:cNvPr id="419197" name="Group 381"/>
          <p:cNvGrpSpPr>
            <a:grpSpLocks/>
          </p:cNvGrpSpPr>
          <p:nvPr/>
        </p:nvGrpSpPr>
        <p:grpSpPr bwMode="auto">
          <a:xfrm>
            <a:off x="6019801" y="1006475"/>
            <a:ext cx="4022725" cy="1981200"/>
            <a:chOff x="2380" y="634"/>
            <a:chExt cx="2534" cy="1248"/>
          </a:xfrm>
        </p:grpSpPr>
        <p:sp>
          <p:nvSpPr>
            <p:cNvPr id="36882" name="Text Box 366"/>
            <p:cNvSpPr txBox="1">
              <a:spLocks noChangeArrowheads="1"/>
            </p:cNvSpPr>
            <p:nvPr/>
          </p:nvSpPr>
          <p:spPr bwMode="auto">
            <a:xfrm>
              <a:off x="2457" y="815"/>
              <a:ext cx="2362" cy="6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 connects cells to wired tel. net.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 manages call setup (more later!)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 handles mobility (more later!)</a:t>
              </a:r>
            </a:p>
          </p:txBody>
        </p:sp>
        <p:sp>
          <p:nvSpPr>
            <p:cNvPr id="36883" name="Rectangle 368"/>
            <p:cNvSpPr>
              <a:spLocks noChangeArrowheads="1"/>
            </p:cNvSpPr>
            <p:nvPr/>
          </p:nvSpPr>
          <p:spPr bwMode="auto">
            <a:xfrm>
              <a:off x="2380" y="777"/>
              <a:ext cx="2534" cy="662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000" dirty="0">
                <a:solidFill>
                  <a:srgbClr val="000000"/>
                </a:solidFill>
                <a:latin typeface="Gill Sans MT" charset="0"/>
                <a:ea typeface="ＭＳ Ｐゴシック" charset="0"/>
              </a:endParaRPr>
            </a:p>
          </p:txBody>
        </p:sp>
        <p:grpSp>
          <p:nvGrpSpPr>
            <p:cNvPr id="87059" name="Group 371"/>
            <p:cNvGrpSpPr>
              <a:grpSpLocks/>
            </p:cNvGrpSpPr>
            <p:nvPr/>
          </p:nvGrpSpPr>
          <p:grpSpPr bwMode="auto">
            <a:xfrm>
              <a:off x="2544" y="634"/>
              <a:ext cx="547" cy="291"/>
              <a:chOff x="442" y="3293"/>
              <a:chExt cx="547" cy="291"/>
            </a:xfrm>
          </p:grpSpPr>
          <p:sp>
            <p:nvSpPr>
              <p:cNvPr id="36886" name="Rectangle 370"/>
              <p:cNvSpPr>
                <a:spLocks noChangeArrowheads="1"/>
              </p:cNvSpPr>
              <p:nvPr/>
            </p:nvSpPr>
            <p:spPr bwMode="auto">
              <a:xfrm>
                <a:off x="442" y="3321"/>
                <a:ext cx="547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000" dirty="0">
                  <a:solidFill>
                    <a:srgbClr val="000000"/>
                  </a:solidFill>
                  <a:latin typeface="Gill Sans MT" charset="0"/>
                  <a:ea typeface="ＭＳ Ｐゴシック" charset="0"/>
                </a:endParaRPr>
              </a:p>
            </p:txBody>
          </p:sp>
          <p:sp>
            <p:nvSpPr>
              <p:cNvPr id="36887" name="Text Box 369"/>
              <p:cNvSpPr txBox="1">
                <a:spLocks noChangeArrowheads="1"/>
              </p:cNvSpPr>
              <p:nvPr/>
            </p:nvSpPr>
            <p:spPr bwMode="auto">
              <a:xfrm>
                <a:off x="450" y="3293"/>
                <a:ext cx="494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srgbClr val="C00000"/>
                    </a:solidFill>
                    <a:latin typeface="Gill Sans MT" charset="0"/>
                  </a:rPr>
                  <a:t>MSC</a:t>
                </a:r>
              </a:p>
            </p:txBody>
          </p:sp>
        </p:grpSp>
        <p:sp>
          <p:nvSpPr>
            <p:cNvPr id="36885" name="Line 374"/>
            <p:cNvSpPr>
              <a:spLocks noChangeShapeType="1"/>
            </p:cNvSpPr>
            <p:nvPr/>
          </p:nvSpPr>
          <p:spPr bwMode="auto">
            <a:xfrm>
              <a:off x="3293" y="1450"/>
              <a:ext cx="278" cy="432"/>
            </a:xfrm>
            <a:prstGeom prst="line">
              <a:avLst/>
            </a:prstGeom>
            <a:noFill/>
            <a:ln w="1905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9199" name="Group 383"/>
          <p:cNvGrpSpPr>
            <a:grpSpLocks/>
          </p:cNvGrpSpPr>
          <p:nvPr/>
        </p:nvGrpSpPr>
        <p:grpSpPr bwMode="auto">
          <a:xfrm>
            <a:off x="1798639" y="2071688"/>
            <a:ext cx="3100387" cy="3243262"/>
            <a:chOff x="173" y="1305"/>
            <a:chExt cx="1953" cy="2043"/>
          </a:xfrm>
        </p:grpSpPr>
        <p:sp>
          <p:nvSpPr>
            <p:cNvPr id="36876" name="Text Box 376"/>
            <p:cNvSpPr txBox="1">
              <a:spLocks noChangeArrowheads="1"/>
            </p:cNvSpPr>
            <p:nvPr/>
          </p:nvSpPr>
          <p:spPr bwMode="auto">
            <a:xfrm>
              <a:off x="250" y="1514"/>
              <a:ext cx="1662" cy="18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 covers geographical region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 </a:t>
              </a:r>
              <a:r>
                <a:rPr lang="en-US" sz="2000" i="1" dirty="0">
                  <a:solidFill>
                    <a:srgbClr val="C00000"/>
                  </a:solidFill>
                  <a:latin typeface="Gill Sans MT" charset="0"/>
                </a:rPr>
                <a:t>base station</a:t>
              </a:r>
              <a:r>
                <a:rPr lang="en-US" sz="2000" dirty="0">
                  <a:solidFill>
                    <a:srgbClr val="C00000"/>
                  </a:solidFill>
                  <a:latin typeface="Gill Sans MT" charset="0"/>
                </a:rPr>
                <a:t> </a:t>
              </a: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(BS) analogous to 802.11 AP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C00000"/>
                  </a:solidFill>
                  <a:latin typeface="Gill Sans MT" charset="0"/>
                </a:rPr>
                <a:t> </a:t>
              </a:r>
              <a:r>
                <a:rPr lang="en-US" sz="2000" i="1" dirty="0">
                  <a:solidFill>
                    <a:srgbClr val="C00000"/>
                  </a:solidFill>
                  <a:latin typeface="Gill Sans MT" charset="0"/>
                </a:rPr>
                <a:t>mobile users</a:t>
              </a:r>
              <a:r>
                <a:rPr lang="en-US" sz="2000" dirty="0">
                  <a:solidFill>
                    <a:srgbClr val="C00000"/>
                  </a:solidFill>
                  <a:latin typeface="Gill Sans MT" charset="0"/>
                </a:rPr>
                <a:t> </a:t>
              </a: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attach to network through BS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99"/>
                </a:buClr>
                <a:buSzPct val="75000"/>
                <a:buFont typeface="Wingdings" charset="0"/>
                <a:buChar char="v"/>
                <a:defRPr/>
              </a:pP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 </a:t>
              </a:r>
              <a:r>
                <a:rPr lang="en-US" sz="2000" i="1" dirty="0">
                  <a:solidFill>
                    <a:srgbClr val="C00000"/>
                  </a:solidFill>
                  <a:latin typeface="Gill Sans MT" charset="0"/>
                </a:rPr>
                <a:t>air-interface:</a:t>
              </a:r>
              <a:r>
                <a:rPr lang="en-US" sz="2000" dirty="0">
                  <a:solidFill>
                    <a:srgbClr val="C00000"/>
                  </a:solidFill>
                  <a:latin typeface="Gill Sans MT" charset="0"/>
                </a:rPr>
                <a:t> </a:t>
              </a:r>
              <a:r>
                <a:rPr lang="en-US" sz="2000" dirty="0">
                  <a:solidFill>
                    <a:srgbClr val="000000"/>
                  </a:solidFill>
                  <a:latin typeface="Gill Sans MT" charset="0"/>
                </a:rPr>
                <a:t>physical and link layer protocol between mobile and BS</a:t>
              </a:r>
            </a:p>
          </p:txBody>
        </p:sp>
        <p:sp>
          <p:nvSpPr>
            <p:cNvPr id="36877" name="Rectangle 377"/>
            <p:cNvSpPr>
              <a:spLocks noChangeArrowheads="1"/>
            </p:cNvSpPr>
            <p:nvPr/>
          </p:nvSpPr>
          <p:spPr bwMode="auto">
            <a:xfrm>
              <a:off x="173" y="1448"/>
              <a:ext cx="1727" cy="1900"/>
            </a:xfrm>
            <a:prstGeom prst="rect">
              <a:avLst/>
            </a:prstGeom>
            <a:noFill/>
            <a:ln w="28575">
              <a:solidFill>
                <a:srgbClr val="C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000" dirty="0">
                <a:solidFill>
                  <a:srgbClr val="000000"/>
                </a:solidFill>
                <a:latin typeface="Gill Sans MT" charset="0"/>
                <a:ea typeface="ＭＳ Ｐゴシック" charset="0"/>
              </a:endParaRPr>
            </a:p>
          </p:txBody>
        </p:sp>
        <p:grpSp>
          <p:nvGrpSpPr>
            <p:cNvPr id="87053" name="Group 378"/>
            <p:cNvGrpSpPr>
              <a:grpSpLocks/>
            </p:cNvGrpSpPr>
            <p:nvPr/>
          </p:nvGrpSpPr>
          <p:grpSpPr bwMode="auto">
            <a:xfrm>
              <a:off x="337" y="1305"/>
              <a:ext cx="547" cy="291"/>
              <a:chOff x="442" y="3293"/>
              <a:chExt cx="547" cy="291"/>
            </a:xfrm>
          </p:grpSpPr>
          <p:sp>
            <p:nvSpPr>
              <p:cNvPr id="36880" name="Rectangle 379"/>
              <p:cNvSpPr>
                <a:spLocks noChangeArrowheads="1"/>
              </p:cNvSpPr>
              <p:nvPr/>
            </p:nvSpPr>
            <p:spPr bwMode="auto">
              <a:xfrm>
                <a:off x="442" y="3321"/>
                <a:ext cx="547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000" dirty="0">
                  <a:solidFill>
                    <a:srgbClr val="000000"/>
                  </a:solidFill>
                  <a:latin typeface="Gill Sans MT" charset="0"/>
                  <a:ea typeface="ＭＳ Ｐゴシック" charset="0"/>
                </a:endParaRPr>
              </a:p>
            </p:txBody>
          </p:sp>
          <p:sp>
            <p:nvSpPr>
              <p:cNvPr id="36881" name="Text Box 380"/>
              <p:cNvSpPr txBox="1">
                <a:spLocks noChangeArrowheads="1"/>
              </p:cNvSpPr>
              <p:nvPr/>
            </p:nvSpPr>
            <p:spPr bwMode="auto">
              <a:xfrm>
                <a:off x="450" y="3293"/>
                <a:ext cx="379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srgbClr val="C00000"/>
                    </a:solidFill>
                    <a:latin typeface="Gill Sans MT" charset="0"/>
                  </a:rPr>
                  <a:t>cell</a:t>
                </a:r>
              </a:p>
            </p:txBody>
          </p:sp>
        </p:grpSp>
        <p:sp>
          <p:nvSpPr>
            <p:cNvPr id="36879" name="Line 382"/>
            <p:cNvSpPr>
              <a:spLocks noChangeShapeType="1"/>
            </p:cNvSpPr>
            <p:nvPr/>
          </p:nvSpPr>
          <p:spPr bwMode="auto">
            <a:xfrm>
              <a:off x="1891" y="1622"/>
              <a:ext cx="235" cy="15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19202" name="Group 386"/>
          <p:cNvGrpSpPr>
            <a:grpSpLocks/>
          </p:cNvGrpSpPr>
          <p:nvPr/>
        </p:nvGrpSpPr>
        <p:grpSpPr bwMode="auto">
          <a:xfrm>
            <a:off x="8091489" y="4556126"/>
            <a:ext cx="1766887" cy="1344613"/>
            <a:chOff x="4137" y="2870"/>
            <a:chExt cx="1113" cy="847"/>
          </a:xfrm>
        </p:grpSpPr>
        <p:sp>
          <p:nvSpPr>
            <p:cNvPr id="36874" name="Text Box 384"/>
            <p:cNvSpPr txBox="1">
              <a:spLocks noChangeArrowheads="1"/>
            </p:cNvSpPr>
            <p:nvPr/>
          </p:nvSpPr>
          <p:spPr bwMode="auto">
            <a:xfrm>
              <a:off x="4137" y="3465"/>
              <a:ext cx="111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2000" dirty="0">
                  <a:solidFill>
                    <a:srgbClr val="C00000"/>
                  </a:solidFill>
                  <a:latin typeface="Arial" charset="0"/>
                  <a:cs typeface="Arial" charset="0"/>
                </a:rPr>
                <a:t>wired network</a:t>
              </a:r>
            </a:p>
          </p:txBody>
        </p:sp>
        <p:sp>
          <p:nvSpPr>
            <p:cNvPr id="36875" name="Line 385"/>
            <p:cNvSpPr>
              <a:spLocks noChangeShapeType="1"/>
            </p:cNvSpPr>
            <p:nvPr/>
          </p:nvSpPr>
          <p:spPr bwMode="auto">
            <a:xfrm flipV="1">
              <a:off x="4560" y="2870"/>
              <a:ext cx="384" cy="644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pic>
        <p:nvPicPr>
          <p:cNvPr id="87048" name="Picture 1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351" y="754064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80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969574" y="6361737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281" name="Group 782"/>
          <p:cNvGrpSpPr>
            <a:grpSpLocks/>
          </p:cNvGrpSpPr>
          <p:nvPr/>
        </p:nvGrpSpPr>
        <p:grpSpPr bwMode="auto">
          <a:xfrm>
            <a:off x="5199795" y="2858650"/>
            <a:ext cx="333077" cy="421847"/>
            <a:chOff x="742" y="2409"/>
            <a:chExt cx="576" cy="881"/>
          </a:xfrm>
        </p:grpSpPr>
        <p:grpSp>
          <p:nvGrpSpPr>
            <p:cNvPr id="282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8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283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4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00" name="Group 782"/>
          <p:cNvGrpSpPr>
            <a:grpSpLocks/>
          </p:cNvGrpSpPr>
          <p:nvPr/>
        </p:nvGrpSpPr>
        <p:grpSpPr bwMode="auto">
          <a:xfrm>
            <a:off x="5213274" y="3784900"/>
            <a:ext cx="333077" cy="421847"/>
            <a:chOff x="742" y="2409"/>
            <a:chExt cx="576" cy="881"/>
          </a:xfrm>
        </p:grpSpPr>
        <p:grpSp>
          <p:nvGrpSpPr>
            <p:cNvPr id="301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04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5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6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7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8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9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0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1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2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3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4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5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6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7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8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02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3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9" name="Group 782"/>
          <p:cNvGrpSpPr>
            <a:grpSpLocks/>
          </p:cNvGrpSpPr>
          <p:nvPr/>
        </p:nvGrpSpPr>
        <p:grpSpPr bwMode="auto">
          <a:xfrm>
            <a:off x="5226753" y="4711150"/>
            <a:ext cx="333077" cy="421847"/>
            <a:chOff x="742" y="2409"/>
            <a:chExt cx="576" cy="881"/>
          </a:xfrm>
        </p:grpSpPr>
        <p:grpSp>
          <p:nvGrpSpPr>
            <p:cNvPr id="32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2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21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38" name="Group 782"/>
          <p:cNvGrpSpPr>
            <a:grpSpLocks/>
          </p:cNvGrpSpPr>
          <p:nvPr/>
        </p:nvGrpSpPr>
        <p:grpSpPr bwMode="auto">
          <a:xfrm>
            <a:off x="6038017" y="5238478"/>
            <a:ext cx="333077" cy="421847"/>
            <a:chOff x="742" y="2409"/>
            <a:chExt cx="576" cy="881"/>
          </a:xfrm>
        </p:grpSpPr>
        <p:grpSp>
          <p:nvGrpSpPr>
            <p:cNvPr id="33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4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40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57" name="Group 782"/>
          <p:cNvGrpSpPr>
            <a:grpSpLocks/>
          </p:cNvGrpSpPr>
          <p:nvPr/>
        </p:nvGrpSpPr>
        <p:grpSpPr bwMode="auto">
          <a:xfrm>
            <a:off x="6841140" y="5594840"/>
            <a:ext cx="333077" cy="421847"/>
            <a:chOff x="742" y="2409"/>
            <a:chExt cx="576" cy="881"/>
          </a:xfrm>
        </p:grpSpPr>
        <p:grpSp>
          <p:nvGrpSpPr>
            <p:cNvPr id="35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6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59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76" name="Group 782"/>
          <p:cNvGrpSpPr>
            <a:grpSpLocks/>
          </p:cNvGrpSpPr>
          <p:nvPr/>
        </p:nvGrpSpPr>
        <p:grpSpPr bwMode="auto">
          <a:xfrm>
            <a:off x="6024272" y="4241535"/>
            <a:ext cx="333077" cy="421847"/>
            <a:chOff x="742" y="2409"/>
            <a:chExt cx="576" cy="881"/>
          </a:xfrm>
        </p:grpSpPr>
        <p:grpSp>
          <p:nvGrpSpPr>
            <p:cNvPr id="377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8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78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95" name="Group 782"/>
          <p:cNvGrpSpPr>
            <a:grpSpLocks/>
          </p:cNvGrpSpPr>
          <p:nvPr/>
        </p:nvGrpSpPr>
        <p:grpSpPr bwMode="auto">
          <a:xfrm>
            <a:off x="6005188" y="3344141"/>
            <a:ext cx="333077" cy="421847"/>
            <a:chOff x="742" y="2409"/>
            <a:chExt cx="576" cy="881"/>
          </a:xfrm>
        </p:grpSpPr>
        <p:grpSp>
          <p:nvGrpSpPr>
            <p:cNvPr id="396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9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97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8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307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17475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Gill Sans MT" charset="0"/>
                <a:cs typeface="+mj-cs"/>
              </a:rPr>
              <a:t>Cellular networks: the first hop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71689" y="1447800"/>
            <a:ext cx="4435475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 dirty="0">
                <a:latin typeface="Gill Sans MT" charset="0"/>
                <a:cs typeface="+mn-cs"/>
              </a:rPr>
              <a:t>Two techniques for sharing mobile-to-BS radio spectrum</a:t>
            </a:r>
          </a:p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combined FDMA/TDMA: </a:t>
            </a:r>
            <a:r>
              <a:rPr lang="en-US" sz="2400" dirty="0">
                <a:latin typeface="Gill Sans MT" charset="0"/>
                <a:cs typeface="+mn-cs"/>
              </a:rPr>
              <a:t>divide spectrum in frequency channels, divide each channel into time slots</a:t>
            </a:r>
          </a:p>
          <a:p>
            <a:pPr>
              <a:defRPr/>
            </a:pPr>
            <a:r>
              <a:rPr lang="en-US" sz="2400" dirty="0">
                <a:solidFill>
                  <a:srgbClr val="C00000"/>
                </a:solidFill>
                <a:latin typeface="Gill Sans MT" charset="0"/>
                <a:cs typeface="+mn-cs"/>
              </a:rPr>
              <a:t>CDMA: </a:t>
            </a:r>
            <a:r>
              <a:rPr lang="en-US" sz="2400" dirty="0">
                <a:latin typeface="Gill Sans MT" charset="0"/>
                <a:cs typeface="+mn-cs"/>
              </a:rPr>
              <a:t>code division multiple access</a:t>
            </a:r>
          </a:p>
        </p:txBody>
      </p:sp>
      <p:sp>
        <p:nvSpPr>
          <p:cNvPr id="37938" name="AutoShape 5"/>
          <p:cNvSpPr>
            <a:spLocks noChangeArrowheads="1"/>
          </p:cNvSpPr>
          <p:nvPr/>
        </p:nvSpPr>
        <p:spPr bwMode="auto">
          <a:xfrm>
            <a:off x="7529514" y="1484313"/>
            <a:ext cx="1849437" cy="1477962"/>
          </a:xfrm>
          <a:prstGeom prst="hexagon">
            <a:avLst>
              <a:gd name="adj" fmla="val 31284"/>
              <a:gd name="vf" fmla="val 11547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89139" name="Picture 244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4614" y="1833564"/>
            <a:ext cx="4413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9140" name="Group 249"/>
          <p:cNvGrpSpPr>
            <a:grpSpLocks/>
          </p:cNvGrpSpPr>
          <p:nvPr/>
        </p:nvGrpSpPr>
        <p:grpSpPr bwMode="auto">
          <a:xfrm>
            <a:off x="8132763" y="2586039"/>
            <a:ext cx="831850" cy="180975"/>
            <a:chOff x="3072" y="739"/>
            <a:chExt cx="652" cy="146"/>
          </a:xfrm>
        </p:grpSpPr>
        <p:pic>
          <p:nvPicPr>
            <p:cNvPr id="89142" name="Picture 250" descr="lgv_fqmg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944" name="Line 251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45" name="Line 252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pic>
        <p:nvPicPr>
          <p:cNvPr id="89141" name="Picture 260" descr="imgyjavg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1301" y="2274889"/>
            <a:ext cx="441325" cy="31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9094" name="Group 307"/>
          <p:cNvGrpSpPr>
            <a:grpSpLocks/>
          </p:cNvGrpSpPr>
          <p:nvPr/>
        </p:nvGrpSpPr>
        <p:grpSpPr bwMode="auto">
          <a:xfrm>
            <a:off x="5583238" y="3057526"/>
            <a:ext cx="4387850" cy="2409825"/>
            <a:chOff x="2693" y="2142"/>
            <a:chExt cx="2764" cy="1518"/>
          </a:xfrm>
        </p:grpSpPr>
        <p:grpSp>
          <p:nvGrpSpPr>
            <p:cNvPr id="89096" name="Group 295"/>
            <p:cNvGrpSpPr>
              <a:grpSpLocks/>
            </p:cNvGrpSpPr>
            <p:nvPr/>
          </p:nvGrpSpPr>
          <p:grpSpPr bwMode="auto">
            <a:xfrm>
              <a:off x="3444" y="2506"/>
              <a:ext cx="2013" cy="1150"/>
              <a:chOff x="3444" y="2506"/>
              <a:chExt cx="2013" cy="1150"/>
            </a:xfrm>
          </p:grpSpPr>
          <p:sp>
            <p:nvSpPr>
              <p:cNvPr id="37933" name="Rectangle 261"/>
              <p:cNvSpPr>
                <a:spLocks noChangeArrowheads="1"/>
              </p:cNvSpPr>
              <p:nvPr/>
            </p:nvSpPr>
            <p:spPr bwMode="auto">
              <a:xfrm>
                <a:off x="3446" y="2506"/>
                <a:ext cx="2002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934" name="Rectangle 262"/>
              <p:cNvSpPr>
                <a:spLocks noChangeArrowheads="1"/>
              </p:cNvSpPr>
              <p:nvPr/>
            </p:nvSpPr>
            <p:spPr bwMode="auto">
              <a:xfrm>
                <a:off x="3447" y="2742"/>
                <a:ext cx="2010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935" name="Rectangle 263"/>
              <p:cNvSpPr>
                <a:spLocks noChangeArrowheads="1"/>
              </p:cNvSpPr>
              <p:nvPr/>
            </p:nvSpPr>
            <p:spPr bwMode="auto">
              <a:xfrm>
                <a:off x="3444" y="2982"/>
                <a:ext cx="2010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936" name="Rectangle 264"/>
              <p:cNvSpPr>
                <a:spLocks noChangeArrowheads="1"/>
              </p:cNvSpPr>
              <p:nvPr/>
            </p:nvSpPr>
            <p:spPr bwMode="auto">
              <a:xfrm>
                <a:off x="3445" y="3230"/>
                <a:ext cx="2010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937" name="Rectangle 265"/>
              <p:cNvSpPr>
                <a:spLocks noChangeArrowheads="1"/>
              </p:cNvSpPr>
              <p:nvPr/>
            </p:nvSpPr>
            <p:spPr bwMode="auto">
              <a:xfrm>
                <a:off x="3446" y="3474"/>
                <a:ext cx="1998" cy="18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37898" name="Line 268"/>
            <p:cNvSpPr>
              <a:spLocks noChangeShapeType="1"/>
            </p:cNvSpPr>
            <p:nvPr/>
          </p:nvSpPr>
          <p:spPr bwMode="auto">
            <a:xfrm>
              <a:off x="352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899" name="Line 269"/>
            <p:cNvSpPr>
              <a:spLocks noChangeShapeType="1"/>
            </p:cNvSpPr>
            <p:nvPr/>
          </p:nvSpPr>
          <p:spPr bwMode="auto">
            <a:xfrm>
              <a:off x="359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0" name="Line 270"/>
            <p:cNvSpPr>
              <a:spLocks noChangeShapeType="1"/>
            </p:cNvSpPr>
            <p:nvPr/>
          </p:nvSpPr>
          <p:spPr bwMode="auto">
            <a:xfrm>
              <a:off x="366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1" name="Line 271"/>
            <p:cNvSpPr>
              <a:spLocks noChangeShapeType="1"/>
            </p:cNvSpPr>
            <p:nvPr/>
          </p:nvSpPr>
          <p:spPr bwMode="auto">
            <a:xfrm>
              <a:off x="373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2" name="Line 272"/>
            <p:cNvSpPr>
              <a:spLocks noChangeShapeType="1"/>
            </p:cNvSpPr>
            <p:nvPr/>
          </p:nvSpPr>
          <p:spPr bwMode="auto">
            <a:xfrm>
              <a:off x="380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3" name="Line 273"/>
            <p:cNvSpPr>
              <a:spLocks noChangeShapeType="1"/>
            </p:cNvSpPr>
            <p:nvPr/>
          </p:nvSpPr>
          <p:spPr bwMode="auto">
            <a:xfrm>
              <a:off x="388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4" name="Line 274"/>
            <p:cNvSpPr>
              <a:spLocks noChangeShapeType="1"/>
            </p:cNvSpPr>
            <p:nvPr/>
          </p:nvSpPr>
          <p:spPr bwMode="auto">
            <a:xfrm>
              <a:off x="395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5" name="Line 275"/>
            <p:cNvSpPr>
              <a:spLocks noChangeShapeType="1"/>
            </p:cNvSpPr>
            <p:nvPr/>
          </p:nvSpPr>
          <p:spPr bwMode="auto">
            <a:xfrm>
              <a:off x="402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6" name="Line 276"/>
            <p:cNvSpPr>
              <a:spLocks noChangeShapeType="1"/>
            </p:cNvSpPr>
            <p:nvPr/>
          </p:nvSpPr>
          <p:spPr bwMode="auto">
            <a:xfrm>
              <a:off x="409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7" name="Line 277"/>
            <p:cNvSpPr>
              <a:spLocks noChangeShapeType="1"/>
            </p:cNvSpPr>
            <p:nvPr/>
          </p:nvSpPr>
          <p:spPr bwMode="auto">
            <a:xfrm>
              <a:off x="416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8" name="Line 278"/>
            <p:cNvSpPr>
              <a:spLocks noChangeShapeType="1"/>
            </p:cNvSpPr>
            <p:nvPr/>
          </p:nvSpPr>
          <p:spPr bwMode="auto">
            <a:xfrm>
              <a:off x="424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09" name="Line 279"/>
            <p:cNvSpPr>
              <a:spLocks noChangeShapeType="1"/>
            </p:cNvSpPr>
            <p:nvPr/>
          </p:nvSpPr>
          <p:spPr bwMode="auto">
            <a:xfrm>
              <a:off x="431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0" name="Line 280"/>
            <p:cNvSpPr>
              <a:spLocks noChangeShapeType="1"/>
            </p:cNvSpPr>
            <p:nvPr/>
          </p:nvSpPr>
          <p:spPr bwMode="auto">
            <a:xfrm>
              <a:off x="438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1" name="Line 281"/>
            <p:cNvSpPr>
              <a:spLocks noChangeShapeType="1"/>
            </p:cNvSpPr>
            <p:nvPr/>
          </p:nvSpPr>
          <p:spPr bwMode="auto">
            <a:xfrm>
              <a:off x="445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2" name="Line 282"/>
            <p:cNvSpPr>
              <a:spLocks noChangeShapeType="1"/>
            </p:cNvSpPr>
            <p:nvPr/>
          </p:nvSpPr>
          <p:spPr bwMode="auto">
            <a:xfrm>
              <a:off x="452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3" name="Line 283"/>
            <p:cNvSpPr>
              <a:spLocks noChangeShapeType="1"/>
            </p:cNvSpPr>
            <p:nvPr/>
          </p:nvSpPr>
          <p:spPr bwMode="auto">
            <a:xfrm>
              <a:off x="460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4" name="Line 284"/>
            <p:cNvSpPr>
              <a:spLocks noChangeShapeType="1"/>
            </p:cNvSpPr>
            <p:nvPr/>
          </p:nvSpPr>
          <p:spPr bwMode="auto">
            <a:xfrm>
              <a:off x="467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5" name="Line 285"/>
            <p:cNvSpPr>
              <a:spLocks noChangeShapeType="1"/>
            </p:cNvSpPr>
            <p:nvPr/>
          </p:nvSpPr>
          <p:spPr bwMode="auto">
            <a:xfrm>
              <a:off x="474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6" name="Line 286"/>
            <p:cNvSpPr>
              <a:spLocks noChangeShapeType="1"/>
            </p:cNvSpPr>
            <p:nvPr/>
          </p:nvSpPr>
          <p:spPr bwMode="auto">
            <a:xfrm>
              <a:off x="481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7" name="Line 287"/>
            <p:cNvSpPr>
              <a:spLocks noChangeShapeType="1"/>
            </p:cNvSpPr>
            <p:nvPr/>
          </p:nvSpPr>
          <p:spPr bwMode="auto">
            <a:xfrm>
              <a:off x="488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8" name="Line 288"/>
            <p:cNvSpPr>
              <a:spLocks noChangeShapeType="1"/>
            </p:cNvSpPr>
            <p:nvPr/>
          </p:nvSpPr>
          <p:spPr bwMode="auto">
            <a:xfrm>
              <a:off x="496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19" name="Line 289"/>
            <p:cNvSpPr>
              <a:spLocks noChangeShapeType="1"/>
            </p:cNvSpPr>
            <p:nvPr/>
          </p:nvSpPr>
          <p:spPr bwMode="auto">
            <a:xfrm>
              <a:off x="503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0" name="Line 290"/>
            <p:cNvSpPr>
              <a:spLocks noChangeShapeType="1"/>
            </p:cNvSpPr>
            <p:nvPr/>
          </p:nvSpPr>
          <p:spPr bwMode="auto">
            <a:xfrm>
              <a:off x="5104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1" name="Line 291"/>
            <p:cNvSpPr>
              <a:spLocks noChangeShapeType="1"/>
            </p:cNvSpPr>
            <p:nvPr/>
          </p:nvSpPr>
          <p:spPr bwMode="auto">
            <a:xfrm>
              <a:off x="5176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2" name="Line 292"/>
            <p:cNvSpPr>
              <a:spLocks noChangeShapeType="1"/>
            </p:cNvSpPr>
            <p:nvPr/>
          </p:nvSpPr>
          <p:spPr bwMode="auto">
            <a:xfrm>
              <a:off x="5248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3" name="Line 293"/>
            <p:cNvSpPr>
              <a:spLocks noChangeShapeType="1"/>
            </p:cNvSpPr>
            <p:nvPr/>
          </p:nvSpPr>
          <p:spPr bwMode="auto">
            <a:xfrm>
              <a:off x="5320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4" name="Line 294"/>
            <p:cNvSpPr>
              <a:spLocks noChangeShapeType="1"/>
            </p:cNvSpPr>
            <p:nvPr/>
          </p:nvSpPr>
          <p:spPr bwMode="auto">
            <a:xfrm>
              <a:off x="5392" y="2504"/>
              <a:ext cx="0" cy="1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5" name="Rectangle 298"/>
            <p:cNvSpPr>
              <a:spLocks noChangeArrowheads="1"/>
            </p:cNvSpPr>
            <p:nvPr/>
          </p:nvSpPr>
          <p:spPr bwMode="auto">
            <a:xfrm>
              <a:off x="3444" y="2692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6" name="Rectangle 299"/>
            <p:cNvSpPr>
              <a:spLocks noChangeArrowheads="1"/>
            </p:cNvSpPr>
            <p:nvPr/>
          </p:nvSpPr>
          <p:spPr bwMode="auto">
            <a:xfrm>
              <a:off x="3440" y="2932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7" name="Rectangle 300"/>
            <p:cNvSpPr>
              <a:spLocks noChangeArrowheads="1"/>
            </p:cNvSpPr>
            <p:nvPr/>
          </p:nvSpPr>
          <p:spPr bwMode="auto">
            <a:xfrm>
              <a:off x="3436" y="3176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8" name="Rectangle 301"/>
            <p:cNvSpPr>
              <a:spLocks noChangeArrowheads="1"/>
            </p:cNvSpPr>
            <p:nvPr/>
          </p:nvSpPr>
          <p:spPr bwMode="auto">
            <a:xfrm>
              <a:off x="3432" y="3420"/>
              <a:ext cx="200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29" name="AutoShape 302"/>
            <p:cNvSpPr>
              <a:spLocks/>
            </p:cNvSpPr>
            <p:nvPr/>
          </p:nvSpPr>
          <p:spPr bwMode="auto">
            <a:xfrm>
              <a:off x="3316" y="2508"/>
              <a:ext cx="96" cy="1144"/>
            </a:xfrm>
            <a:prstGeom prst="leftBrace">
              <a:avLst>
                <a:gd name="adj1" fmla="val 99306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30" name="AutoShape 303"/>
            <p:cNvSpPr>
              <a:spLocks/>
            </p:cNvSpPr>
            <p:nvPr/>
          </p:nvSpPr>
          <p:spPr bwMode="auto">
            <a:xfrm rot="5400000">
              <a:off x="4386" y="1410"/>
              <a:ext cx="96" cy="1988"/>
            </a:xfrm>
            <a:prstGeom prst="leftBrace">
              <a:avLst>
                <a:gd name="adj1" fmla="val 17256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7931" name="Text Box 304"/>
            <p:cNvSpPr txBox="1">
              <a:spLocks noChangeArrowheads="1"/>
            </p:cNvSpPr>
            <p:nvPr/>
          </p:nvSpPr>
          <p:spPr bwMode="auto">
            <a:xfrm>
              <a:off x="2693" y="2870"/>
              <a:ext cx="678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frequency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bands</a:t>
              </a:r>
            </a:p>
          </p:txBody>
        </p:sp>
        <p:sp>
          <p:nvSpPr>
            <p:cNvPr id="37932" name="Text Box 305"/>
            <p:cNvSpPr txBox="1">
              <a:spLocks noChangeArrowheads="1"/>
            </p:cNvSpPr>
            <p:nvPr/>
          </p:nvSpPr>
          <p:spPr bwMode="auto">
            <a:xfrm>
              <a:off x="4097" y="2142"/>
              <a:ext cx="65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time slots</a:t>
              </a:r>
            </a:p>
          </p:txBody>
        </p:sp>
      </p:grpSp>
      <p:pic>
        <p:nvPicPr>
          <p:cNvPr id="89095" name="Picture 16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101" y="931864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9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90" name="Group 782"/>
          <p:cNvGrpSpPr>
            <a:grpSpLocks/>
          </p:cNvGrpSpPr>
          <p:nvPr/>
        </p:nvGrpSpPr>
        <p:grpSpPr bwMode="auto">
          <a:xfrm>
            <a:off x="8315601" y="1588742"/>
            <a:ext cx="690304" cy="792337"/>
            <a:chOff x="742" y="2409"/>
            <a:chExt cx="576" cy="881"/>
          </a:xfrm>
        </p:grpSpPr>
        <p:grpSp>
          <p:nvGrpSpPr>
            <p:cNvPr id="91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94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5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6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7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8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9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0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1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2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3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4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5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6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7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108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92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3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39131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AutoShape 2"/>
          <p:cNvSpPr>
            <a:spLocks noChangeArrowheads="1"/>
          </p:cNvSpPr>
          <p:nvPr/>
        </p:nvSpPr>
        <p:spPr bwMode="auto">
          <a:xfrm>
            <a:off x="3784476" y="2965711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17" name="AutoShape 3"/>
          <p:cNvSpPr>
            <a:spLocks noChangeArrowheads="1"/>
          </p:cNvSpPr>
          <p:nvPr/>
        </p:nvSpPr>
        <p:spPr bwMode="auto">
          <a:xfrm>
            <a:off x="3800348" y="3565916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18" name="AutoShape 4"/>
          <p:cNvSpPr>
            <a:spLocks noChangeArrowheads="1"/>
          </p:cNvSpPr>
          <p:nvPr/>
        </p:nvSpPr>
        <p:spPr bwMode="auto">
          <a:xfrm>
            <a:off x="3155951" y="3281364"/>
            <a:ext cx="798513" cy="598487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19" name="AutoShape 5"/>
          <p:cNvSpPr>
            <a:spLocks noChangeArrowheads="1"/>
          </p:cNvSpPr>
          <p:nvPr/>
        </p:nvSpPr>
        <p:spPr bwMode="auto">
          <a:xfrm>
            <a:off x="3119438" y="2212975"/>
            <a:ext cx="798512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20" name="AutoShape 6"/>
          <p:cNvSpPr>
            <a:spLocks noChangeArrowheads="1"/>
          </p:cNvSpPr>
          <p:nvPr/>
        </p:nvSpPr>
        <p:spPr bwMode="auto">
          <a:xfrm>
            <a:off x="3733801" y="1936750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21" name="AutoShape 7"/>
          <p:cNvSpPr>
            <a:spLocks noChangeArrowheads="1"/>
          </p:cNvSpPr>
          <p:nvPr/>
        </p:nvSpPr>
        <p:spPr bwMode="auto">
          <a:xfrm>
            <a:off x="3105151" y="1603375"/>
            <a:ext cx="798513" cy="598488"/>
          </a:xfrm>
          <a:prstGeom prst="hexagon">
            <a:avLst>
              <a:gd name="adj" fmla="val 27648"/>
              <a:gd name="vf" fmla="val 115470"/>
            </a:avLst>
          </a:prstGeom>
          <a:solidFill>
            <a:srgbClr val="DDDDDD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28" name="Line 195"/>
          <p:cNvSpPr>
            <a:spLocks noChangeShapeType="1"/>
          </p:cNvSpPr>
          <p:nvPr/>
        </p:nvSpPr>
        <p:spPr bwMode="auto">
          <a:xfrm flipV="1">
            <a:off x="4179889" y="3714750"/>
            <a:ext cx="1044575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29" name="Line 196"/>
          <p:cNvSpPr>
            <a:spLocks noChangeShapeType="1"/>
          </p:cNvSpPr>
          <p:nvPr/>
        </p:nvSpPr>
        <p:spPr bwMode="auto">
          <a:xfrm flipV="1">
            <a:off x="3587751" y="3703638"/>
            <a:ext cx="161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30" name="Line 197"/>
          <p:cNvSpPr>
            <a:spLocks noChangeShapeType="1"/>
          </p:cNvSpPr>
          <p:nvPr/>
        </p:nvSpPr>
        <p:spPr bwMode="auto">
          <a:xfrm flipV="1">
            <a:off x="3536950" y="2292350"/>
            <a:ext cx="169545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31" name="Line 198"/>
          <p:cNvSpPr>
            <a:spLocks noChangeShapeType="1"/>
          </p:cNvSpPr>
          <p:nvPr/>
        </p:nvSpPr>
        <p:spPr bwMode="auto">
          <a:xfrm flipV="1">
            <a:off x="4098926" y="2284413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32" name="Line 199"/>
          <p:cNvSpPr>
            <a:spLocks noChangeShapeType="1"/>
          </p:cNvSpPr>
          <p:nvPr/>
        </p:nvSpPr>
        <p:spPr bwMode="auto">
          <a:xfrm>
            <a:off x="3606801" y="1911350"/>
            <a:ext cx="16240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1156" name="Group 200"/>
          <p:cNvGrpSpPr>
            <a:grpSpLocks/>
          </p:cNvGrpSpPr>
          <p:nvPr/>
        </p:nvGrpSpPr>
        <p:grpSpPr bwMode="auto">
          <a:xfrm>
            <a:off x="5200651" y="1998663"/>
            <a:ext cx="550863" cy="411162"/>
            <a:chOff x="611" y="3693"/>
            <a:chExt cx="449" cy="287"/>
          </a:xfrm>
        </p:grpSpPr>
        <p:sp>
          <p:nvSpPr>
            <p:cNvPr id="39053" name="Rectangle 201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277" name="Group 202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83" name="Freeform 203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284" name="Freeform 204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1278" name="Freeform 205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79" name="Freeform 206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80" name="Freeform 207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81" name="Freeform 208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82" name="Freeform 209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91157" name="Group 210"/>
          <p:cNvGrpSpPr>
            <a:grpSpLocks/>
          </p:cNvGrpSpPr>
          <p:nvPr/>
        </p:nvGrpSpPr>
        <p:grpSpPr bwMode="auto">
          <a:xfrm>
            <a:off x="5195888" y="3403601"/>
            <a:ext cx="550862" cy="411163"/>
            <a:chOff x="611" y="3693"/>
            <a:chExt cx="449" cy="287"/>
          </a:xfrm>
        </p:grpSpPr>
        <p:sp>
          <p:nvSpPr>
            <p:cNvPr id="39044" name="Rectangle 211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268" name="Group 212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74" name="Freeform 213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275" name="Freeform 214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1269" name="Freeform 215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70" name="Freeform 216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71" name="Freeform 217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72" name="Freeform 218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73" name="Freeform 219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8935" name="Line 220"/>
          <p:cNvSpPr>
            <a:spLocks noChangeShapeType="1"/>
          </p:cNvSpPr>
          <p:nvPr/>
        </p:nvSpPr>
        <p:spPr bwMode="auto">
          <a:xfrm>
            <a:off x="4108451" y="3373439"/>
            <a:ext cx="1095375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36" name="Line 221"/>
          <p:cNvSpPr>
            <a:spLocks noChangeShapeType="1"/>
          </p:cNvSpPr>
          <p:nvPr/>
        </p:nvSpPr>
        <p:spPr bwMode="auto">
          <a:xfrm>
            <a:off x="5727701" y="2239964"/>
            <a:ext cx="436563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37" name="Line 222"/>
          <p:cNvSpPr>
            <a:spLocks noChangeShapeType="1"/>
          </p:cNvSpPr>
          <p:nvPr/>
        </p:nvSpPr>
        <p:spPr bwMode="auto">
          <a:xfrm flipV="1">
            <a:off x="5711826" y="2211388"/>
            <a:ext cx="576263" cy="1446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38" name="Text Box 223"/>
          <p:cNvSpPr txBox="1">
            <a:spLocks noChangeArrowheads="1"/>
          </p:cNvSpPr>
          <p:nvPr/>
        </p:nvSpPr>
        <p:spPr bwMode="auto">
          <a:xfrm>
            <a:off x="5010150" y="1679576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BSC</a:t>
            </a:r>
          </a:p>
        </p:txBody>
      </p:sp>
      <p:sp>
        <p:nvSpPr>
          <p:cNvPr id="38939" name="Text Box 224"/>
          <p:cNvSpPr txBox="1">
            <a:spLocks noChangeArrowheads="1"/>
          </p:cNvSpPr>
          <p:nvPr/>
        </p:nvSpPr>
        <p:spPr bwMode="auto">
          <a:xfrm>
            <a:off x="3589339" y="1643063"/>
            <a:ext cx="530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  <a:cs typeface="Arial" charset="0"/>
              </a:rPr>
              <a:t>BTS</a:t>
            </a:r>
          </a:p>
        </p:txBody>
      </p:sp>
      <p:pic>
        <p:nvPicPr>
          <p:cNvPr id="91163" name="Picture 225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728788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1164" name="Group 226"/>
          <p:cNvGrpSpPr>
            <a:grpSpLocks/>
          </p:cNvGrpSpPr>
          <p:nvPr/>
        </p:nvGrpSpPr>
        <p:grpSpPr bwMode="auto">
          <a:xfrm>
            <a:off x="1747838" y="2135189"/>
            <a:ext cx="831850" cy="180975"/>
            <a:chOff x="3072" y="739"/>
            <a:chExt cx="652" cy="146"/>
          </a:xfrm>
        </p:grpSpPr>
        <p:pic>
          <p:nvPicPr>
            <p:cNvPr id="91264" name="Picture 227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042" name="Line 228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9043" name="Line 229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8942" name="Oval 230"/>
          <p:cNvSpPr>
            <a:spLocks noChangeArrowheads="1"/>
          </p:cNvSpPr>
          <p:nvPr/>
        </p:nvSpPr>
        <p:spPr bwMode="auto">
          <a:xfrm>
            <a:off x="3016250" y="2876550"/>
            <a:ext cx="3067050" cy="1576388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43" name="Oval 231"/>
          <p:cNvSpPr>
            <a:spLocks noChangeArrowheads="1"/>
          </p:cNvSpPr>
          <p:nvPr/>
        </p:nvSpPr>
        <p:spPr bwMode="auto">
          <a:xfrm>
            <a:off x="2708275" y="1406525"/>
            <a:ext cx="3170238" cy="14732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91167" name="Picture 23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468563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2" name="Text Box 265"/>
          <p:cNvSpPr txBox="1">
            <a:spLocks noChangeArrowheads="1"/>
          </p:cNvSpPr>
          <p:nvPr/>
        </p:nvSpPr>
        <p:spPr bwMode="auto">
          <a:xfrm>
            <a:off x="7626687" y="4148796"/>
            <a:ext cx="2940607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Base transceiver station (BTS)</a:t>
            </a:r>
          </a:p>
        </p:txBody>
      </p:sp>
      <p:grpSp>
        <p:nvGrpSpPr>
          <p:cNvPr id="91206" name="Group 266"/>
          <p:cNvGrpSpPr>
            <a:grpSpLocks/>
          </p:cNvGrpSpPr>
          <p:nvPr/>
        </p:nvGrpSpPr>
        <p:grpSpPr bwMode="auto">
          <a:xfrm>
            <a:off x="7062972" y="4533076"/>
            <a:ext cx="504146" cy="352937"/>
            <a:chOff x="611" y="3693"/>
            <a:chExt cx="449" cy="287"/>
          </a:xfrm>
        </p:grpSpPr>
        <p:sp>
          <p:nvSpPr>
            <p:cNvPr id="39002" name="Rectangle 267"/>
            <p:cNvSpPr>
              <a:spLocks noChangeArrowheads="1"/>
            </p:cNvSpPr>
            <p:nvPr/>
          </p:nvSpPr>
          <p:spPr bwMode="auto">
            <a:xfrm>
              <a:off x="635" y="3774"/>
              <a:ext cx="338" cy="20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226" name="Group 268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32" name="Freeform 269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233" name="Freeform 270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1227" name="Freeform 271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28" name="Freeform 272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29" name="Freeform 273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30" name="Freeform 274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31" name="Freeform 275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8984" name="Text Box 276"/>
          <p:cNvSpPr txBox="1">
            <a:spLocks noChangeArrowheads="1"/>
          </p:cNvSpPr>
          <p:nvPr/>
        </p:nvSpPr>
        <p:spPr bwMode="auto">
          <a:xfrm>
            <a:off x="7620875" y="4557604"/>
            <a:ext cx="2804037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Base station controller (BSC)</a:t>
            </a:r>
          </a:p>
        </p:txBody>
      </p:sp>
      <p:grpSp>
        <p:nvGrpSpPr>
          <p:cNvPr id="91208" name="Group 277"/>
          <p:cNvGrpSpPr>
            <a:grpSpLocks/>
          </p:cNvGrpSpPr>
          <p:nvPr/>
        </p:nvGrpSpPr>
        <p:grpSpPr bwMode="auto">
          <a:xfrm>
            <a:off x="7106560" y="4956872"/>
            <a:ext cx="422785" cy="696336"/>
            <a:chOff x="611" y="3693"/>
            <a:chExt cx="449" cy="287"/>
          </a:xfrm>
        </p:grpSpPr>
        <p:sp>
          <p:nvSpPr>
            <p:cNvPr id="38993" name="Rectangle 278"/>
            <p:cNvSpPr>
              <a:spLocks noChangeArrowheads="1"/>
            </p:cNvSpPr>
            <p:nvPr/>
          </p:nvSpPr>
          <p:spPr bwMode="auto">
            <a:xfrm>
              <a:off x="635" y="3774"/>
              <a:ext cx="337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217" name="Group 279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23" name="Freeform 280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224" name="Freeform 281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1218" name="Freeform 282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19" name="Freeform 283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20" name="Freeform 284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21" name="Freeform 285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22" name="Freeform 286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8986" name="Text Box 287"/>
          <p:cNvSpPr txBox="1">
            <a:spLocks noChangeArrowheads="1"/>
          </p:cNvSpPr>
          <p:nvPr/>
        </p:nvSpPr>
        <p:spPr bwMode="auto">
          <a:xfrm>
            <a:off x="7612157" y="5147650"/>
            <a:ext cx="3016156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Mobile Switching Center (MSC)</a:t>
            </a:r>
          </a:p>
        </p:txBody>
      </p:sp>
      <p:grpSp>
        <p:nvGrpSpPr>
          <p:cNvPr id="91210" name="Group 288"/>
          <p:cNvGrpSpPr>
            <a:grpSpLocks/>
          </p:cNvGrpSpPr>
          <p:nvPr/>
        </p:nvGrpSpPr>
        <p:grpSpPr bwMode="auto">
          <a:xfrm>
            <a:off x="6602414" y="5775851"/>
            <a:ext cx="761303" cy="155347"/>
            <a:chOff x="3072" y="739"/>
            <a:chExt cx="652" cy="146"/>
          </a:xfrm>
        </p:grpSpPr>
        <p:pic>
          <p:nvPicPr>
            <p:cNvPr id="91213" name="Picture 289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991" name="Line 290"/>
            <p:cNvSpPr>
              <a:spLocks noChangeShapeType="1"/>
            </p:cNvSpPr>
            <p:nvPr/>
          </p:nvSpPr>
          <p:spPr bwMode="auto">
            <a:xfrm flipH="1">
              <a:off x="3105" y="783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38992" name="Line 291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pic>
        <p:nvPicPr>
          <p:cNvPr id="91211" name="Picture 29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208" y="5778576"/>
            <a:ext cx="231006" cy="156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9" name="Text Box 293"/>
          <p:cNvSpPr txBox="1">
            <a:spLocks noChangeArrowheads="1"/>
          </p:cNvSpPr>
          <p:nvPr/>
        </p:nvSpPr>
        <p:spPr bwMode="auto">
          <a:xfrm>
            <a:off x="7648480" y="5702266"/>
            <a:ext cx="1877107" cy="336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Mobile subscribers</a:t>
            </a:r>
          </a:p>
        </p:txBody>
      </p:sp>
      <p:sp>
        <p:nvSpPr>
          <p:cNvPr id="38946" name="Text Box 294"/>
          <p:cNvSpPr txBox="1">
            <a:spLocks noChangeArrowheads="1"/>
          </p:cNvSpPr>
          <p:nvPr/>
        </p:nvSpPr>
        <p:spPr bwMode="auto">
          <a:xfrm>
            <a:off x="3136901" y="1138238"/>
            <a:ext cx="26019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Base station system (BSS)</a:t>
            </a:r>
          </a:p>
        </p:txBody>
      </p:sp>
      <p:sp>
        <p:nvSpPr>
          <p:cNvPr id="38947" name="Text Box 295"/>
          <p:cNvSpPr txBox="1">
            <a:spLocks noChangeArrowheads="1"/>
          </p:cNvSpPr>
          <p:nvPr/>
        </p:nvSpPr>
        <p:spPr bwMode="auto">
          <a:xfrm>
            <a:off x="6818313" y="3698875"/>
            <a:ext cx="774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  <a:cs typeface="Arial" charset="0"/>
              </a:rPr>
              <a:t>Legend</a:t>
            </a:r>
          </a:p>
        </p:txBody>
      </p:sp>
      <p:sp>
        <p:nvSpPr>
          <p:cNvPr id="38948" name="Rectangle 296"/>
          <p:cNvSpPr>
            <a:spLocks noChangeArrowheads="1"/>
          </p:cNvSpPr>
          <p:nvPr/>
        </p:nvSpPr>
        <p:spPr bwMode="auto">
          <a:xfrm>
            <a:off x="1987551" y="244476"/>
            <a:ext cx="70770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Arial" charset="0"/>
              </a:rPr>
              <a:t>2G (voice) network architecture </a:t>
            </a:r>
          </a:p>
        </p:txBody>
      </p:sp>
      <p:grpSp>
        <p:nvGrpSpPr>
          <p:cNvPr id="91172" name="Group 297"/>
          <p:cNvGrpSpPr>
            <a:grpSpLocks/>
          </p:cNvGrpSpPr>
          <p:nvPr/>
        </p:nvGrpSpPr>
        <p:grpSpPr bwMode="auto">
          <a:xfrm>
            <a:off x="6200776" y="1630363"/>
            <a:ext cx="550863" cy="1001712"/>
            <a:chOff x="611" y="3693"/>
            <a:chExt cx="449" cy="287"/>
          </a:xfrm>
        </p:grpSpPr>
        <p:sp>
          <p:nvSpPr>
            <p:cNvPr id="38972" name="Rectangle 298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196" name="Group 299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202" name="Freeform 300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203" name="Freeform 301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1197" name="Freeform 302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198" name="Freeform 303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199" name="Freeform 304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00" name="Freeform 305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201" name="Freeform 306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8950" name="Text Box 307"/>
          <p:cNvSpPr txBox="1">
            <a:spLocks noChangeArrowheads="1"/>
          </p:cNvSpPr>
          <p:nvPr/>
        </p:nvSpPr>
        <p:spPr bwMode="auto">
          <a:xfrm>
            <a:off x="6137275" y="1335088"/>
            <a:ext cx="69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sp>
        <p:nvSpPr>
          <p:cNvPr id="91174" name="Freeform 308"/>
          <p:cNvSpPr>
            <a:spLocks/>
          </p:cNvSpPr>
          <p:nvPr/>
        </p:nvSpPr>
        <p:spPr bwMode="auto">
          <a:xfrm>
            <a:off x="8701089" y="1381126"/>
            <a:ext cx="1235075" cy="16811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52" name="Text Box 309"/>
          <p:cNvSpPr txBox="1">
            <a:spLocks noChangeArrowheads="1"/>
          </p:cNvSpPr>
          <p:nvPr/>
        </p:nvSpPr>
        <p:spPr bwMode="auto">
          <a:xfrm>
            <a:off x="8809039" y="1724025"/>
            <a:ext cx="11064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telephone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38953" name="Line 310"/>
          <p:cNvSpPr>
            <a:spLocks noChangeShapeType="1"/>
          </p:cNvSpPr>
          <p:nvPr/>
        </p:nvSpPr>
        <p:spPr bwMode="auto">
          <a:xfrm>
            <a:off x="6675439" y="2255838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1177" name="Group 311"/>
          <p:cNvGrpSpPr>
            <a:grpSpLocks/>
          </p:cNvGrpSpPr>
          <p:nvPr/>
        </p:nvGrpSpPr>
        <p:grpSpPr bwMode="auto">
          <a:xfrm>
            <a:off x="7935913" y="1590676"/>
            <a:ext cx="550862" cy="1001713"/>
            <a:chOff x="611" y="3693"/>
            <a:chExt cx="449" cy="287"/>
          </a:xfrm>
        </p:grpSpPr>
        <p:sp>
          <p:nvSpPr>
            <p:cNvPr id="38963" name="Rectangle 312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1187" name="Group 313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1193" name="Freeform 314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1194" name="Freeform 315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1188" name="Freeform 316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189" name="Freeform 317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190" name="Freeform 318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191" name="Freeform 319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1192" name="Freeform 320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8955" name="Text Box 321"/>
          <p:cNvSpPr txBox="1">
            <a:spLocks noChangeArrowheads="1"/>
          </p:cNvSpPr>
          <p:nvPr/>
        </p:nvSpPr>
        <p:spPr bwMode="auto">
          <a:xfrm>
            <a:off x="7883525" y="2573339"/>
            <a:ext cx="109517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Gateway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sp>
        <p:nvSpPr>
          <p:cNvPr id="38956" name="Text Box 322"/>
          <p:cNvSpPr txBox="1">
            <a:spLocks noChangeArrowheads="1"/>
          </p:cNvSpPr>
          <p:nvPr/>
        </p:nvSpPr>
        <p:spPr bwMode="auto">
          <a:xfrm>
            <a:off x="8005763" y="1593851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8957" name="Line 323"/>
          <p:cNvSpPr>
            <a:spLocks noChangeShapeType="1"/>
          </p:cNvSpPr>
          <p:nvPr/>
        </p:nvSpPr>
        <p:spPr bwMode="auto">
          <a:xfrm flipH="1">
            <a:off x="7724775" y="2325688"/>
            <a:ext cx="236538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58" name="Line 324"/>
          <p:cNvSpPr>
            <a:spLocks noChangeShapeType="1"/>
          </p:cNvSpPr>
          <p:nvPr/>
        </p:nvSpPr>
        <p:spPr bwMode="auto">
          <a:xfrm flipH="1" flipV="1">
            <a:off x="7735889" y="2043114"/>
            <a:ext cx="225425" cy="9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59" name="Line 325"/>
          <p:cNvSpPr>
            <a:spLocks noChangeShapeType="1"/>
          </p:cNvSpPr>
          <p:nvPr/>
        </p:nvSpPr>
        <p:spPr bwMode="auto">
          <a:xfrm flipH="1">
            <a:off x="7358064" y="2500313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60" name="Line 326"/>
          <p:cNvSpPr>
            <a:spLocks noChangeShapeType="1"/>
          </p:cNvSpPr>
          <p:nvPr/>
        </p:nvSpPr>
        <p:spPr bwMode="auto">
          <a:xfrm flipH="1" flipV="1">
            <a:off x="7453314" y="1952626"/>
            <a:ext cx="236537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8961" name="Line 327"/>
          <p:cNvSpPr>
            <a:spLocks noChangeShapeType="1"/>
          </p:cNvSpPr>
          <p:nvPr/>
        </p:nvSpPr>
        <p:spPr bwMode="auto">
          <a:xfrm>
            <a:off x="8466138" y="22240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91185" name="Picture 17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7969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33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332" name="Group 782"/>
          <p:cNvGrpSpPr>
            <a:grpSpLocks/>
          </p:cNvGrpSpPr>
          <p:nvPr/>
        </p:nvGrpSpPr>
        <p:grpSpPr bwMode="auto">
          <a:xfrm>
            <a:off x="3353352" y="3329835"/>
            <a:ext cx="333077" cy="421847"/>
            <a:chOff x="742" y="2409"/>
            <a:chExt cx="576" cy="881"/>
          </a:xfrm>
        </p:grpSpPr>
        <p:grpSp>
          <p:nvGrpSpPr>
            <p:cNvPr id="333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36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7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8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9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0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1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2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3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4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5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6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7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8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9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0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34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35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51" name="Group 782"/>
          <p:cNvGrpSpPr>
            <a:grpSpLocks/>
          </p:cNvGrpSpPr>
          <p:nvPr/>
        </p:nvGrpSpPr>
        <p:grpSpPr bwMode="auto">
          <a:xfrm>
            <a:off x="4030515" y="3639679"/>
            <a:ext cx="333077" cy="421847"/>
            <a:chOff x="742" y="2409"/>
            <a:chExt cx="576" cy="881"/>
          </a:xfrm>
        </p:grpSpPr>
        <p:grpSp>
          <p:nvGrpSpPr>
            <p:cNvPr id="352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5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53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4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70" name="Group 782"/>
          <p:cNvGrpSpPr>
            <a:grpSpLocks/>
          </p:cNvGrpSpPr>
          <p:nvPr/>
        </p:nvGrpSpPr>
        <p:grpSpPr bwMode="auto">
          <a:xfrm>
            <a:off x="3973010" y="3036347"/>
            <a:ext cx="333077" cy="421847"/>
            <a:chOff x="742" y="2409"/>
            <a:chExt cx="576" cy="881"/>
          </a:xfrm>
        </p:grpSpPr>
        <p:grpSp>
          <p:nvGrpSpPr>
            <p:cNvPr id="371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74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5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6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7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8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9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0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1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2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3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4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5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6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7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8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72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3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89" name="Group 782"/>
          <p:cNvGrpSpPr>
            <a:grpSpLocks/>
          </p:cNvGrpSpPr>
          <p:nvPr/>
        </p:nvGrpSpPr>
        <p:grpSpPr bwMode="auto">
          <a:xfrm>
            <a:off x="3369751" y="1635300"/>
            <a:ext cx="333077" cy="421847"/>
            <a:chOff x="742" y="2409"/>
            <a:chExt cx="576" cy="881"/>
          </a:xfrm>
        </p:grpSpPr>
        <p:grpSp>
          <p:nvGrpSpPr>
            <p:cNvPr id="39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9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91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08" name="Group 782"/>
          <p:cNvGrpSpPr>
            <a:grpSpLocks/>
          </p:cNvGrpSpPr>
          <p:nvPr/>
        </p:nvGrpSpPr>
        <p:grpSpPr bwMode="auto">
          <a:xfrm>
            <a:off x="3952456" y="1987129"/>
            <a:ext cx="333077" cy="421847"/>
            <a:chOff x="742" y="2409"/>
            <a:chExt cx="576" cy="881"/>
          </a:xfrm>
        </p:grpSpPr>
        <p:grpSp>
          <p:nvGrpSpPr>
            <p:cNvPr id="40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1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1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2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410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27" name="Group 782"/>
          <p:cNvGrpSpPr>
            <a:grpSpLocks/>
          </p:cNvGrpSpPr>
          <p:nvPr/>
        </p:nvGrpSpPr>
        <p:grpSpPr bwMode="auto">
          <a:xfrm>
            <a:off x="3317712" y="2296973"/>
            <a:ext cx="333077" cy="421847"/>
            <a:chOff x="742" y="2409"/>
            <a:chExt cx="576" cy="881"/>
          </a:xfrm>
        </p:grpSpPr>
        <p:grpSp>
          <p:nvGrpSpPr>
            <p:cNvPr id="42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3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3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4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429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446" name="Group 782"/>
          <p:cNvGrpSpPr>
            <a:grpSpLocks/>
          </p:cNvGrpSpPr>
          <p:nvPr/>
        </p:nvGrpSpPr>
        <p:grpSpPr bwMode="auto">
          <a:xfrm>
            <a:off x="7163571" y="4033493"/>
            <a:ext cx="333077" cy="421847"/>
            <a:chOff x="742" y="2409"/>
            <a:chExt cx="576" cy="881"/>
          </a:xfrm>
        </p:grpSpPr>
        <p:grpSp>
          <p:nvGrpSpPr>
            <p:cNvPr id="447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50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1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2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3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4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5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6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7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8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59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60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61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62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63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64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448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9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3703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1855789" y="230189"/>
            <a:ext cx="81057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Arial" charset="0"/>
              </a:rPr>
              <a:t>3G (voice+data) network architecture</a:t>
            </a:r>
          </a:p>
        </p:txBody>
      </p:sp>
      <p:sp>
        <p:nvSpPr>
          <p:cNvPr id="39944" name="Line 96"/>
          <p:cNvSpPr>
            <a:spLocks noChangeShapeType="1"/>
          </p:cNvSpPr>
          <p:nvPr/>
        </p:nvSpPr>
        <p:spPr bwMode="auto">
          <a:xfrm flipV="1">
            <a:off x="3536950" y="2292350"/>
            <a:ext cx="169545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45" name="Line 97"/>
          <p:cNvSpPr>
            <a:spLocks noChangeShapeType="1"/>
          </p:cNvSpPr>
          <p:nvPr/>
        </p:nvSpPr>
        <p:spPr bwMode="auto">
          <a:xfrm flipV="1">
            <a:off x="4098926" y="2284413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46" name="Line 98"/>
          <p:cNvSpPr>
            <a:spLocks noChangeShapeType="1"/>
          </p:cNvSpPr>
          <p:nvPr/>
        </p:nvSpPr>
        <p:spPr bwMode="auto">
          <a:xfrm>
            <a:off x="3606801" y="1911350"/>
            <a:ext cx="16240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2170" name="Group 99"/>
          <p:cNvGrpSpPr>
            <a:grpSpLocks/>
          </p:cNvGrpSpPr>
          <p:nvPr/>
        </p:nvGrpSpPr>
        <p:grpSpPr bwMode="auto">
          <a:xfrm>
            <a:off x="5200651" y="1998663"/>
            <a:ext cx="550863" cy="411162"/>
            <a:chOff x="611" y="3693"/>
            <a:chExt cx="449" cy="287"/>
          </a:xfrm>
        </p:grpSpPr>
        <p:sp>
          <p:nvSpPr>
            <p:cNvPr id="40094" name="Rectangle 10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2318" name="Group 10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324" name="Freeform 10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325" name="Freeform 10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2319" name="Freeform 10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20" name="Freeform 10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21" name="Freeform 10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22" name="Freeform 10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23" name="Freeform 10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92171" name="Group 109"/>
          <p:cNvGrpSpPr>
            <a:grpSpLocks/>
          </p:cNvGrpSpPr>
          <p:nvPr/>
        </p:nvGrpSpPr>
        <p:grpSpPr bwMode="auto">
          <a:xfrm>
            <a:off x="6200776" y="1630363"/>
            <a:ext cx="550863" cy="1001712"/>
            <a:chOff x="611" y="3693"/>
            <a:chExt cx="449" cy="287"/>
          </a:xfrm>
        </p:grpSpPr>
        <p:sp>
          <p:nvSpPr>
            <p:cNvPr id="40085" name="Rectangle 11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2309" name="Group 11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315" name="Freeform 11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316" name="Freeform 11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2310" name="Freeform 11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11" name="Freeform 11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12" name="Freeform 11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13" name="Freeform 11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14" name="Freeform 11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9949" name="Line 119"/>
          <p:cNvSpPr>
            <a:spLocks noChangeShapeType="1"/>
          </p:cNvSpPr>
          <p:nvPr/>
        </p:nvSpPr>
        <p:spPr bwMode="auto">
          <a:xfrm flipV="1">
            <a:off x="5727701" y="2230439"/>
            <a:ext cx="44767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50" name="Text Box 120"/>
          <p:cNvSpPr txBox="1">
            <a:spLocks noChangeArrowheads="1"/>
          </p:cNvSpPr>
          <p:nvPr/>
        </p:nvSpPr>
        <p:spPr bwMode="auto">
          <a:xfrm>
            <a:off x="5053013" y="2430464"/>
            <a:ext cx="1135062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radio</a:t>
            </a:r>
          </a:p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network </a:t>
            </a:r>
          </a:p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controller</a:t>
            </a:r>
          </a:p>
        </p:txBody>
      </p:sp>
      <p:sp>
        <p:nvSpPr>
          <p:cNvPr id="39951" name="Text Box 121"/>
          <p:cNvSpPr txBox="1">
            <a:spLocks noChangeArrowheads="1"/>
          </p:cNvSpPr>
          <p:nvPr/>
        </p:nvSpPr>
        <p:spPr bwMode="auto">
          <a:xfrm>
            <a:off x="6137275" y="1335088"/>
            <a:ext cx="69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pic>
        <p:nvPicPr>
          <p:cNvPr id="92175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728788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76" name="Group 123"/>
          <p:cNvGrpSpPr>
            <a:grpSpLocks/>
          </p:cNvGrpSpPr>
          <p:nvPr/>
        </p:nvGrpSpPr>
        <p:grpSpPr bwMode="auto">
          <a:xfrm>
            <a:off x="1747838" y="2135189"/>
            <a:ext cx="831850" cy="180975"/>
            <a:chOff x="3072" y="739"/>
            <a:chExt cx="652" cy="146"/>
          </a:xfrm>
        </p:grpSpPr>
        <p:pic>
          <p:nvPicPr>
            <p:cNvPr id="92305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0083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0084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9954" name="Oval 127"/>
          <p:cNvSpPr>
            <a:spLocks noChangeArrowheads="1"/>
          </p:cNvSpPr>
          <p:nvPr/>
        </p:nvSpPr>
        <p:spPr bwMode="auto">
          <a:xfrm>
            <a:off x="2708275" y="1406525"/>
            <a:ext cx="3170238" cy="14732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92178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468563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179" name="Group 130"/>
          <p:cNvGrpSpPr>
            <a:grpSpLocks/>
          </p:cNvGrpSpPr>
          <p:nvPr/>
        </p:nvGrpSpPr>
        <p:grpSpPr bwMode="auto">
          <a:xfrm>
            <a:off x="6184901" y="3173413"/>
            <a:ext cx="582613" cy="641350"/>
            <a:chOff x="3028" y="1864"/>
            <a:chExt cx="347" cy="631"/>
          </a:xfrm>
        </p:grpSpPr>
        <p:sp>
          <p:nvSpPr>
            <p:cNvPr id="40076" name="Rectangle 131"/>
            <p:cNvSpPr>
              <a:spLocks noChangeArrowheads="1"/>
            </p:cNvSpPr>
            <p:nvPr/>
          </p:nvSpPr>
          <p:spPr bwMode="auto">
            <a:xfrm>
              <a:off x="3047" y="2042"/>
              <a:ext cx="260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00" name="Freeform 13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01" name="Freeform 13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02" name="Freeform 13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03" name="Freeform 13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304" name="Freeform 13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9957" name="Text Box 137"/>
          <p:cNvSpPr txBox="1">
            <a:spLocks noChangeArrowheads="1"/>
          </p:cNvSpPr>
          <p:nvPr/>
        </p:nvSpPr>
        <p:spPr bwMode="auto">
          <a:xfrm>
            <a:off x="6115050" y="3817938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SGSN</a:t>
            </a:r>
          </a:p>
        </p:txBody>
      </p:sp>
      <p:sp>
        <p:nvSpPr>
          <p:cNvPr id="39958" name="Line 138"/>
          <p:cNvSpPr>
            <a:spLocks noChangeShapeType="1"/>
          </p:cNvSpPr>
          <p:nvPr/>
        </p:nvSpPr>
        <p:spPr bwMode="auto">
          <a:xfrm>
            <a:off x="6837363" y="3605214"/>
            <a:ext cx="685800" cy="24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60" name="Line 153"/>
          <p:cNvSpPr>
            <a:spLocks noChangeShapeType="1"/>
          </p:cNvSpPr>
          <p:nvPr/>
        </p:nvSpPr>
        <p:spPr bwMode="auto">
          <a:xfrm>
            <a:off x="5711826" y="2241550"/>
            <a:ext cx="295275" cy="138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61" name="Line 154"/>
          <p:cNvSpPr>
            <a:spLocks noChangeShapeType="1"/>
          </p:cNvSpPr>
          <p:nvPr/>
        </p:nvSpPr>
        <p:spPr bwMode="auto">
          <a:xfrm>
            <a:off x="6007100" y="3627438"/>
            <a:ext cx="22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185" name="Freeform 156"/>
          <p:cNvSpPr>
            <a:spLocks/>
          </p:cNvSpPr>
          <p:nvPr/>
        </p:nvSpPr>
        <p:spPr bwMode="auto">
          <a:xfrm>
            <a:off x="8701089" y="1381126"/>
            <a:ext cx="1235075" cy="16811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63" name="Text Box 157"/>
          <p:cNvSpPr txBox="1">
            <a:spLocks noChangeArrowheads="1"/>
          </p:cNvSpPr>
          <p:nvPr/>
        </p:nvSpPr>
        <p:spPr bwMode="auto">
          <a:xfrm>
            <a:off x="8809039" y="1724025"/>
            <a:ext cx="11064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telephone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39964" name="Line 158"/>
          <p:cNvSpPr>
            <a:spLocks noChangeShapeType="1"/>
          </p:cNvSpPr>
          <p:nvPr/>
        </p:nvSpPr>
        <p:spPr bwMode="auto">
          <a:xfrm>
            <a:off x="6675439" y="2255838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2188" name="Group 159"/>
          <p:cNvGrpSpPr>
            <a:grpSpLocks/>
          </p:cNvGrpSpPr>
          <p:nvPr/>
        </p:nvGrpSpPr>
        <p:grpSpPr bwMode="auto">
          <a:xfrm>
            <a:off x="7935913" y="1590676"/>
            <a:ext cx="550862" cy="1001713"/>
            <a:chOff x="611" y="3693"/>
            <a:chExt cx="449" cy="287"/>
          </a:xfrm>
        </p:grpSpPr>
        <p:sp>
          <p:nvSpPr>
            <p:cNvPr id="40054" name="Rectangle 16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2278" name="Group 16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284" name="Freeform 16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285" name="Freeform 16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2279" name="Freeform 16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80" name="Freeform 16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81" name="Freeform 16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82" name="Freeform 16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83" name="Freeform 16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9966" name="Text Box 169"/>
          <p:cNvSpPr txBox="1">
            <a:spLocks noChangeArrowheads="1"/>
          </p:cNvSpPr>
          <p:nvPr/>
        </p:nvSpPr>
        <p:spPr bwMode="auto">
          <a:xfrm>
            <a:off x="7883525" y="2573339"/>
            <a:ext cx="109517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Gateway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sp>
        <p:nvSpPr>
          <p:cNvPr id="39967" name="Text Box 170"/>
          <p:cNvSpPr txBox="1">
            <a:spLocks noChangeArrowheads="1"/>
          </p:cNvSpPr>
          <p:nvPr/>
        </p:nvSpPr>
        <p:spPr bwMode="auto">
          <a:xfrm>
            <a:off x="8005763" y="1593851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9968" name="Line 171"/>
          <p:cNvSpPr>
            <a:spLocks noChangeShapeType="1"/>
          </p:cNvSpPr>
          <p:nvPr/>
        </p:nvSpPr>
        <p:spPr bwMode="auto">
          <a:xfrm flipH="1">
            <a:off x="7724775" y="2325688"/>
            <a:ext cx="236538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69" name="Line 172"/>
          <p:cNvSpPr>
            <a:spLocks noChangeShapeType="1"/>
          </p:cNvSpPr>
          <p:nvPr/>
        </p:nvSpPr>
        <p:spPr bwMode="auto">
          <a:xfrm flipH="1" flipV="1">
            <a:off x="7735889" y="2043114"/>
            <a:ext cx="225425" cy="9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70" name="Line 173"/>
          <p:cNvSpPr>
            <a:spLocks noChangeShapeType="1"/>
          </p:cNvSpPr>
          <p:nvPr/>
        </p:nvSpPr>
        <p:spPr bwMode="auto">
          <a:xfrm flipH="1">
            <a:off x="7358064" y="2500313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71" name="Line 174"/>
          <p:cNvSpPr>
            <a:spLocks noChangeShapeType="1"/>
          </p:cNvSpPr>
          <p:nvPr/>
        </p:nvSpPr>
        <p:spPr bwMode="auto">
          <a:xfrm flipH="1" flipV="1">
            <a:off x="7453314" y="1952626"/>
            <a:ext cx="236537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72" name="Line 175"/>
          <p:cNvSpPr>
            <a:spLocks noChangeShapeType="1"/>
          </p:cNvSpPr>
          <p:nvPr/>
        </p:nvSpPr>
        <p:spPr bwMode="auto">
          <a:xfrm>
            <a:off x="6469063" y="2641600"/>
            <a:ext cx="0" cy="496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73" name="Line 176"/>
          <p:cNvSpPr>
            <a:spLocks noChangeShapeType="1"/>
          </p:cNvSpPr>
          <p:nvPr/>
        </p:nvSpPr>
        <p:spPr bwMode="auto">
          <a:xfrm>
            <a:off x="8466138" y="22240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010" name="Text Box 178"/>
          <p:cNvSpPr txBox="1">
            <a:spLocks noChangeArrowheads="1"/>
          </p:cNvSpPr>
          <p:nvPr/>
        </p:nvSpPr>
        <p:spPr bwMode="auto">
          <a:xfrm>
            <a:off x="7146467" y="5206816"/>
            <a:ext cx="3154501" cy="305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  <a:cs typeface="Arial" charset="0"/>
              </a:rPr>
              <a:t>Serving GPRS Support Node (SGSN)</a:t>
            </a:r>
          </a:p>
        </p:txBody>
      </p:sp>
      <p:sp>
        <p:nvSpPr>
          <p:cNvPr id="40034" name="Rectangle 180"/>
          <p:cNvSpPr>
            <a:spLocks noChangeArrowheads="1"/>
          </p:cNvSpPr>
          <p:nvPr/>
        </p:nvSpPr>
        <p:spPr bwMode="auto">
          <a:xfrm>
            <a:off x="6680837" y="5705179"/>
            <a:ext cx="313295" cy="42733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258" name="Freeform 181"/>
          <p:cNvSpPr>
            <a:spLocks/>
          </p:cNvSpPr>
          <p:nvPr/>
        </p:nvSpPr>
        <p:spPr bwMode="auto">
          <a:xfrm>
            <a:off x="6997006" y="5560793"/>
            <a:ext cx="57485" cy="152536"/>
          </a:xfrm>
          <a:custGeom>
            <a:avLst/>
            <a:gdLst>
              <a:gd name="T0" fmla="*/ 3 w 62"/>
              <a:gd name="T1" fmla="*/ 0 h 74"/>
              <a:gd name="T2" fmla="*/ 5 w 62"/>
              <a:gd name="T3" fmla="*/ 1758 h 74"/>
              <a:gd name="T4" fmla="*/ 0 w 62"/>
              <a:gd name="T5" fmla="*/ 2282 h 7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2" h="74">
                <a:moveTo>
                  <a:pt x="36" y="0"/>
                </a:moveTo>
                <a:lnTo>
                  <a:pt x="62" y="57"/>
                </a:lnTo>
                <a:lnTo>
                  <a:pt x="0" y="74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259" name="Freeform 182"/>
          <p:cNvSpPr>
            <a:spLocks/>
          </p:cNvSpPr>
          <p:nvPr/>
        </p:nvSpPr>
        <p:spPr bwMode="auto">
          <a:xfrm>
            <a:off x="6994130" y="5684219"/>
            <a:ext cx="58922" cy="448294"/>
          </a:xfrm>
          <a:custGeom>
            <a:avLst/>
            <a:gdLst>
              <a:gd name="T0" fmla="*/ 1 w 63"/>
              <a:gd name="T1" fmla="*/ 395 h 225"/>
              <a:gd name="T2" fmla="*/ 0 w 63"/>
              <a:gd name="T3" fmla="*/ 5650 h 225"/>
              <a:gd name="T4" fmla="*/ 5 w 63"/>
              <a:gd name="T5" fmla="*/ 5073 h 225"/>
              <a:gd name="T6" fmla="*/ 5 w 63"/>
              <a:gd name="T7" fmla="*/ 0 h 225"/>
              <a:gd name="T8" fmla="*/ 1 w 63"/>
              <a:gd name="T9" fmla="*/ 395 h 2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3" h="225">
                <a:moveTo>
                  <a:pt x="2" y="16"/>
                </a:moveTo>
                <a:lnTo>
                  <a:pt x="0" y="225"/>
                </a:lnTo>
                <a:lnTo>
                  <a:pt x="62" y="202"/>
                </a:lnTo>
                <a:lnTo>
                  <a:pt x="63" y="0"/>
                </a:lnTo>
                <a:lnTo>
                  <a:pt x="2" y="16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260" name="Freeform 183"/>
          <p:cNvSpPr>
            <a:spLocks/>
          </p:cNvSpPr>
          <p:nvPr/>
        </p:nvSpPr>
        <p:spPr bwMode="auto">
          <a:xfrm>
            <a:off x="7032933" y="5537506"/>
            <a:ext cx="43114" cy="161851"/>
          </a:xfrm>
          <a:custGeom>
            <a:avLst/>
            <a:gdLst>
              <a:gd name="T0" fmla="*/ 1 w 47"/>
              <a:gd name="T1" fmla="*/ 0 h 78"/>
              <a:gd name="T2" fmla="*/ 3 w 47"/>
              <a:gd name="T3" fmla="*/ 2502 h 78"/>
              <a:gd name="T4" fmla="*/ 1 w 47"/>
              <a:gd name="T5" fmla="*/ 2461 h 78"/>
              <a:gd name="T6" fmla="*/ 0 w 47"/>
              <a:gd name="T7" fmla="*/ 1108 h 78"/>
              <a:gd name="T8" fmla="*/ 1 w 47"/>
              <a:gd name="T9" fmla="*/ 0 h 7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" h="78">
                <a:moveTo>
                  <a:pt x="12" y="0"/>
                </a:moveTo>
                <a:lnTo>
                  <a:pt x="47" y="78"/>
                </a:lnTo>
                <a:lnTo>
                  <a:pt x="15" y="77"/>
                </a:lnTo>
                <a:lnTo>
                  <a:pt x="0" y="35"/>
                </a:lnTo>
                <a:lnTo>
                  <a:pt x="12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261" name="Freeform 184"/>
          <p:cNvSpPr>
            <a:spLocks/>
          </p:cNvSpPr>
          <p:nvPr/>
        </p:nvSpPr>
        <p:spPr bwMode="auto">
          <a:xfrm>
            <a:off x="7008502" y="5609698"/>
            <a:ext cx="40240" cy="105960"/>
          </a:xfrm>
          <a:custGeom>
            <a:avLst/>
            <a:gdLst>
              <a:gd name="T0" fmla="*/ 2 w 44"/>
              <a:gd name="T1" fmla="*/ 0 h 51"/>
              <a:gd name="T2" fmla="*/ 0 w 44"/>
              <a:gd name="T3" fmla="*/ 1643 h 51"/>
              <a:gd name="T4" fmla="*/ 3 w 44"/>
              <a:gd name="T5" fmla="*/ 1449 h 51"/>
              <a:gd name="T6" fmla="*/ 2 w 44"/>
              <a:gd name="T7" fmla="*/ 0 h 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4" h="51">
                <a:moveTo>
                  <a:pt x="23" y="0"/>
                </a:moveTo>
                <a:lnTo>
                  <a:pt x="0" y="51"/>
                </a:lnTo>
                <a:lnTo>
                  <a:pt x="44" y="45"/>
                </a:lnTo>
                <a:lnTo>
                  <a:pt x="23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2262" name="Freeform 185"/>
          <p:cNvSpPr>
            <a:spLocks/>
          </p:cNvSpPr>
          <p:nvPr/>
        </p:nvSpPr>
        <p:spPr bwMode="auto">
          <a:xfrm>
            <a:off x="6657843" y="5542164"/>
            <a:ext cx="388025" cy="196783"/>
          </a:xfrm>
          <a:custGeom>
            <a:avLst/>
            <a:gdLst>
              <a:gd name="T0" fmla="*/ 0 w 417"/>
              <a:gd name="T1" fmla="*/ 3014 h 95"/>
              <a:gd name="T2" fmla="*/ 5 w 417"/>
              <a:gd name="T3" fmla="*/ 37 h 95"/>
              <a:gd name="T4" fmla="*/ 30 w 417"/>
              <a:gd name="T5" fmla="*/ 0 h 95"/>
              <a:gd name="T6" fmla="*/ 27 w 417"/>
              <a:gd name="T7" fmla="*/ 3014 h 95"/>
              <a:gd name="T8" fmla="*/ 0 w 417"/>
              <a:gd name="T9" fmla="*/ 3014 h 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7" h="95">
                <a:moveTo>
                  <a:pt x="0" y="95"/>
                </a:moveTo>
                <a:lnTo>
                  <a:pt x="66" y="1"/>
                </a:lnTo>
                <a:lnTo>
                  <a:pt x="417" y="0"/>
                </a:lnTo>
                <a:lnTo>
                  <a:pt x="370" y="95"/>
                </a:lnTo>
                <a:lnTo>
                  <a:pt x="0" y="95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2235" name="Group 200"/>
          <p:cNvGrpSpPr>
            <a:grpSpLocks/>
          </p:cNvGrpSpPr>
          <p:nvPr/>
        </p:nvGrpSpPr>
        <p:grpSpPr bwMode="auto">
          <a:xfrm>
            <a:off x="6673650" y="5075238"/>
            <a:ext cx="445510" cy="379594"/>
            <a:chOff x="3028" y="1864"/>
            <a:chExt cx="347" cy="631"/>
          </a:xfrm>
        </p:grpSpPr>
        <p:sp>
          <p:nvSpPr>
            <p:cNvPr id="40028" name="Rectangle 201"/>
            <p:cNvSpPr>
              <a:spLocks noChangeArrowheads="1"/>
            </p:cNvSpPr>
            <p:nvPr/>
          </p:nvSpPr>
          <p:spPr bwMode="auto">
            <a:xfrm>
              <a:off x="3047" y="2041"/>
              <a:ext cx="261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52" name="Freeform 20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53" name="Freeform 20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54" name="Freeform 20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55" name="Freeform 20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56" name="Freeform 20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0014" name="Text Box 221"/>
          <p:cNvSpPr txBox="1">
            <a:spLocks noChangeArrowheads="1"/>
          </p:cNvSpPr>
          <p:nvPr/>
        </p:nvSpPr>
        <p:spPr bwMode="auto">
          <a:xfrm>
            <a:off x="7192454" y="5773879"/>
            <a:ext cx="3272346" cy="3050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000000"/>
                </a:solidFill>
                <a:latin typeface="Arial" charset="0"/>
                <a:cs typeface="Arial" charset="0"/>
              </a:rPr>
              <a:t>Gateway GPRS Support Node (GGSN)</a:t>
            </a:r>
          </a:p>
        </p:txBody>
      </p:sp>
      <p:sp>
        <p:nvSpPr>
          <p:cNvPr id="92198" name="Freeform 222"/>
          <p:cNvSpPr>
            <a:spLocks/>
          </p:cNvSpPr>
          <p:nvPr/>
        </p:nvSpPr>
        <p:spPr bwMode="auto">
          <a:xfrm>
            <a:off x="8810626" y="3284538"/>
            <a:ext cx="1235075" cy="168116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76" name="Text Box 223"/>
          <p:cNvSpPr txBox="1">
            <a:spLocks noChangeArrowheads="1"/>
          </p:cNvSpPr>
          <p:nvPr/>
        </p:nvSpPr>
        <p:spPr bwMode="auto">
          <a:xfrm>
            <a:off x="8918575" y="3627438"/>
            <a:ext cx="8826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Internet</a:t>
            </a:r>
          </a:p>
        </p:txBody>
      </p:sp>
      <p:grpSp>
        <p:nvGrpSpPr>
          <p:cNvPr id="92200" name="Group 224"/>
          <p:cNvGrpSpPr>
            <a:grpSpLocks/>
          </p:cNvGrpSpPr>
          <p:nvPr/>
        </p:nvGrpSpPr>
        <p:grpSpPr bwMode="auto">
          <a:xfrm>
            <a:off x="8045451" y="3494088"/>
            <a:ext cx="550863" cy="1001712"/>
            <a:chOff x="611" y="3693"/>
            <a:chExt cx="449" cy="287"/>
          </a:xfrm>
        </p:grpSpPr>
        <p:sp>
          <p:nvSpPr>
            <p:cNvPr id="40001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2225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2231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2232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2226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27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28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29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2230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9978" name="Text Box 234"/>
          <p:cNvSpPr txBox="1">
            <a:spLocks noChangeArrowheads="1"/>
          </p:cNvSpPr>
          <p:nvPr/>
        </p:nvSpPr>
        <p:spPr bwMode="auto">
          <a:xfrm>
            <a:off x="7993063" y="4476750"/>
            <a:ext cx="8572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GGSN</a:t>
            </a:r>
          </a:p>
        </p:txBody>
      </p:sp>
      <p:sp>
        <p:nvSpPr>
          <p:cNvPr id="39979" name="Text Box 235"/>
          <p:cNvSpPr txBox="1">
            <a:spLocks noChangeArrowheads="1"/>
          </p:cNvSpPr>
          <p:nvPr/>
        </p:nvSpPr>
        <p:spPr bwMode="auto">
          <a:xfrm>
            <a:off x="8115300" y="3497263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9980" name="Line 236"/>
          <p:cNvSpPr>
            <a:spLocks noChangeShapeType="1"/>
          </p:cNvSpPr>
          <p:nvPr/>
        </p:nvSpPr>
        <p:spPr bwMode="auto">
          <a:xfrm flipH="1">
            <a:off x="7834314" y="4229100"/>
            <a:ext cx="236537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81" name="Line 237"/>
          <p:cNvSpPr>
            <a:spLocks noChangeShapeType="1"/>
          </p:cNvSpPr>
          <p:nvPr/>
        </p:nvSpPr>
        <p:spPr bwMode="auto">
          <a:xfrm flipH="1" flipV="1">
            <a:off x="7845426" y="3946525"/>
            <a:ext cx="225425" cy="90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82" name="Line 238"/>
          <p:cNvSpPr>
            <a:spLocks noChangeShapeType="1"/>
          </p:cNvSpPr>
          <p:nvPr/>
        </p:nvSpPr>
        <p:spPr bwMode="auto">
          <a:xfrm flipH="1">
            <a:off x="7467601" y="4403725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83" name="Line 239"/>
          <p:cNvSpPr>
            <a:spLocks noChangeShapeType="1"/>
          </p:cNvSpPr>
          <p:nvPr/>
        </p:nvSpPr>
        <p:spPr bwMode="auto">
          <a:xfrm flipH="1" flipV="1">
            <a:off x="7562850" y="3856039"/>
            <a:ext cx="236538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84" name="Line 240"/>
          <p:cNvSpPr>
            <a:spLocks noChangeShapeType="1"/>
          </p:cNvSpPr>
          <p:nvPr/>
        </p:nvSpPr>
        <p:spPr bwMode="auto">
          <a:xfrm>
            <a:off x="8575675" y="4127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3057" name="Text Box 241"/>
          <p:cNvSpPr txBox="1">
            <a:spLocks noChangeArrowheads="1"/>
          </p:cNvSpPr>
          <p:nvPr/>
        </p:nvSpPr>
        <p:spPr bwMode="auto">
          <a:xfrm>
            <a:off x="1787525" y="3895725"/>
            <a:ext cx="4768850" cy="261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i="1" dirty="0">
                <a:solidFill>
                  <a:srgbClr val="C00000"/>
                </a:solidFill>
                <a:latin typeface="Gill Sans MT" pitchFamily="34" charset="0"/>
                <a:ea typeface="ＭＳ Ｐゴシック" charset="0"/>
              </a:rPr>
              <a:t>Key insight: </a:t>
            </a: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new cellular data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network operates </a:t>
            </a:r>
            <a:r>
              <a:rPr lang="en-US" sz="2400" i="1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in parallel</a:t>
            </a: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(except at edge) with existing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cellular voice network</a:t>
            </a:r>
          </a:p>
          <a:p>
            <a:pPr marL="342900" indent="-22383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 voice network </a:t>
            </a:r>
            <a:r>
              <a:rPr lang="en-US" sz="2400" i="1" dirty="0">
                <a:solidFill>
                  <a:srgbClr val="CC0000"/>
                </a:solidFill>
                <a:latin typeface="Gill Sans MT" pitchFamily="34" charset="0"/>
                <a:ea typeface="ＭＳ Ｐゴシック" charset="0"/>
              </a:rPr>
              <a:t>unchanged</a:t>
            </a: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 in core</a:t>
            </a:r>
          </a:p>
          <a:p>
            <a:pPr marL="342900" indent="-223838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100000"/>
              <a:buFont typeface="Wingdings" charset="2"/>
              <a:buChar char="§"/>
              <a:defRPr/>
            </a:pPr>
            <a:r>
              <a:rPr lang="en-US" sz="2400" dirty="0">
                <a:solidFill>
                  <a:srgbClr val="000000"/>
                </a:solidFill>
                <a:latin typeface="Gill Sans MT" pitchFamily="34" charset="0"/>
                <a:ea typeface="ＭＳ Ｐゴシック" charset="0"/>
              </a:rPr>
              <a:t> data network operates in parallel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99"/>
              </a:buClr>
              <a:buSzPct val="70000"/>
              <a:buFont typeface="Wingdings" pitchFamily="2" charset="2"/>
              <a:buChar char="v"/>
              <a:defRPr/>
            </a:pPr>
            <a:endParaRPr lang="en-US" sz="2000" dirty="0">
              <a:solidFill>
                <a:srgbClr val="000000"/>
              </a:solidFill>
              <a:latin typeface="Gill Sans MT" pitchFamily="34" charset="0"/>
              <a:ea typeface="ＭＳ Ｐゴシック" charset="0"/>
            </a:endParaRPr>
          </a:p>
        </p:txBody>
      </p:sp>
      <p:pic>
        <p:nvPicPr>
          <p:cNvPr id="92210" name="Picture 6" descr="underline_ba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7747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259" name="Group 347"/>
          <p:cNvGrpSpPr>
            <a:grpSpLocks/>
          </p:cNvGrpSpPr>
          <p:nvPr/>
        </p:nvGrpSpPr>
        <p:grpSpPr bwMode="auto">
          <a:xfrm>
            <a:off x="6207634" y="3432721"/>
            <a:ext cx="635069" cy="337319"/>
            <a:chOff x="1871277" y="1576300"/>
            <a:chExt cx="1128371" cy="437861"/>
          </a:xfrm>
        </p:grpSpPr>
        <p:sp>
          <p:nvSpPr>
            <p:cNvPr id="260" name="Oval 259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61" name="Rectangle 260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62" name="Oval 261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63" name="Freeform 262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64" name="Freeform 263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65" name="Freeform 264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66" name="Freeform 265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267" name="Straight Connector 266"/>
            <p:cNvCxnSpPr>
              <a:endCxn id="262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9" name="Group 347"/>
          <p:cNvGrpSpPr>
            <a:grpSpLocks/>
          </p:cNvGrpSpPr>
          <p:nvPr/>
        </p:nvGrpSpPr>
        <p:grpSpPr bwMode="auto">
          <a:xfrm>
            <a:off x="7967552" y="3942282"/>
            <a:ext cx="635069" cy="337319"/>
            <a:chOff x="1871277" y="1576300"/>
            <a:chExt cx="1128371" cy="437861"/>
          </a:xfrm>
        </p:grpSpPr>
        <p:sp>
          <p:nvSpPr>
            <p:cNvPr id="270" name="Oval 269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71" name="Rectangle 270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72" name="Oval 271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73" name="Freeform 272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74" name="Freeform 273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75" name="Freeform 274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76" name="Freeform 275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277" name="Straight Connector 276"/>
            <p:cNvCxnSpPr>
              <a:endCxn id="272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9" name="Group 782"/>
          <p:cNvGrpSpPr>
            <a:grpSpLocks/>
          </p:cNvGrpSpPr>
          <p:nvPr/>
        </p:nvGrpSpPr>
        <p:grpSpPr bwMode="auto">
          <a:xfrm>
            <a:off x="3310132" y="1468332"/>
            <a:ext cx="436609" cy="542257"/>
            <a:chOff x="742" y="2409"/>
            <a:chExt cx="576" cy="881"/>
          </a:xfrm>
        </p:grpSpPr>
        <p:grpSp>
          <p:nvGrpSpPr>
            <p:cNvPr id="28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8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281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98" name="Group 782"/>
          <p:cNvGrpSpPr>
            <a:grpSpLocks/>
          </p:cNvGrpSpPr>
          <p:nvPr/>
        </p:nvGrpSpPr>
        <p:grpSpPr bwMode="auto">
          <a:xfrm>
            <a:off x="3799913" y="1898525"/>
            <a:ext cx="436609" cy="542257"/>
            <a:chOff x="742" y="2409"/>
            <a:chExt cx="576" cy="881"/>
          </a:xfrm>
        </p:grpSpPr>
        <p:grpSp>
          <p:nvGrpSpPr>
            <p:cNvPr id="29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0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00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17" name="Group 782"/>
          <p:cNvGrpSpPr>
            <a:grpSpLocks/>
          </p:cNvGrpSpPr>
          <p:nvPr/>
        </p:nvGrpSpPr>
        <p:grpSpPr bwMode="auto">
          <a:xfrm>
            <a:off x="3257706" y="2189821"/>
            <a:ext cx="436609" cy="542257"/>
            <a:chOff x="742" y="2409"/>
            <a:chExt cx="576" cy="881"/>
          </a:xfrm>
        </p:grpSpPr>
        <p:grpSp>
          <p:nvGrpSpPr>
            <p:cNvPr id="31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32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319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336" name="Group 347"/>
          <p:cNvGrpSpPr>
            <a:grpSpLocks/>
          </p:cNvGrpSpPr>
          <p:nvPr/>
        </p:nvGrpSpPr>
        <p:grpSpPr bwMode="auto">
          <a:xfrm>
            <a:off x="6682407" y="5225676"/>
            <a:ext cx="399769" cy="191034"/>
            <a:chOff x="1871277" y="1576300"/>
            <a:chExt cx="1128371" cy="437861"/>
          </a:xfrm>
        </p:grpSpPr>
        <p:sp>
          <p:nvSpPr>
            <p:cNvPr id="337" name="Oval 336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39" name="Oval 338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40" name="Freeform 339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41" name="Freeform 340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42" name="Freeform 341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43" name="Freeform 342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344" name="Straight Connector 343"/>
            <p:cNvCxnSpPr>
              <a:endCxn id="339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6" name="Group 347"/>
          <p:cNvGrpSpPr>
            <a:grpSpLocks/>
          </p:cNvGrpSpPr>
          <p:nvPr/>
        </p:nvGrpSpPr>
        <p:grpSpPr bwMode="auto">
          <a:xfrm>
            <a:off x="6661686" y="5820894"/>
            <a:ext cx="399769" cy="191034"/>
            <a:chOff x="1871277" y="1576300"/>
            <a:chExt cx="1128371" cy="437861"/>
          </a:xfrm>
        </p:grpSpPr>
        <p:sp>
          <p:nvSpPr>
            <p:cNvPr id="347" name="Oval 346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48" name="Rectangle 347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49" name="Oval 348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50" name="Freeform 349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51" name="Freeform 350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52" name="Freeform 351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353" name="Freeform 352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354" name="Straight Connector 353"/>
            <p:cNvCxnSpPr>
              <a:endCxn id="349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93089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Line 96"/>
          <p:cNvSpPr>
            <a:spLocks noChangeShapeType="1"/>
          </p:cNvSpPr>
          <p:nvPr/>
        </p:nvSpPr>
        <p:spPr bwMode="auto">
          <a:xfrm flipV="1">
            <a:off x="3536950" y="2292350"/>
            <a:ext cx="1695450" cy="414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68" name="Line 97"/>
          <p:cNvSpPr>
            <a:spLocks noChangeShapeType="1"/>
          </p:cNvSpPr>
          <p:nvPr/>
        </p:nvSpPr>
        <p:spPr bwMode="auto">
          <a:xfrm flipV="1">
            <a:off x="4098926" y="2284413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69" name="Line 98"/>
          <p:cNvSpPr>
            <a:spLocks noChangeShapeType="1"/>
          </p:cNvSpPr>
          <p:nvPr/>
        </p:nvSpPr>
        <p:spPr bwMode="auto">
          <a:xfrm>
            <a:off x="3606801" y="1911350"/>
            <a:ext cx="1624013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3193" name="Group 99"/>
          <p:cNvGrpSpPr>
            <a:grpSpLocks/>
          </p:cNvGrpSpPr>
          <p:nvPr/>
        </p:nvGrpSpPr>
        <p:grpSpPr bwMode="auto">
          <a:xfrm>
            <a:off x="5200651" y="1998663"/>
            <a:ext cx="550863" cy="411162"/>
            <a:chOff x="611" y="3693"/>
            <a:chExt cx="449" cy="287"/>
          </a:xfrm>
        </p:grpSpPr>
        <p:sp>
          <p:nvSpPr>
            <p:cNvPr id="41084" name="Rectangle 10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3308" name="Group 10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14" name="Freeform 10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3315" name="Freeform 10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3309" name="Freeform 10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10" name="Freeform 10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11" name="Freeform 10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12" name="Freeform 10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13" name="Freeform 10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93194" name="Group 109"/>
          <p:cNvGrpSpPr>
            <a:grpSpLocks/>
          </p:cNvGrpSpPr>
          <p:nvPr/>
        </p:nvGrpSpPr>
        <p:grpSpPr bwMode="auto">
          <a:xfrm>
            <a:off x="6200776" y="1630363"/>
            <a:ext cx="550863" cy="1001712"/>
            <a:chOff x="611" y="3693"/>
            <a:chExt cx="449" cy="287"/>
          </a:xfrm>
        </p:grpSpPr>
        <p:sp>
          <p:nvSpPr>
            <p:cNvPr id="41075" name="Rectangle 11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3299" name="Group 11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05" name="Freeform 11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3306" name="Freeform 11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3300" name="Freeform 11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01" name="Freeform 11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02" name="Freeform 11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03" name="Freeform 11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304" name="Freeform 11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0972" name="Line 119"/>
          <p:cNvSpPr>
            <a:spLocks noChangeShapeType="1"/>
          </p:cNvSpPr>
          <p:nvPr/>
        </p:nvSpPr>
        <p:spPr bwMode="auto">
          <a:xfrm flipV="1">
            <a:off x="5727701" y="2230439"/>
            <a:ext cx="447675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73" name="Text Box 120"/>
          <p:cNvSpPr txBox="1">
            <a:spLocks noChangeArrowheads="1"/>
          </p:cNvSpPr>
          <p:nvPr/>
        </p:nvSpPr>
        <p:spPr bwMode="auto">
          <a:xfrm>
            <a:off x="5053013" y="2430464"/>
            <a:ext cx="1135062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radio</a:t>
            </a:r>
          </a:p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network </a:t>
            </a:r>
          </a:p>
          <a:p>
            <a:pPr fontAlgn="base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controller</a:t>
            </a:r>
          </a:p>
        </p:txBody>
      </p:sp>
      <p:sp>
        <p:nvSpPr>
          <p:cNvPr id="40974" name="Text Box 121"/>
          <p:cNvSpPr txBox="1">
            <a:spLocks noChangeArrowheads="1"/>
          </p:cNvSpPr>
          <p:nvPr/>
        </p:nvSpPr>
        <p:spPr bwMode="auto">
          <a:xfrm>
            <a:off x="6137275" y="1335088"/>
            <a:ext cx="69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pic>
        <p:nvPicPr>
          <p:cNvPr id="93198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728788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199" name="Group 123"/>
          <p:cNvGrpSpPr>
            <a:grpSpLocks/>
          </p:cNvGrpSpPr>
          <p:nvPr/>
        </p:nvGrpSpPr>
        <p:grpSpPr bwMode="auto">
          <a:xfrm>
            <a:off x="1747838" y="2135189"/>
            <a:ext cx="831850" cy="180975"/>
            <a:chOff x="3072" y="739"/>
            <a:chExt cx="652" cy="146"/>
          </a:xfrm>
        </p:grpSpPr>
        <p:pic>
          <p:nvPicPr>
            <p:cNvPr id="93295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73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41074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0977" name="Oval 127"/>
          <p:cNvSpPr>
            <a:spLocks noChangeArrowheads="1"/>
          </p:cNvSpPr>
          <p:nvPr/>
        </p:nvSpPr>
        <p:spPr bwMode="auto">
          <a:xfrm>
            <a:off x="2708275" y="1406525"/>
            <a:ext cx="3170238" cy="1473200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pic>
        <p:nvPicPr>
          <p:cNvPr id="93201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468563"/>
            <a:ext cx="25241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202" name="Group 130"/>
          <p:cNvGrpSpPr>
            <a:grpSpLocks/>
          </p:cNvGrpSpPr>
          <p:nvPr/>
        </p:nvGrpSpPr>
        <p:grpSpPr bwMode="auto">
          <a:xfrm>
            <a:off x="6184901" y="3173413"/>
            <a:ext cx="582613" cy="641350"/>
            <a:chOff x="3028" y="1864"/>
            <a:chExt cx="347" cy="631"/>
          </a:xfrm>
        </p:grpSpPr>
        <p:sp>
          <p:nvSpPr>
            <p:cNvPr id="41066" name="Rectangle 131"/>
            <p:cNvSpPr>
              <a:spLocks noChangeArrowheads="1"/>
            </p:cNvSpPr>
            <p:nvPr/>
          </p:nvSpPr>
          <p:spPr bwMode="auto">
            <a:xfrm>
              <a:off x="3047" y="2042"/>
              <a:ext cx="260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90" name="Freeform 13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91" name="Freeform 13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92" name="Freeform 13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93" name="Freeform 13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94" name="Freeform 13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0980" name="Text Box 137"/>
          <p:cNvSpPr txBox="1">
            <a:spLocks noChangeArrowheads="1"/>
          </p:cNvSpPr>
          <p:nvPr/>
        </p:nvSpPr>
        <p:spPr bwMode="auto">
          <a:xfrm>
            <a:off x="6115050" y="3817938"/>
            <a:ext cx="831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SGSN</a:t>
            </a:r>
          </a:p>
        </p:txBody>
      </p:sp>
      <p:sp>
        <p:nvSpPr>
          <p:cNvPr id="40981" name="Line 138"/>
          <p:cNvSpPr>
            <a:spLocks noChangeShapeType="1"/>
          </p:cNvSpPr>
          <p:nvPr/>
        </p:nvSpPr>
        <p:spPr bwMode="auto">
          <a:xfrm>
            <a:off x="6837363" y="3605214"/>
            <a:ext cx="685800" cy="249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83" name="Line 153"/>
          <p:cNvSpPr>
            <a:spLocks noChangeShapeType="1"/>
          </p:cNvSpPr>
          <p:nvPr/>
        </p:nvSpPr>
        <p:spPr bwMode="auto">
          <a:xfrm>
            <a:off x="5711826" y="2241550"/>
            <a:ext cx="295275" cy="138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84" name="Line 154"/>
          <p:cNvSpPr>
            <a:spLocks noChangeShapeType="1"/>
          </p:cNvSpPr>
          <p:nvPr/>
        </p:nvSpPr>
        <p:spPr bwMode="auto">
          <a:xfrm>
            <a:off x="6007100" y="3627438"/>
            <a:ext cx="22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3208" name="Freeform 156"/>
          <p:cNvSpPr>
            <a:spLocks/>
          </p:cNvSpPr>
          <p:nvPr/>
        </p:nvSpPr>
        <p:spPr bwMode="auto">
          <a:xfrm>
            <a:off x="8701089" y="1381126"/>
            <a:ext cx="1235075" cy="1681163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86" name="Text Box 157"/>
          <p:cNvSpPr txBox="1">
            <a:spLocks noChangeArrowheads="1"/>
          </p:cNvSpPr>
          <p:nvPr/>
        </p:nvSpPr>
        <p:spPr bwMode="auto">
          <a:xfrm>
            <a:off x="8809039" y="1724025"/>
            <a:ext cx="11064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telephone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40987" name="Line 158"/>
          <p:cNvSpPr>
            <a:spLocks noChangeShapeType="1"/>
          </p:cNvSpPr>
          <p:nvPr/>
        </p:nvSpPr>
        <p:spPr bwMode="auto">
          <a:xfrm>
            <a:off x="6675439" y="2255838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grpSp>
        <p:nvGrpSpPr>
          <p:cNvPr id="93211" name="Group 159"/>
          <p:cNvGrpSpPr>
            <a:grpSpLocks/>
          </p:cNvGrpSpPr>
          <p:nvPr/>
        </p:nvGrpSpPr>
        <p:grpSpPr bwMode="auto">
          <a:xfrm>
            <a:off x="7935913" y="1590676"/>
            <a:ext cx="550862" cy="1001713"/>
            <a:chOff x="611" y="3693"/>
            <a:chExt cx="449" cy="287"/>
          </a:xfrm>
        </p:grpSpPr>
        <p:sp>
          <p:nvSpPr>
            <p:cNvPr id="41044" name="Rectangle 16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3268" name="Group 16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74" name="Freeform 16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3275" name="Freeform 16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3269" name="Freeform 16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70" name="Freeform 16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71" name="Freeform 16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72" name="Freeform 16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73" name="Freeform 16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0989" name="Text Box 169"/>
          <p:cNvSpPr txBox="1">
            <a:spLocks noChangeArrowheads="1"/>
          </p:cNvSpPr>
          <p:nvPr/>
        </p:nvSpPr>
        <p:spPr bwMode="auto">
          <a:xfrm>
            <a:off x="7883525" y="2573339"/>
            <a:ext cx="109517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Gateway</a:t>
            </a:r>
          </a:p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sp>
        <p:nvSpPr>
          <p:cNvPr id="40990" name="Text Box 170"/>
          <p:cNvSpPr txBox="1">
            <a:spLocks noChangeArrowheads="1"/>
          </p:cNvSpPr>
          <p:nvPr/>
        </p:nvSpPr>
        <p:spPr bwMode="auto">
          <a:xfrm>
            <a:off x="8005763" y="1593851"/>
            <a:ext cx="361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40991" name="Line 171"/>
          <p:cNvSpPr>
            <a:spLocks noChangeShapeType="1"/>
          </p:cNvSpPr>
          <p:nvPr/>
        </p:nvSpPr>
        <p:spPr bwMode="auto">
          <a:xfrm flipH="1">
            <a:off x="7724775" y="2325688"/>
            <a:ext cx="236538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92" name="Line 172"/>
          <p:cNvSpPr>
            <a:spLocks noChangeShapeType="1"/>
          </p:cNvSpPr>
          <p:nvPr/>
        </p:nvSpPr>
        <p:spPr bwMode="auto">
          <a:xfrm flipH="1" flipV="1">
            <a:off x="7735889" y="2043114"/>
            <a:ext cx="225425" cy="90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93" name="Line 173"/>
          <p:cNvSpPr>
            <a:spLocks noChangeShapeType="1"/>
          </p:cNvSpPr>
          <p:nvPr/>
        </p:nvSpPr>
        <p:spPr bwMode="auto">
          <a:xfrm flipH="1">
            <a:off x="7358064" y="2500313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94" name="Line 174"/>
          <p:cNvSpPr>
            <a:spLocks noChangeShapeType="1"/>
          </p:cNvSpPr>
          <p:nvPr/>
        </p:nvSpPr>
        <p:spPr bwMode="auto">
          <a:xfrm flipH="1" flipV="1">
            <a:off x="7453314" y="1952626"/>
            <a:ext cx="236537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95" name="Line 175"/>
          <p:cNvSpPr>
            <a:spLocks noChangeShapeType="1"/>
          </p:cNvSpPr>
          <p:nvPr/>
        </p:nvSpPr>
        <p:spPr bwMode="auto">
          <a:xfrm>
            <a:off x="6469063" y="2641600"/>
            <a:ext cx="0" cy="496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96" name="Line 176"/>
          <p:cNvSpPr>
            <a:spLocks noChangeShapeType="1"/>
          </p:cNvSpPr>
          <p:nvPr/>
        </p:nvSpPr>
        <p:spPr bwMode="auto">
          <a:xfrm>
            <a:off x="8466138" y="2224088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93220" name="Freeform 222"/>
          <p:cNvSpPr>
            <a:spLocks/>
          </p:cNvSpPr>
          <p:nvPr/>
        </p:nvSpPr>
        <p:spPr bwMode="auto">
          <a:xfrm>
            <a:off x="8810626" y="3284538"/>
            <a:ext cx="1235075" cy="168116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0998" name="Text Box 223"/>
          <p:cNvSpPr txBox="1">
            <a:spLocks noChangeArrowheads="1"/>
          </p:cNvSpPr>
          <p:nvPr/>
        </p:nvSpPr>
        <p:spPr bwMode="auto">
          <a:xfrm>
            <a:off x="8918575" y="3627438"/>
            <a:ext cx="88265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Internet</a:t>
            </a:r>
          </a:p>
        </p:txBody>
      </p:sp>
      <p:grpSp>
        <p:nvGrpSpPr>
          <p:cNvPr id="93222" name="Group 224"/>
          <p:cNvGrpSpPr>
            <a:grpSpLocks/>
          </p:cNvGrpSpPr>
          <p:nvPr/>
        </p:nvGrpSpPr>
        <p:grpSpPr bwMode="auto">
          <a:xfrm>
            <a:off x="8045451" y="3494088"/>
            <a:ext cx="550863" cy="1001712"/>
            <a:chOff x="611" y="3693"/>
            <a:chExt cx="449" cy="287"/>
          </a:xfrm>
        </p:grpSpPr>
        <p:sp>
          <p:nvSpPr>
            <p:cNvPr id="41035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93259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65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93266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3260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61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62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63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  <p:sp>
          <p:nvSpPr>
            <p:cNvPr id="93264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41000" name="Text Box 234"/>
          <p:cNvSpPr txBox="1">
            <a:spLocks noChangeArrowheads="1"/>
          </p:cNvSpPr>
          <p:nvPr/>
        </p:nvSpPr>
        <p:spPr bwMode="auto">
          <a:xfrm>
            <a:off x="7993063" y="4476750"/>
            <a:ext cx="85725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GGSN</a:t>
            </a:r>
          </a:p>
        </p:txBody>
      </p:sp>
      <p:sp>
        <p:nvSpPr>
          <p:cNvPr id="41001" name="Text Box 235"/>
          <p:cNvSpPr txBox="1">
            <a:spLocks noChangeArrowheads="1"/>
          </p:cNvSpPr>
          <p:nvPr/>
        </p:nvSpPr>
        <p:spPr bwMode="auto">
          <a:xfrm>
            <a:off x="8115300" y="3497263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41002" name="Line 236"/>
          <p:cNvSpPr>
            <a:spLocks noChangeShapeType="1"/>
          </p:cNvSpPr>
          <p:nvPr/>
        </p:nvSpPr>
        <p:spPr bwMode="auto">
          <a:xfrm flipH="1">
            <a:off x="7834314" y="4229100"/>
            <a:ext cx="236537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1003" name="Line 237"/>
          <p:cNvSpPr>
            <a:spLocks noChangeShapeType="1"/>
          </p:cNvSpPr>
          <p:nvPr/>
        </p:nvSpPr>
        <p:spPr bwMode="auto">
          <a:xfrm flipH="1" flipV="1">
            <a:off x="7845426" y="3946525"/>
            <a:ext cx="225425" cy="90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1004" name="Line 238"/>
          <p:cNvSpPr>
            <a:spLocks noChangeShapeType="1"/>
          </p:cNvSpPr>
          <p:nvPr/>
        </p:nvSpPr>
        <p:spPr bwMode="auto">
          <a:xfrm flipH="1">
            <a:off x="7467601" y="4403725"/>
            <a:ext cx="327025" cy="20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1005" name="Line 239"/>
          <p:cNvSpPr>
            <a:spLocks noChangeShapeType="1"/>
          </p:cNvSpPr>
          <p:nvPr/>
        </p:nvSpPr>
        <p:spPr bwMode="auto">
          <a:xfrm flipH="1" flipV="1">
            <a:off x="7562850" y="3856039"/>
            <a:ext cx="236538" cy="793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41006" name="Line 240"/>
          <p:cNvSpPr>
            <a:spLocks noChangeShapeType="1"/>
          </p:cNvSpPr>
          <p:nvPr/>
        </p:nvSpPr>
        <p:spPr bwMode="auto">
          <a:xfrm>
            <a:off x="8575675" y="41275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cxnSp>
        <p:nvCxnSpPr>
          <p:cNvPr id="257" name="Straight Connector 256"/>
          <p:cNvCxnSpPr/>
          <p:nvPr/>
        </p:nvCxnSpPr>
        <p:spPr>
          <a:xfrm>
            <a:off x="5853113" y="5365750"/>
            <a:ext cx="0" cy="4953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V="1">
            <a:off x="3019426" y="5624513"/>
            <a:ext cx="2811463" cy="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33" name="TextBox 258"/>
          <p:cNvSpPr txBox="1">
            <a:spLocks noChangeArrowheads="1"/>
          </p:cNvSpPr>
          <p:nvPr/>
        </p:nvSpPr>
        <p:spPr bwMode="auto">
          <a:xfrm>
            <a:off x="3430589" y="5308601"/>
            <a:ext cx="211137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radio access network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Universal Terrestrial Radio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Access Network (UTRAN)</a:t>
            </a:r>
          </a:p>
        </p:txBody>
      </p:sp>
      <p:cxnSp>
        <p:nvCxnSpPr>
          <p:cNvPr id="260" name="Straight Connector 259"/>
          <p:cNvCxnSpPr/>
          <p:nvPr/>
        </p:nvCxnSpPr>
        <p:spPr>
          <a:xfrm flipH="1">
            <a:off x="3036888" y="4970463"/>
            <a:ext cx="6350" cy="91916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 flipV="1">
            <a:off x="5870575" y="5613400"/>
            <a:ext cx="2533650" cy="6350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36" name="TextBox 261"/>
          <p:cNvSpPr txBox="1">
            <a:spLocks noChangeArrowheads="1"/>
          </p:cNvSpPr>
          <p:nvPr/>
        </p:nvSpPr>
        <p:spPr bwMode="auto">
          <a:xfrm>
            <a:off x="5980114" y="5280026"/>
            <a:ext cx="2282825" cy="708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core network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General Packet Radio Service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 (GPRS) Core Network</a:t>
            </a:r>
          </a:p>
        </p:txBody>
      </p:sp>
      <p:cxnSp>
        <p:nvCxnSpPr>
          <p:cNvPr id="263" name="Straight Connector 262"/>
          <p:cNvCxnSpPr/>
          <p:nvPr/>
        </p:nvCxnSpPr>
        <p:spPr>
          <a:xfrm>
            <a:off x="8432800" y="5348289"/>
            <a:ext cx="0" cy="4968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 flipH="1">
            <a:off x="8461376" y="5613400"/>
            <a:ext cx="428625" cy="0"/>
          </a:xfrm>
          <a:prstGeom prst="straightConnector1">
            <a:avLst/>
          </a:prstGeom>
          <a:ln w="15875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39" name="TextBox 264"/>
          <p:cNvSpPr txBox="1">
            <a:spLocks noChangeArrowheads="1"/>
          </p:cNvSpPr>
          <p:nvPr/>
        </p:nvSpPr>
        <p:spPr bwMode="auto">
          <a:xfrm>
            <a:off x="8740775" y="5297488"/>
            <a:ext cx="882650" cy="584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Internet</a:t>
            </a:r>
            <a:endParaRPr lang="en-US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266" name="Straight Connector 265"/>
          <p:cNvCxnSpPr/>
          <p:nvPr/>
        </p:nvCxnSpPr>
        <p:spPr>
          <a:xfrm flipH="1">
            <a:off x="5026025" y="4949825"/>
            <a:ext cx="7938" cy="3111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V="1">
            <a:off x="3035300" y="5148264"/>
            <a:ext cx="1982788" cy="3175"/>
          </a:xfrm>
          <a:prstGeom prst="line">
            <a:avLst/>
          </a:prstGeom>
          <a:ln w="127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242" name="TextBox 267"/>
          <p:cNvSpPr txBox="1">
            <a:spLocks noChangeArrowheads="1"/>
          </p:cNvSpPr>
          <p:nvPr/>
        </p:nvSpPr>
        <p:spPr bwMode="auto">
          <a:xfrm>
            <a:off x="3278188" y="4913313"/>
            <a:ext cx="1484312" cy="4508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ctr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radio interface</a:t>
            </a:r>
          </a:p>
          <a:p>
            <a:pPr algn="ctr" eaLnBrk="0" fontAlgn="base" hangingPunct="0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(WCDMA, HSPA</a:t>
            </a: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)</a:t>
            </a:r>
            <a:endParaRPr lang="en-US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1020" name="Rectangle 2"/>
          <p:cNvSpPr>
            <a:spLocks noChangeArrowheads="1"/>
          </p:cNvSpPr>
          <p:nvPr/>
        </p:nvSpPr>
        <p:spPr bwMode="auto">
          <a:xfrm>
            <a:off x="1855789" y="230189"/>
            <a:ext cx="810577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Arial" charset="0"/>
              </a:rPr>
              <a:t>3G (voice+data) network architecture</a:t>
            </a:r>
          </a:p>
        </p:txBody>
      </p:sp>
      <p:pic>
        <p:nvPicPr>
          <p:cNvPr id="93244" name="Picture 6" descr="underline_ba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7747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225" name="Group 347"/>
          <p:cNvGrpSpPr>
            <a:grpSpLocks/>
          </p:cNvGrpSpPr>
          <p:nvPr/>
        </p:nvGrpSpPr>
        <p:grpSpPr bwMode="auto">
          <a:xfrm>
            <a:off x="6207634" y="3432721"/>
            <a:ext cx="635069" cy="337319"/>
            <a:chOff x="1871277" y="1576300"/>
            <a:chExt cx="1128371" cy="437861"/>
          </a:xfrm>
        </p:grpSpPr>
        <p:sp>
          <p:nvSpPr>
            <p:cNvPr id="226" name="Oval 225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7" name="Rectangle 226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8" name="Oval 227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9" name="Freeform 228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0" name="Freeform 229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1" name="Freeform 230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2" name="Freeform 231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233" name="Straight Connector 232"/>
            <p:cNvCxnSpPr>
              <a:endCxn id="228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5" name="Group 347"/>
          <p:cNvGrpSpPr>
            <a:grpSpLocks/>
          </p:cNvGrpSpPr>
          <p:nvPr/>
        </p:nvGrpSpPr>
        <p:grpSpPr bwMode="auto">
          <a:xfrm>
            <a:off x="7967552" y="3942282"/>
            <a:ext cx="635069" cy="337319"/>
            <a:chOff x="1871277" y="1576300"/>
            <a:chExt cx="1128371" cy="437861"/>
          </a:xfrm>
        </p:grpSpPr>
        <p:sp>
          <p:nvSpPr>
            <p:cNvPr id="236" name="Oval 235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7" name="Rectangle 236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8" name="Oval 237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9" name="Freeform 238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40" name="Freeform 239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41" name="Freeform 240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42" name="Freeform 241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243" name="Straight Connector 242"/>
            <p:cNvCxnSpPr>
              <a:endCxn id="238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" name="Group 782"/>
          <p:cNvGrpSpPr>
            <a:grpSpLocks/>
          </p:cNvGrpSpPr>
          <p:nvPr/>
        </p:nvGrpSpPr>
        <p:grpSpPr bwMode="auto">
          <a:xfrm>
            <a:off x="3310132" y="1468332"/>
            <a:ext cx="436609" cy="542257"/>
            <a:chOff x="742" y="2409"/>
            <a:chExt cx="576" cy="881"/>
          </a:xfrm>
        </p:grpSpPr>
        <p:grpSp>
          <p:nvGrpSpPr>
            <p:cNvPr id="246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4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8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9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0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1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247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8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72" name="Group 782"/>
          <p:cNvGrpSpPr>
            <a:grpSpLocks/>
          </p:cNvGrpSpPr>
          <p:nvPr/>
        </p:nvGrpSpPr>
        <p:grpSpPr bwMode="auto">
          <a:xfrm>
            <a:off x="3799913" y="1898525"/>
            <a:ext cx="436609" cy="542257"/>
            <a:chOff x="742" y="2409"/>
            <a:chExt cx="576" cy="881"/>
          </a:xfrm>
        </p:grpSpPr>
        <p:grpSp>
          <p:nvGrpSpPr>
            <p:cNvPr id="273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76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7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8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9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0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1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2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3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4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5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6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7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8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89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0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274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5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91" name="Group 782"/>
          <p:cNvGrpSpPr>
            <a:grpSpLocks/>
          </p:cNvGrpSpPr>
          <p:nvPr/>
        </p:nvGrpSpPr>
        <p:grpSpPr bwMode="auto">
          <a:xfrm>
            <a:off x="3257706" y="2189821"/>
            <a:ext cx="436609" cy="542257"/>
            <a:chOff x="742" y="2409"/>
            <a:chExt cx="576" cy="881"/>
          </a:xfrm>
        </p:grpSpPr>
        <p:grpSp>
          <p:nvGrpSpPr>
            <p:cNvPr id="292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295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6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7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8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9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0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1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2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3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4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5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6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7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8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9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293" name="Picture 799" descr="cell_tower_radiation copy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4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796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Line 96"/>
          <p:cNvSpPr>
            <a:spLocks noChangeShapeType="1"/>
          </p:cNvSpPr>
          <p:nvPr/>
        </p:nvSpPr>
        <p:spPr bwMode="auto">
          <a:xfrm flipV="1">
            <a:off x="3536950" y="2043359"/>
            <a:ext cx="1695450" cy="3099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Line 97"/>
          <p:cNvSpPr>
            <a:spLocks noChangeShapeType="1"/>
          </p:cNvSpPr>
          <p:nvPr/>
        </p:nvSpPr>
        <p:spPr bwMode="auto">
          <a:xfrm flipV="1">
            <a:off x="4098926" y="2037420"/>
            <a:ext cx="1109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9" name="Line 98"/>
          <p:cNvSpPr>
            <a:spLocks noChangeShapeType="1"/>
          </p:cNvSpPr>
          <p:nvPr/>
        </p:nvSpPr>
        <p:spPr bwMode="auto">
          <a:xfrm>
            <a:off x="3606801" y="1758328"/>
            <a:ext cx="1624013" cy="2850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93193" name="Group 99"/>
          <p:cNvGrpSpPr>
            <a:grpSpLocks/>
          </p:cNvGrpSpPr>
          <p:nvPr/>
        </p:nvGrpSpPr>
        <p:grpSpPr bwMode="auto">
          <a:xfrm>
            <a:off x="5200651" y="1823648"/>
            <a:ext cx="550863" cy="307595"/>
            <a:chOff x="611" y="3693"/>
            <a:chExt cx="449" cy="287"/>
          </a:xfrm>
        </p:grpSpPr>
        <p:sp>
          <p:nvSpPr>
            <p:cNvPr id="41084" name="Rectangle 10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308" name="Group 10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14" name="Freeform 10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315" name="Freeform 10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309" name="Freeform 10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0" name="Freeform 10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1" name="Freeform 10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2" name="Freeform 10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13" name="Freeform 10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93194" name="Group 109"/>
          <p:cNvGrpSpPr>
            <a:grpSpLocks/>
          </p:cNvGrpSpPr>
          <p:nvPr/>
        </p:nvGrpSpPr>
        <p:grpSpPr bwMode="auto">
          <a:xfrm>
            <a:off x="6200776" y="1548118"/>
            <a:ext cx="550863" cy="749392"/>
            <a:chOff x="611" y="3693"/>
            <a:chExt cx="449" cy="287"/>
          </a:xfrm>
        </p:grpSpPr>
        <p:sp>
          <p:nvSpPr>
            <p:cNvPr id="41075" name="Rectangle 11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299" name="Group 11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305" name="Freeform 11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306" name="Freeform 11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300" name="Freeform 11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1" name="Freeform 11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2" name="Freeform 11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3" name="Freeform 11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304" name="Freeform 11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72" name="Line 119"/>
          <p:cNvSpPr>
            <a:spLocks noChangeShapeType="1"/>
          </p:cNvSpPr>
          <p:nvPr/>
        </p:nvSpPr>
        <p:spPr bwMode="auto">
          <a:xfrm flipV="1">
            <a:off x="5727701" y="1997041"/>
            <a:ext cx="447675" cy="71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3" name="Text Box 120"/>
          <p:cNvSpPr txBox="1">
            <a:spLocks noChangeArrowheads="1"/>
          </p:cNvSpPr>
          <p:nvPr/>
        </p:nvSpPr>
        <p:spPr bwMode="auto">
          <a:xfrm>
            <a:off x="5053013" y="2146682"/>
            <a:ext cx="1133644" cy="746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radio</a:t>
            </a:r>
          </a:p>
          <a:p>
            <a:pPr eaLnBrk="0" fontAlgn="base" hangingPunct="0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network </a:t>
            </a:r>
          </a:p>
          <a:p>
            <a:pPr eaLnBrk="0" fontAlgn="base" hangingPunct="0">
              <a:lnSpc>
                <a:spcPts val="17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controller</a:t>
            </a:r>
          </a:p>
        </p:txBody>
      </p:sp>
      <p:sp>
        <p:nvSpPr>
          <p:cNvPr id="40974" name="Text Box 121"/>
          <p:cNvSpPr txBox="1">
            <a:spLocks noChangeArrowheads="1"/>
          </p:cNvSpPr>
          <p:nvPr/>
        </p:nvSpPr>
        <p:spPr bwMode="auto">
          <a:xfrm>
            <a:off x="6137276" y="1193987"/>
            <a:ext cx="69762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pic>
        <p:nvPicPr>
          <p:cNvPr id="93198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1621752"/>
            <a:ext cx="252413" cy="1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199" name="Group 123"/>
          <p:cNvGrpSpPr>
            <a:grpSpLocks/>
          </p:cNvGrpSpPr>
          <p:nvPr/>
        </p:nvGrpSpPr>
        <p:grpSpPr bwMode="auto">
          <a:xfrm>
            <a:off x="1747838" y="1925784"/>
            <a:ext cx="831850" cy="135389"/>
            <a:chOff x="3072" y="739"/>
            <a:chExt cx="652" cy="146"/>
          </a:xfrm>
        </p:grpSpPr>
        <p:pic>
          <p:nvPicPr>
            <p:cNvPr id="93295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73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1074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77" name="Oval 127"/>
          <p:cNvSpPr>
            <a:spLocks noChangeArrowheads="1"/>
          </p:cNvSpPr>
          <p:nvPr/>
        </p:nvSpPr>
        <p:spPr bwMode="auto">
          <a:xfrm>
            <a:off x="2708275" y="1380663"/>
            <a:ext cx="3170238" cy="1102117"/>
          </a:xfrm>
          <a:prstGeom prst="ellips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93201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651" y="2175186"/>
            <a:ext cx="252413" cy="13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3202" name="Group 130"/>
          <p:cNvGrpSpPr>
            <a:grpSpLocks/>
          </p:cNvGrpSpPr>
          <p:nvPr/>
        </p:nvGrpSpPr>
        <p:grpSpPr bwMode="auto">
          <a:xfrm>
            <a:off x="6184901" y="2702492"/>
            <a:ext cx="582613" cy="479801"/>
            <a:chOff x="3028" y="1864"/>
            <a:chExt cx="347" cy="631"/>
          </a:xfrm>
        </p:grpSpPr>
        <p:sp>
          <p:nvSpPr>
            <p:cNvPr id="41066" name="Rectangle 131"/>
            <p:cNvSpPr>
              <a:spLocks noChangeArrowheads="1"/>
            </p:cNvSpPr>
            <p:nvPr/>
          </p:nvSpPr>
          <p:spPr bwMode="auto">
            <a:xfrm>
              <a:off x="3047" y="2042"/>
              <a:ext cx="260" cy="4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0" name="Freeform 132"/>
            <p:cNvSpPr>
              <a:spLocks/>
            </p:cNvSpPr>
            <p:nvPr/>
          </p:nvSpPr>
          <p:spPr bwMode="auto">
            <a:xfrm>
              <a:off x="3309" y="1888"/>
              <a:ext cx="48" cy="163"/>
            </a:xfrm>
            <a:custGeom>
              <a:avLst/>
              <a:gdLst>
                <a:gd name="T0" fmla="*/ 8 w 62"/>
                <a:gd name="T1" fmla="*/ 0 h 74"/>
                <a:gd name="T2" fmla="*/ 13 w 62"/>
                <a:gd name="T3" fmla="*/ 6540 h 74"/>
                <a:gd name="T4" fmla="*/ 0 w 62"/>
                <a:gd name="T5" fmla="*/ 8452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1" name="Freeform 133"/>
            <p:cNvSpPr>
              <a:spLocks/>
            </p:cNvSpPr>
            <p:nvPr/>
          </p:nvSpPr>
          <p:spPr bwMode="auto">
            <a:xfrm>
              <a:off x="3307" y="2020"/>
              <a:ext cx="49" cy="475"/>
            </a:xfrm>
            <a:custGeom>
              <a:avLst/>
              <a:gdLst>
                <a:gd name="T0" fmla="*/ 2 w 63"/>
                <a:gd name="T1" fmla="*/ 1431 h 225"/>
                <a:gd name="T2" fmla="*/ 0 w 63"/>
                <a:gd name="T3" fmla="*/ 19918 h 225"/>
                <a:gd name="T4" fmla="*/ 14 w 63"/>
                <a:gd name="T5" fmla="*/ 17858 h 225"/>
                <a:gd name="T6" fmla="*/ 14 w 63"/>
                <a:gd name="T7" fmla="*/ 0 h 225"/>
                <a:gd name="T8" fmla="*/ 2 w 63"/>
                <a:gd name="T9" fmla="*/ 1431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2" name="Freeform 134"/>
            <p:cNvSpPr>
              <a:spLocks/>
            </p:cNvSpPr>
            <p:nvPr/>
          </p:nvSpPr>
          <p:spPr bwMode="auto">
            <a:xfrm>
              <a:off x="3339" y="1864"/>
              <a:ext cx="36" cy="171"/>
            </a:xfrm>
            <a:custGeom>
              <a:avLst/>
              <a:gdLst>
                <a:gd name="T0" fmla="*/ 2 w 47"/>
                <a:gd name="T1" fmla="*/ 0 h 78"/>
                <a:gd name="T2" fmla="*/ 9 w 47"/>
                <a:gd name="T3" fmla="*/ 8662 h 78"/>
                <a:gd name="T4" fmla="*/ 3 w 47"/>
                <a:gd name="T5" fmla="*/ 8565 h 78"/>
                <a:gd name="T6" fmla="*/ 0 w 47"/>
                <a:gd name="T7" fmla="*/ 3907 h 78"/>
                <a:gd name="T8" fmla="*/ 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3" name="Freeform 135"/>
            <p:cNvSpPr>
              <a:spLocks/>
            </p:cNvSpPr>
            <p:nvPr/>
          </p:nvSpPr>
          <p:spPr bwMode="auto">
            <a:xfrm>
              <a:off x="3319" y="1941"/>
              <a:ext cx="34" cy="112"/>
            </a:xfrm>
            <a:custGeom>
              <a:avLst/>
              <a:gdLst>
                <a:gd name="T0" fmla="*/ 5 w 44"/>
                <a:gd name="T1" fmla="*/ 0 h 51"/>
                <a:gd name="T2" fmla="*/ 0 w 44"/>
                <a:gd name="T3" fmla="*/ 5721 h 51"/>
                <a:gd name="T4" fmla="*/ 9 w 44"/>
                <a:gd name="T5" fmla="*/ 5053 h 51"/>
                <a:gd name="T6" fmla="*/ 5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94" name="Freeform 136"/>
            <p:cNvSpPr>
              <a:spLocks/>
            </p:cNvSpPr>
            <p:nvPr/>
          </p:nvSpPr>
          <p:spPr bwMode="auto">
            <a:xfrm>
              <a:off x="3028" y="1868"/>
              <a:ext cx="322" cy="209"/>
            </a:xfrm>
            <a:custGeom>
              <a:avLst/>
              <a:gdLst>
                <a:gd name="T0" fmla="*/ 0 w 417"/>
                <a:gd name="T1" fmla="*/ 10773 h 95"/>
                <a:gd name="T2" fmla="*/ 14 w 417"/>
                <a:gd name="T3" fmla="*/ 97 h 95"/>
                <a:gd name="T4" fmla="*/ 88 w 417"/>
                <a:gd name="T5" fmla="*/ 0 h 95"/>
                <a:gd name="T6" fmla="*/ 79 w 417"/>
                <a:gd name="T7" fmla="*/ 10773 h 95"/>
                <a:gd name="T8" fmla="*/ 0 w 417"/>
                <a:gd name="T9" fmla="*/ 10773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80" name="Text Box 137"/>
          <p:cNvSpPr txBox="1">
            <a:spLocks noChangeArrowheads="1"/>
          </p:cNvSpPr>
          <p:nvPr/>
        </p:nvSpPr>
        <p:spPr bwMode="auto">
          <a:xfrm>
            <a:off x="6115051" y="3184667"/>
            <a:ext cx="8386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SGSN</a:t>
            </a:r>
          </a:p>
        </p:txBody>
      </p:sp>
      <p:sp>
        <p:nvSpPr>
          <p:cNvPr id="40981" name="Line 138"/>
          <p:cNvSpPr>
            <a:spLocks noChangeShapeType="1"/>
          </p:cNvSpPr>
          <p:nvPr/>
        </p:nvSpPr>
        <p:spPr bwMode="auto">
          <a:xfrm>
            <a:off x="6837363" y="3025526"/>
            <a:ext cx="685800" cy="1864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3" name="Line 153"/>
          <p:cNvSpPr>
            <a:spLocks noChangeShapeType="1"/>
          </p:cNvSpPr>
          <p:nvPr/>
        </p:nvSpPr>
        <p:spPr bwMode="auto">
          <a:xfrm>
            <a:off x="5711826" y="2005354"/>
            <a:ext cx="295275" cy="10356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Line 154"/>
          <p:cNvSpPr>
            <a:spLocks noChangeShapeType="1"/>
          </p:cNvSpPr>
          <p:nvPr/>
        </p:nvSpPr>
        <p:spPr bwMode="auto">
          <a:xfrm>
            <a:off x="6007100" y="3042152"/>
            <a:ext cx="222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08" name="Freeform 156"/>
          <p:cNvSpPr>
            <a:spLocks/>
          </p:cNvSpPr>
          <p:nvPr/>
        </p:nvSpPr>
        <p:spPr bwMode="auto">
          <a:xfrm>
            <a:off x="8701089" y="1361661"/>
            <a:ext cx="1235075" cy="1257697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6" name="Text Box 157"/>
          <p:cNvSpPr txBox="1">
            <a:spLocks noChangeArrowheads="1"/>
          </p:cNvSpPr>
          <p:nvPr/>
        </p:nvSpPr>
        <p:spPr bwMode="auto">
          <a:xfrm>
            <a:off x="8809039" y="1485387"/>
            <a:ext cx="108395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telephone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network</a:t>
            </a:r>
          </a:p>
        </p:txBody>
      </p:sp>
      <p:sp>
        <p:nvSpPr>
          <p:cNvPr id="40987" name="Line 158"/>
          <p:cNvSpPr>
            <a:spLocks noChangeShapeType="1"/>
          </p:cNvSpPr>
          <p:nvPr/>
        </p:nvSpPr>
        <p:spPr bwMode="auto">
          <a:xfrm>
            <a:off x="6675439" y="2016043"/>
            <a:ext cx="1284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93211" name="Group 159"/>
          <p:cNvGrpSpPr>
            <a:grpSpLocks/>
          </p:cNvGrpSpPr>
          <p:nvPr/>
        </p:nvGrpSpPr>
        <p:grpSpPr bwMode="auto">
          <a:xfrm>
            <a:off x="7935913" y="1518428"/>
            <a:ext cx="550862" cy="749393"/>
            <a:chOff x="611" y="3693"/>
            <a:chExt cx="449" cy="287"/>
          </a:xfrm>
        </p:grpSpPr>
        <p:sp>
          <p:nvSpPr>
            <p:cNvPr id="41044" name="Rectangle 160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268" name="Group 161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74" name="Freeform 162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275" name="Freeform 163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269" name="Freeform 164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0" name="Freeform 165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1" name="Freeform 166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2" name="Freeform 167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73" name="Freeform 168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0989" name="Text Box 169"/>
          <p:cNvSpPr txBox="1">
            <a:spLocks noChangeArrowheads="1"/>
          </p:cNvSpPr>
          <p:nvPr/>
        </p:nvSpPr>
        <p:spPr bwMode="auto">
          <a:xfrm>
            <a:off x="7883525" y="2253569"/>
            <a:ext cx="1095172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Gateway</a:t>
            </a:r>
          </a:p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MSC</a:t>
            </a:r>
          </a:p>
        </p:txBody>
      </p:sp>
      <p:sp>
        <p:nvSpPr>
          <p:cNvPr id="40990" name="Text Box 170"/>
          <p:cNvSpPr txBox="1">
            <a:spLocks noChangeArrowheads="1"/>
          </p:cNvSpPr>
          <p:nvPr/>
        </p:nvSpPr>
        <p:spPr bwMode="auto">
          <a:xfrm>
            <a:off x="8005763" y="1468486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40991" name="Line 171"/>
          <p:cNvSpPr>
            <a:spLocks noChangeShapeType="1"/>
          </p:cNvSpPr>
          <p:nvPr/>
        </p:nvSpPr>
        <p:spPr bwMode="auto">
          <a:xfrm flipH="1">
            <a:off x="7724775" y="2068298"/>
            <a:ext cx="236538" cy="10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2" name="Line 172"/>
          <p:cNvSpPr>
            <a:spLocks noChangeShapeType="1"/>
          </p:cNvSpPr>
          <p:nvPr/>
        </p:nvSpPr>
        <p:spPr bwMode="auto">
          <a:xfrm flipH="1" flipV="1">
            <a:off x="7735889" y="1856901"/>
            <a:ext cx="225425" cy="676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3" name="Line 173"/>
          <p:cNvSpPr>
            <a:spLocks noChangeShapeType="1"/>
          </p:cNvSpPr>
          <p:nvPr/>
        </p:nvSpPr>
        <p:spPr bwMode="auto">
          <a:xfrm flipH="1">
            <a:off x="7358064" y="2198937"/>
            <a:ext cx="327025" cy="15201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4" name="Line 174"/>
          <p:cNvSpPr>
            <a:spLocks noChangeShapeType="1"/>
          </p:cNvSpPr>
          <p:nvPr/>
        </p:nvSpPr>
        <p:spPr bwMode="auto">
          <a:xfrm flipH="1" flipV="1">
            <a:off x="7453314" y="1789207"/>
            <a:ext cx="236537" cy="5938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5" name="Line 175"/>
          <p:cNvSpPr>
            <a:spLocks noChangeShapeType="1"/>
          </p:cNvSpPr>
          <p:nvPr/>
        </p:nvSpPr>
        <p:spPr bwMode="auto">
          <a:xfrm>
            <a:off x="6469063" y="2304637"/>
            <a:ext cx="0" cy="37172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6" name="Line 176"/>
          <p:cNvSpPr>
            <a:spLocks noChangeShapeType="1"/>
          </p:cNvSpPr>
          <p:nvPr/>
        </p:nvSpPr>
        <p:spPr bwMode="auto">
          <a:xfrm>
            <a:off x="8466138" y="199229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3220" name="Freeform 222"/>
          <p:cNvSpPr>
            <a:spLocks/>
          </p:cNvSpPr>
          <p:nvPr/>
        </p:nvSpPr>
        <p:spPr bwMode="auto">
          <a:xfrm>
            <a:off x="8810626" y="2785625"/>
            <a:ext cx="1235075" cy="1257696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8" name="Text Box 223"/>
          <p:cNvSpPr txBox="1">
            <a:spLocks noChangeArrowheads="1"/>
          </p:cNvSpPr>
          <p:nvPr/>
        </p:nvSpPr>
        <p:spPr bwMode="auto">
          <a:xfrm>
            <a:off x="8918576" y="3042153"/>
            <a:ext cx="881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Internet</a:t>
            </a:r>
          </a:p>
        </p:txBody>
      </p:sp>
      <p:grpSp>
        <p:nvGrpSpPr>
          <p:cNvPr id="93222" name="Group 224"/>
          <p:cNvGrpSpPr>
            <a:grpSpLocks/>
          </p:cNvGrpSpPr>
          <p:nvPr/>
        </p:nvGrpSpPr>
        <p:grpSpPr bwMode="auto">
          <a:xfrm>
            <a:off x="8045451" y="2942391"/>
            <a:ext cx="550863" cy="749392"/>
            <a:chOff x="611" y="3693"/>
            <a:chExt cx="449" cy="287"/>
          </a:xfrm>
        </p:grpSpPr>
        <p:sp>
          <p:nvSpPr>
            <p:cNvPr id="41035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93259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93265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3266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93260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1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2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3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3264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1001" name="Text Box 235"/>
          <p:cNvSpPr txBox="1">
            <a:spLocks noChangeArrowheads="1"/>
          </p:cNvSpPr>
          <p:nvPr/>
        </p:nvSpPr>
        <p:spPr bwMode="auto">
          <a:xfrm>
            <a:off x="8115300" y="2888426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41002" name="Line 236"/>
          <p:cNvSpPr>
            <a:spLocks noChangeShapeType="1"/>
          </p:cNvSpPr>
          <p:nvPr/>
        </p:nvSpPr>
        <p:spPr bwMode="auto">
          <a:xfrm flipH="1">
            <a:off x="7834314" y="3492262"/>
            <a:ext cx="236537" cy="10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3" name="Line 237"/>
          <p:cNvSpPr>
            <a:spLocks noChangeShapeType="1"/>
          </p:cNvSpPr>
          <p:nvPr/>
        </p:nvSpPr>
        <p:spPr bwMode="auto">
          <a:xfrm flipH="1" flipV="1">
            <a:off x="7845426" y="3280865"/>
            <a:ext cx="225425" cy="6769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4" name="Line 238"/>
          <p:cNvSpPr>
            <a:spLocks noChangeShapeType="1"/>
          </p:cNvSpPr>
          <p:nvPr/>
        </p:nvSpPr>
        <p:spPr bwMode="auto">
          <a:xfrm flipH="1">
            <a:off x="7467601" y="3622901"/>
            <a:ext cx="327025" cy="15201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5" name="Line 239"/>
          <p:cNvSpPr>
            <a:spLocks noChangeShapeType="1"/>
          </p:cNvSpPr>
          <p:nvPr/>
        </p:nvSpPr>
        <p:spPr bwMode="auto">
          <a:xfrm flipH="1" flipV="1">
            <a:off x="7562850" y="3213171"/>
            <a:ext cx="236538" cy="5938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06" name="Line 240"/>
          <p:cNvSpPr>
            <a:spLocks noChangeShapeType="1"/>
          </p:cNvSpPr>
          <p:nvPr/>
        </p:nvSpPr>
        <p:spPr bwMode="auto">
          <a:xfrm>
            <a:off x="8575675" y="3416254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020" name="Rectangle 2"/>
          <p:cNvSpPr>
            <a:spLocks noChangeArrowheads="1"/>
          </p:cNvSpPr>
          <p:nvPr/>
        </p:nvSpPr>
        <p:spPr bwMode="auto">
          <a:xfrm>
            <a:off x="1855788" y="230188"/>
            <a:ext cx="854557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Arial" charset="0"/>
              </a:rPr>
              <a:t>3G versus 4G LTE network architecture</a:t>
            </a:r>
          </a:p>
        </p:txBody>
      </p:sp>
      <p:pic>
        <p:nvPicPr>
          <p:cNvPr id="93244" name="Picture 6" descr="underline_ba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3" y="774700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0" name="Text Box 234"/>
          <p:cNvSpPr txBox="1">
            <a:spLocks noChangeArrowheads="1"/>
          </p:cNvSpPr>
          <p:nvPr/>
        </p:nvSpPr>
        <p:spPr bwMode="auto">
          <a:xfrm>
            <a:off x="7993064" y="3677532"/>
            <a:ext cx="864339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GGSN</a:t>
            </a:r>
          </a:p>
        </p:txBody>
      </p:sp>
      <p:sp>
        <p:nvSpPr>
          <p:cNvPr id="474" name="Line 238"/>
          <p:cNvSpPr>
            <a:spLocks noChangeShapeType="1"/>
          </p:cNvSpPr>
          <p:nvPr/>
        </p:nvSpPr>
        <p:spPr bwMode="auto">
          <a:xfrm flipH="1">
            <a:off x="4128744" y="4830489"/>
            <a:ext cx="1461475" cy="54165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5" name="Line 238"/>
          <p:cNvSpPr>
            <a:spLocks noChangeShapeType="1"/>
          </p:cNvSpPr>
          <p:nvPr/>
        </p:nvSpPr>
        <p:spPr bwMode="auto">
          <a:xfrm flipH="1">
            <a:off x="3805596" y="4825738"/>
            <a:ext cx="1751742" cy="29689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6" name="Line 238"/>
          <p:cNvSpPr>
            <a:spLocks noChangeShapeType="1"/>
          </p:cNvSpPr>
          <p:nvPr/>
        </p:nvSpPr>
        <p:spPr bwMode="auto">
          <a:xfrm flipH="1">
            <a:off x="3756695" y="4883104"/>
            <a:ext cx="1800643" cy="83454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7" name="Line 238"/>
          <p:cNvSpPr>
            <a:spLocks noChangeShapeType="1"/>
          </p:cNvSpPr>
          <p:nvPr/>
        </p:nvSpPr>
        <p:spPr bwMode="auto">
          <a:xfrm flipH="1" flipV="1">
            <a:off x="6108201" y="4962706"/>
            <a:ext cx="1216590" cy="34854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8" name="Line 238"/>
          <p:cNvSpPr>
            <a:spLocks noChangeShapeType="1"/>
          </p:cNvSpPr>
          <p:nvPr/>
        </p:nvSpPr>
        <p:spPr bwMode="auto">
          <a:xfrm flipV="1">
            <a:off x="6079984" y="4669070"/>
            <a:ext cx="205932" cy="16142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922966" y="5945106"/>
            <a:ext cx="5413375" cy="708025"/>
            <a:chOff x="1495425" y="5249771"/>
            <a:chExt cx="5413375" cy="708025"/>
          </a:xfrm>
        </p:grpSpPr>
        <p:cxnSp>
          <p:nvCxnSpPr>
            <p:cNvPr id="257" name="Straight Connector 256"/>
            <p:cNvCxnSpPr/>
            <p:nvPr/>
          </p:nvCxnSpPr>
          <p:spPr>
            <a:xfrm>
              <a:off x="3942882" y="5386388"/>
              <a:ext cx="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>
              <a:off x="1495425" y="5624513"/>
              <a:ext cx="246382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33" name="TextBox 258"/>
            <p:cNvSpPr txBox="1">
              <a:spLocks noChangeArrowheads="1"/>
            </p:cNvSpPr>
            <p:nvPr/>
          </p:nvSpPr>
          <p:spPr bwMode="auto">
            <a:xfrm>
              <a:off x="1660768" y="5249771"/>
              <a:ext cx="2111375" cy="708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radio access network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Universal Terrestrial Radio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Access Network (UTRAN)</a:t>
              </a:r>
            </a:p>
          </p:txBody>
        </p:sp>
        <p:cxnSp>
          <p:nvCxnSpPr>
            <p:cNvPr id="260" name="Straight Connector 259"/>
            <p:cNvCxnSpPr/>
            <p:nvPr/>
          </p:nvCxnSpPr>
          <p:spPr>
            <a:xfrm flipH="1">
              <a:off x="1512888" y="5280025"/>
              <a:ext cx="6350" cy="60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>
              <a:off x="4706079" y="5624513"/>
              <a:ext cx="22027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36" name="TextBox 261"/>
            <p:cNvSpPr txBox="1">
              <a:spLocks noChangeArrowheads="1"/>
            </p:cNvSpPr>
            <p:nvPr/>
          </p:nvSpPr>
          <p:spPr bwMode="auto">
            <a:xfrm>
              <a:off x="4360526" y="5310625"/>
              <a:ext cx="2146241" cy="5847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Evolved Packet Core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(EPC)</a:t>
              </a:r>
              <a:endParaRPr lang="en-US" sz="120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263" name="Straight Connector 262"/>
            <p:cNvCxnSpPr/>
            <p:nvPr/>
          </p:nvCxnSpPr>
          <p:spPr>
            <a:xfrm>
              <a:off x="6908800" y="5348288"/>
              <a:ext cx="0" cy="4968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Arrow Connector 263"/>
            <p:cNvCxnSpPr/>
            <p:nvPr/>
          </p:nvCxnSpPr>
          <p:spPr>
            <a:xfrm flipH="1">
              <a:off x="3931902" y="5624513"/>
              <a:ext cx="592123" cy="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8" name="Line 96"/>
          <p:cNvSpPr>
            <a:spLocks noChangeShapeType="1"/>
          </p:cNvSpPr>
          <p:nvPr/>
        </p:nvSpPr>
        <p:spPr bwMode="auto">
          <a:xfrm flipV="1">
            <a:off x="3727815" y="5598553"/>
            <a:ext cx="3464419" cy="2579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9" name="Line 97"/>
          <p:cNvSpPr>
            <a:spLocks noChangeShapeType="1"/>
          </p:cNvSpPr>
          <p:nvPr/>
        </p:nvSpPr>
        <p:spPr bwMode="auto">
          <a:xfrm>
            <a:off x="4170022" y="5519062"/>
            <a:ext cx="2965063" cy="330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0" name="Line 98"/>
          <p:cNvSpPr>
            <a:spLocks noChangeShapeType="1"/>
          </p:cNvSpPr>
          <p:nvPr/>
        </p:nvSpPr>
        <p:spPr bwMode="auto">
          <a:xfrm>
            <a:off x="3756696" y="5226310"/>
            <a:ext cx="3412259" cy="281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493839" y="4225263"/>
            <a:ext cx="723200" cy="880827"/>
            <a:chOff x="4804140" y="4632965"/>
            <a:chExt cx="723200" cy="1348762"/>
          </a:xfrm>
        </p:grpSpPr>
        <p:grpSp>
          <p:nvGrpSpPr>
            <p:cNvPr id="232" name="Group 109"/>
            <p:cNvGrpSpPr>
              <a:grpSpLocks/>
            </p:cNvGrpSpPr>
            <p:nvPr/>
          </p:nvGrpSpPr>
          <p:grpSpPr bwMode="auto">
            <a:xfrm>
              <a:off x="4867640" y="5188066"/>
              <a:ext cx="550863" cy="793661"/>
              <a:chOff x="611" y="3693"/>
              <a:chExt cx="449" cy="287"/>
            </a:xfrm>
          </p:grpSpPr>
          <p:sp>
            <p:nvSpPr>
              <p:cNvPr id="330" name="Rectangle 110"/>
              <p:cNvSpPr>
                <a:spLocks noChangeArrowheads="1"/>
              </p:cNvSpPr>
              <p:nvPr/>
            </p:nvSpPr>
            <p:spPr bwMode="auto">
              <a:xfrm>
                <a:off x="636" y="3774"/>
                <a:ext cx="336" cy="20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2" name="Freeform 114"/>
              <p:cNvSpPr>
                <a:spLocks/>
              </p:cNvSpPr>
              <p:nvPr/>
            </p:nvSpPr>
            <p:spPr bwMode="auto">
              <a:xfrm>
                <a:off x="975" y="3704"/>
                <a:ext cx="62" cy="74"/>
              </a:xfrm>
              <a:custGeom>
                <a:avLst/>
                <a:gdLst>
                  <a:gd name="T0" fmla="*/ 36 w 62"/>
                  <a:gd name="T1" fmla="*/ 0 h 74"/>
                  <a:gd name="T2" fmla="*/ 62 w 62"/>
                  <a:gd name="T3" fmla="*/ 57 h 74"/>
                  <a:gd name="T4" fmla="*/ 0 w 62"/>
                  <a:gd name="T5" fmla="*/ 74 h 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2" h="74">
                    <a:moveTo>
                      <a:pt x="36" y="0"/>
                    </a:moveTo>
                    <a:lnTo>
                      <a:pt x="62" y="57"/>
                    </a:lnTo>
                    <a:lnTo>
                      <a:pt x="0" y="7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3" name="Freeform 115"/>
              <p:cNvSpPr>
                <a:spLocks/>
              </p:cNvSpPr>
              <p:nvPr/>
            </p:nvSpPr>
            <p:spPr bwMode="auto">
              <a:xfrm>
                <a:off x="972" y="3764"/>
                <a:ext cx="63" cy="216"/>
              </a:xfrm>
              <a:custGeom>
                <a:avLst/>
                <a:gdLst>
                  <a:gd name="T0" fmla="*/ 2 w 63"/>
                  <a:gd name="T1" fmla="*/ 12 h 225"/>
                  <a:gd name="T2" fmla="*/ 0 w 63"/>
                  <a:gd name="T3" fmla="*/ 176 h 225"/>
                  <a:gd name="T4" fmla="*/ 62 w 63"/>
                  <a:gd name="T5" fmla="*/ 158 h 225"/>
                  <a:gd name="T6" fmla="*/ 63 w 63"/>
                  <a:gd name="T7" fmla="*/ 0 h 225"/>
                  <a:gd name="T8" fmla="*/ 2 w 63"/>
                  <a:gd name="T9" fmla="*/ 12 h 2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225">
                    <a:moveTo>
                      <a:pt x="2" y="16"/>
                    </a:moveTo>
                    <a:lnTo>
                      <a:pt x="0" y="225"/>
                    </a:lnTo>
                    <a:lnTo>
                      <a:pt x="62" y="202"/>
                    </a:lnTo>
                    <a:lnTo>
                      <a:pt x="63" y="0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4" name="Freeform 116"/>
              <p:cNvSpPr>
                <a:spLocks/>
              </p:cNvSpPr>
              <p:nvPr/>
            </p:nvSpPr>
            <p:spPr bwMode="auto">
              <a:xfrm>
                <a:off x="1013" y="3693"/>
                <a:ext cx="47" cy="78"/>
              </a:xfrm>
              <a:custGeom>
                <a:avLst/>
                <a:gdLst>
                  <a:gd name="T0" fmla="*/ 12 w 47"/>
                  <a:gd name="T1" fmla="*/ 0 h 78"/>
                  <a:gd name="T2" fmla="*/ 47 w 47"/>
                  <a:gd name="T3" fmla="*/ 78 h 78"/>
                  <a:gd name="T4" fmla="*/ 15 w 47"/>
                  <a:gd name="T5" fmla="*/ 77 h 78"/>
                  <a:gd name="T6" fmla="*/ 0 w 47"/>
                  <a:gd name="T7" fmla="*/ 35 h 78"/>
                  <a:gd name="T8" fmla="*/ 12 w 47"/>
                  <a:gd name="T9" fmla="*/ 0 h 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" h="78">
                    <a:moveTo>
                      <a:pt x="12" y="0"/>
                    </a:moveTo>
                    <a:lnTo>
                      <a:pt x="47" y="78"/>
                    </a:lnTo>
                    <a:lnTo>
                      <a:pt x="15" y="77"/>
                    </a:lnTo>
                    <a:lnTo>
                      <a:pt x="0" y="3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5" name="Freeform 117"/>
              <p:cNvSpPr>
                <a:spLocks/>
              </p:cNvSpPr>
              <p:nvPr/>
            </p:nvSpPr>
            <p:spPr bwMode="auto">
              <a:xfrm>
                <a:off x="987" y="3728"/>
                <a:ext cx="44" cy="51"/>
              </a:xfrm>
              <a:custGeom>
                <a:avLst/>
                <a:gdLst>
                  <a:gd name="T0" fmla="*/ 23 w 44"/>
                  <a:gd name="T1" fmla="*/ 0 h 51"/>
                  <a:gd name="T2" fmla="*/ 0 w 44"/>
                  <a:gd name="T3" fmla="*/ 51 h 51"/>
                  <a:gd name="T4" fmla="*/ 44 w 44"/>
                  <a:gd name="T5" fmla="*/ 45 h 51"/>
                  <a:gd name="T6" fmla="*/ 23 w 44"/>
                  <a:gd name="T7" fmla="*/ 0 h 5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" h="51">
                    <a:moveTo>
                      <a:pt x="23" y="0"/>
                    </a:moveTo>
                    <a:lnTo>
                      <a:pt x="0" y="51"/>
                    </a:lnTo>
                    <a:lnTo>
                      <a:pt x="44" y="45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336" name="Freeform 118"/>
              <p:cNvSpPr>
                <a:spLocks/>
              </p:cNvSpPr>
              <p:nvPr/>
            </p:nvSpPr>
            <p:spPr bwMode="auto">
              <a:xfrm>
                <a:off x="611" y="3695"/>
                <a:ext cx="417" cy="95"/>
              </a:xfrm>
              <a:custGeom>
                <a:avLst/>
                <a:gdLst>
                  <a:gd name="T0" fmla="*/ 0 w 417"/>
                  <a:gd name="T1" fmla="*/ 95 h 95"/>
                  <a:gd name="T2" fmla="*/ 66 w 417"/>
                  <a:gd name="T3" fmla="*/ 1 h 95"/>
                  <a:gd name="T4" fmla="*/ 417 w 417"/>
                  <a:gd name="T5" fmla="*/ 0 h 95"/>
                  <a:gd name="T6" fmla="*/ 370 w 417"/>
                  <a:gd name="T7" fmla="*/ 95 h 95"/>
                  <a:gd name="T8" fmla="*/ 0 w 417"/>
                  <a:gd name="T9" fmla="*/ 95 h 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17" h="95">
                    <a:moveTo>
                      <a:pt x="0" y="95"/>
                    </a:moveTo>
                    <a:lnTo>
                      <a:pt x="66" y="1"/>
                    </a:lnTo>
                    <a:lnTo>
                      <a:pt x="417" y="0"/>
                    </a:lnTo>
                    <a:lnTo>
                      <a:pt x="370" y="95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235" name="Text Box 121"/>
            <p:cNvSpPr txBox="1">
              <a:spLocks noChangeArrowheads="1"/>
            </p:cNvSpPr>
            <p:nvPr/>
          </p:nvSpPr>
          <p:spPr bwMode="auto">
            <a:xfrm>
              <a:off x="4804140" y="4632965"/>
              <a:ext cx="723200" cy="565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MME</a:t>
              </a:r>
            </a:p>
          </p:txBody>
        </p:sp>
      </p:grpSp>
      <p:pic>
        <p:nvPicPr>
          <p:cNvPr id="236" name="Picture 122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4941" y="5081666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7" name="Group 123"/>
          <p:cNvGrpSpPr>
            <a:grpSpLocks/>
          </p:cNvGrpSpPr>
          <p:nvPr/>
        </p:nvGrpSpPr>
        <p:grpSpPr bwMode="auto">
          <a:xfrm>
            <a:off x="1938703" y="5403659"/>
            <a:ext cx="831850" cy="143387"/>
            <a:chOff x="3072" y="739"/>
            <a:chExt cx="652" cy="146"/>
          </a:xfrm>
        </p:grpSpPr>
        <p:pic>
          <p:nvPicPr>
            <p:cNvPr id="327" name="Picture 124" descr="lgv_fqmg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8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9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pic>
        <p:nvPicPr>
          <p:cNvPr id="239" name="Picture 128" descr="imgyjavg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6516" y="5667793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2" name="Freeform 222"/>
          <p:cNvSpPr>
            <a:spLocks/>
          </p:cNvSpPr>
          <p:nvPr/>
        </p:nvSpPr>
        <p:spPr bwMode="auto">
          <a:xfrm>
            <a:off x="8856037" y="4855893"/>
            <a:ext cx="1235075" cy="133199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5" name="Text Box 223"/>
          <p:cNvSpPr txBox="1">
            <a:spLocks noChangeArrowheads="1"/>
          </p:cNvSpPr>
          <p:nvPr/>
        </p:nvSpPr>
        <p:spPr bwMode="auto">
          <a:xfrm>
            <a:off x="8963987" y="5127575"/>
            <a:ext cx="881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Internet</a:t>
            </a:r>
          </a:p>
        </p:txBody>
      </p:sp>
      <p:grpSp>
        <p:nvGrpSpPr>
          <p:cNvPr id="268" name="Group 224"/>
          <p:cNvGrpSpPr>
            <a:grpSpLocks/>
          </p:cNvGrpSpPr>
          <p:nvPr/>
        </p:nvGrpSpPr>
        <p:grpSpPr bwMode="auto">
          <a:xfrm>
            <a:off x="8090862" y="5021922"/>
            <a:ext cx="550863" cy="793661"/>
            <a:chOff x="611" y="3693"/>
            <a:chExt cx="449" cy="287"/>
          </a:xfrm>
        </p:grpSpPr>
        <p:sp>
          <p:nvSpPr>
            <p:cNvPr id="290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291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297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298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292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3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4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5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96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269" name="Text Box 234"/>
          <p:cNvSpPr txBox="1">
            <a:spLocks noChangeArrowheads="1"/>
          </p:cNvSpPr>
          <p:nvPr/>
        </p:nvSpPr>
        <p:spPr bwMode="auto">
          <a:xfrm>
            <a:off x="8038475" y="5800489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P-GW</a:t>
            </a:r>
          </a:p>
        </p:txBody>
      </p:sp>
      <p:sp>
        <p:nvSpPr>
          <p:cNvPr id="270" name="Text Box 235"/>
          <p:cNvSpPr txBox="1">
            <a:spLocks noChangeArrowheads="1"/>
          </p:cNvSpPr>
          <p:nvPr/>
        </p:nvSpPr>
        <p:spPr bwMode="auto">
          <a:xfrm>
            <a:off x="8160711" y="4964768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275" name="Line 240"/>
          <p:cNvSpPr>
            <a:spLocks noChangeShapeType="1"/>
          </p:cNvSpPr>
          <p:nvPr/>
        </p:nvSpPr>
        <p:spPr bwMode="auto">
          <a:xfrm>
            <a:off x="8621086" y="5523776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38" name="Group 224"/>
          <p:cNvGrpSpPr>
            <a:grpSpLocks/>
          </p:cNvGrpSpPr>
          <p:nvPr/>
        </p:nvGrpSpPr>
        <p:grpSpPr bwMode="auto">
          <a:xfrm>
            <a:off x="7324794" y="5012859"/>
            <a:ext cx="550863" cy="793661"/>
            <a:chOff x="611" y="3693"/>
            <a:chExt cx="449" cy="287"/>
          </a:xfrm>
        </p:grpSpPr>
        <p:sp>
          <p:nvSpPr>
            <p:cNvPr id="439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440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446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47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441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2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3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4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45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448" name="Text Box 234"/>
          <p:cNvSpPr txBox="1">
            <a:spLocks noChangeArrowheads="1"/>
          </p:cNvSpPr>
          <p:nvPr/>
        </p:nvSpPr>
        <p:spPr bwMode="auto">
          <a:xfrm>
            <a:off x="7272407" y="5791426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S-GW</a:t>
            </a:r>
          </a:p>
        </p:txBody>
      </p:sp>
      <p:sp>
        <p:nvSpPr>
          <p:cNvPr id="449" name="Text Box 235"/>
          <p:cNvSpPr txBox="1">
            <a:spLocks noChangeArrowheads="1"/>
          </p:cNvSpPr>
          <p:nvPr/>
        </p:nvSpPr>
        <p:spPr bwMode="auto">
          <a:xfrm>
            <a:off x="7394643" y="4955705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450" name="Line 240"/>
          <p:cNvSpPr>
            <a:spLocks noChangeShapeType="1"/>
          </p:cNvSpPr>
          <p:nvPr/>
        </p:nvSpPr>
        <p:spPr bwMode="auto">
          <a:xfrm>
            <a:off x="7855018" y="551471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65" name="Group 464"/>
          <p:cNvGrpSpPr/>
          <p:nvPr/>
        </p:nvGrpSpPr>
        <p:grpSpPr>
          <a:xfrm>
            <a:off x="6208129" y="3979095"/>
            <a:ext cx="659293" cy="880827"/>
            <a:chOff x="4804140" y="4632965"/>
            <a:chExt cx="659293" cy="1348762"/>
          </a:xfrm>
        </p:grpSpPr>
        <p:grpSp>
          <p:nvGrpSpPr>
            <p:cNvPr id="466" name="Group 109"/>
            <p:cNvGrpSpPr>
              <a:grpSpLocks/>
            </p:cNvGrpSpPr>
            <p:nvPr/>
          </p:nvGrpSpPr>
          <p:grpSpPr bwMode="auto">
            <a:xfrm>
              <a:off x="4867640" y="5188066"/>
              <a:ext cx="550863" cy="793661"/>
              <a:chOff x="611" y="3693"/>
              <a:chExt cx="449" cy="287"/>
            </a:xfrm>
          </p:grpSpPr>
          <p:sp>
            <p:nvSpPr>
              <p:cNvPr id="468" name="Rectangle 110"/>
              <p:cNvSpPr>
                <a:spLocks noChangeArrowheads="1"/>
              </p:cNvSpPr>
              <p:nvPr/>
            </p:nvSpPr>
            <p:spPr bwMode="auto">
              <a:xfrm>
                <a:off x="636" y="3774"/>
                <a:ext cx="336" cy="206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69" name="Freeform 114"/>
              <p:cNvSpPr>
                <a:spLocks/>
              </p:cNvSpPr>
              <p:nvPr/>
            </p:nvSpPr>
            <p:spPr bwMode="auto">
              <a:xfrm>
                <a:off x="975" y="3704"/>
                <a:ext cx="62" cy="74"/>
              </a:xfrm>
              <a:custGeom>
                <a:avLst/>
                <a:gdLst>
                  <a:gd name="T0" fmla="*/ 36 w 62"/>
                  <a:gd name="T1" fmla="*/ 0 h 74"/>
                  <a:gd name="T2" fmla="*/ 62 w 62"/>
                  <a:gd name="T3" fmla="*/ 57 h 74"/>
                  <a:gd name="T4" fmla="*/ 0 w 62"/>
                  <a:gd name="T5" fmla="*/ 74 h 74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62" h="74">
                    <a:moveTo>
                      <a:pt x="36" y="0"/>
                    </a:moveTo>
                    <a:lnTo>
                      <a:pt x="62" y="57"/>
                    </a:lnTo>
                    <a:lnTo>
                      <a:pt x="0" y="74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0" name="Freeform 115"/>
              <p:cNvSpPr>
                <a:spLocks/>
              </p:cNvSpPr>
              <p:nvPr/>
            </p:nvSpPr>
            <p:spPr bwMode="auto">
              <a:xfrm>
                <a:off x="972" y="3764"/>
                <a:ext cx="63" cy="216"/>
              </a:xfrm>
              <a:custGeom>
                <a:avLst/>
                <a:gdLst>
                  <a:gd name="T0" fmla="*/ 2 w 63"/>
                  <a:gd name="T1" fmla="*/ 12 h 225"/>
                  <a:gd name="T2" fmla="*/ 0 w 63"/>
                  <a:gd name="T3" fmla="*/ 176 h 225"/>
                  <a:gd name="T4" fmla="*/ 62 w 63"/>
                  <a:gd name="T5" fmla="*/ 158 h 225"/>
                  <a:gd name="T6" fmla="*/ 63 w 63"/>
                  <a:gd name="T7" fmla="*/ 0 h 225"/>
                  <a:gd name="T8" fmla="*/ 2 w 63"/>
                  <a:gd name="T9" fmla="*/ 12 h 22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3" h="225">
                    <a:moveTo>
                      <a:pt x="2" y="16"/>
                    </a:moveTo>
                    <a:lnTo>
                      <a:pt x="0" y="225"/>
                    </a:lnTo>
                    <a:lnTo>
                      <a:pt x="62" y="202"/>
                    </a:lnTo>
                    <a:lnTo>
                      <a:pt x="63" y="0"/>
                    </a:lnTo>
                    <a:lnTo>
                      <a:pt x="2" y="16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1" name="Freeform 116"/>
              <p:cNvSpPr>
                <a:spLocks/>
              </p:cNvSpPr>
              <p:nvPr/>
            </p:nvSpPr>
            <p:spPr bwMode="auto">
              <a:xfrm>
                <a:off x="1013" y="3693"/>
                <a:ext cx="47" cy="78"/>
              </a:xfrm>
              <a:custGeom>
                <a:avLst/>
                <a:gdLst>
                  <a:gd name="T0" fmla="*/ 12 w 47"/>
                  <a:gd name="T1" fmla="*/ 0 h 78"/>
                  <a:gd name="T2" fmla="*/ 47 w 47"/>
                  <a:gd name="T3" fmla="*/ 78 h 78"/>
                  <a:gd name="T4" fmla="*/ 15 w 47"/>
                  <a:gd name="T5" fmla="*/ 77 h 78"/>
                  <a:gd name="T6" fmla="*/ 0 w 47"/>
                  <a:gd name="T7" fmla="*/ 35 h 78"/>
                  <a:gd name="T8" fmla="*/ 12 w 47"/>
                  <a:gd name="T9" fmla="*/ 0 h 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" h="78">
                    <a:moveTo>
                      <a:pt x="12" y="0"/>
                    </a:moveTo>
                    <a:lnTo>
                      <a:pt x="47" y="78"/>
                    </a:lnTo>
                    <a:lnTo>
                      <a:pt x="15" y="77"/>
                    </a:lnTo>
                    <a:lnTo>
                      <a:pt x="0" y="35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2" name="Freeform 117"/>
              <p:cNvSpPr>
                <a:spLocks/>
              </p:cNvSpPr>
              <p:nvPr/>
            </p:nvSpPr>
            <p:spPr bwMode="auto">
              <a:xfrm>
                <a:off x="987" y="3728"/>
                <a:ext cx="44" cy="51"/>
              </a:xfrm>
              <a:custGeom>
                <a:avLst/>
                <a:gdLst>
                  <a:gd name="T0" fmla="*/ 23 w 44"/>
                  <a:gd name="T1" fmla="*/ 0 h 51"/>
                  <a:gd name="T2" fmla="*/ 0 w 44"/>
                  <a:gd name="T3" fmla="*/ 51 h 51"/>
                  <a:gd name="T4" fmla="*/ 44 w 44"/>
                  <a:gd name="T5" fmla="*/ 45 h 51"/>
                  <a:gd name="T6" fmla="*/ 23 w 44"/>
                  <a:gd name="T7" fmla="*/ 0 h 51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44" h="51">
                    <a:moveTo>
                      <a:pt x="23" y="0"/>
                    </a:moveTo>
                    <a:lnTo>
                      <a:pt x="0" y="51"/>
                    </a:lnTo>
                    <a:lnTo>
                      <a:pt x="44" y="45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473" name="Freeform 118"/>
              <p:cNvSpPr>
                <a:spLocks/>
              </p:cNvSpPr>
              <p:nvPr/>
            </p:nvSpPr>
            <p:spPr bwMode="auto">
              <a:xfrm>
                <a:off x="611" y="3695"/>
                <a:ext cx="417" cy="95"/>
              </a:xfrm>
              <a:custGeom>
                <a:avLst/>
                <a:gdLst>
                  <a:gd name="T0" fmla="*/ 0 w 417"/>
                  <a:gd name="T1" fmla="*/ 95 h 95"/>
                  <a:gd name="T2" fmla="*/ 66 w 417"/>
                  <a:gd name="T3" fmla="*/ 1 h 95"/>
                  <a:gd name="T4" fmla="*/ 417 w 417"/>
                  <a:gd name="T5" fmla="*/ 0 h 95"/>
                  <a:gd name="T6" fmla="*/ 370 w 417"/>
                  <a:gd name="T7" fmla="*/ 95 h 95"/>
                  <a:gd name="T8" fmla="*/ 0 w 417"/>
                  <a:gd name="T9" fmla="*/ 95 h 9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17" h="95">
                    <a:moveTo>
                      <a:pt x="0" y="95"/>
                    </a:moveTo>
                    <a:lnTo>
                      <a:pt x="66" y="1"/>
                    </a:lnTo>
                    <a:lnTo>
                      <a:pt x="417" y="0"/>
                    </a:lnTo>
                    <a:lnTo>
                      <a:pt x="370" y="95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467" name="Text Box 121"/>
            <p:cNvSpPr txBox="1">
              <a:spLocks noChangeArrowheads="1"/>
            </p:cNvSpPr>
            <p:nvPr/>
          </p:nvSpPr>
          <p:spPr bwMode="auto">
            <a:xfrm>
              <a:off x="4804140" y="4632965"/>
              <a:ext cx="659293" cy="5655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HSS</a:t>
              </a: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2278064" y="2275012"/>
            <a:ext cx="9380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3G</a:t>
            </a:r>
          </a:p>
        </p:txBody>
      </p:sp>
      <p:sp>
        <p:nvSpPr>
          <p:cNvPr id="479" name="TextBox 478"/>
          <p:cNvSpPr txBox="1"/>
          <p:nvPr/>
        </p:nvSpPr>
        <p:spPr>
          <a:xfrm>
            <a:off x="2306095" y="4070607"/>
            <a:ext cx="21192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400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4G-LTE</a:t>
            </a:r>
          </a:p>
        </p:txBody>
      </p:sp>
      <p:grpSp>
        <p:nvGrpSpPr>
          <p:cNvPr id="480" name="Group 347"/>
          <p:cNvGrpSpPr>
            <a:grpSpLocks/>
          </p:cNvGrpSpPr>
          <p:nvPr/>
        </p:nvGrpSpPr>
        <p:grpSpPr bwMode="auto">
          <a:xfrm>
            <a:off x="6148096" y="2877136"/>
            <a:ext cx="635069" cy="244448"/>
            <a:chOff x="1871277" y="1576300"/>
            <a:chExt cx="1128371" cy="437861"/>
          </a:xfrm>
        </p:grpSpPr>
        <p:sp>
          <p:nvSpPr>
            <p:cNvPr id="481" name="Oval 48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82" name="Rectangle 48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83" name="Oval 48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84" name="Freeform 48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85" name="Freeform 48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86" name="Freeform 48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87" name="Freeform 48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488" name="Straight Connector 487"/>
            <p:cNvCxnSpPr>
              <a:endCxn id="48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0" name="Group 347"/>
          <p:cNvGrpSpPr>
            <a:grpSpLocks/>
          </p:cNvGrpSpPr>
          <p:nvPr/>
        </p:nvGrpSpPr>
        <p:grpSpPr bwMode="auto">
          <a:xfrm>
            <a:off x="7967551" y="3267645"/>
            <a:ext cx="661282" cy="323815"/>
            <a:chOff x="1871277" y="1576300"/>
            <a:chExt cx="1128371" cy="437861"/>
          </a:xfrm>
        </p:grpSpPr>
        <p:sp>
          <p:nvSpPr>
            <p:cNvPr id="491" name="Oval 49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92" name="Rectangle 49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93" name="Oval 49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94" name="Freeform 49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95" name="Freeform 49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96" name="Freeform 49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497" name="Freeform 49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498" name="Straight Connector 497"/>
            <p:cNvCxnSpPr>
              <a:endCxn id="49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0" name="Group 347"/>
          <p:cNvGrpSpPr>
            <a:grpSpLocks/>
          </p:cNvGrpSpPr>
          <p:nvPr/>
        </p:nvGrpSpPr>
        <p:grpSpPr bwMode="auto">
          <a:xfrm>
            <a:off x="7226886" y="5364592"/>
            <a:ext cx="661282" cy="323815"/>
            <a:chOff x="1871277" y="1576300"/>
            <a:chExt cx="1128371" cy="437861"/>
          </a:xfrm>
        </p:grpSpPr>
        <p:sp>
          <p:nvSpPr>
            <p:cNvPr id="501" name="Oval 50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02" name="Rectangle 50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03" name="Oval 50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04" name="Freeform 50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05" name="Freeform 50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06" name="Freeform 50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07" name="Freeform 50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508" name="Straight Connector 507"/>
            <p:cNvCxnSpPr>
              <a:endCxn id="50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0" name="Group 347"/>
          <p:cNvGrpSpPr>
            <a:grpSpLocks/>
          </p:cNvGrpSpPr>
          <p:nvPr/>
        </p:nvGrpSpPr>
        <p:grpSpPr bwMode="auto">
          <a:xfrm>
            <a:off x="8014355" y="5378096"/>
            <a:ext cx="661282" cy="323815"/>
            <a:chOff x="1871277" y="1576300"/>
            <a:chExt cx="1128371" cy="437861"/>
          </a:xfrm>
        </p:grpSpPr>
        <p:sp>
          <p:nvSpPr>
            <p:cNvPr id="511" name="Oval 510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12" name="Rectangle 511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13" name="Oval 512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14" name="Freeform 513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15" name="Freeform 514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16" name="Freeform 515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517" name="Freeform 516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518" name="Straight Connector 517"/>
            <p:cNvCxnSpPr>
              <a:endCxn id="513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52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329979" y="1250066"/>
            <a:ext cx="946235" cy="1184376"/>
            <a:chOff x="1733705" y="1468331"/>
            <a:chExt cx="978816" cy="1263746"/>
          </a:xfrm>
        </p:grpSpPr>
        <p:grpSp>
          <p:nvGrpSpPr>
            <p:cNvPr id="522" name="Group 782"/>
            <p:cNvGrpSpPr>
              <a:grpSpLocks/>
            </p:cNvGrpSpPr>
            <p:nvPr/>
          </p:nvGrpSpPr>
          <p:grpSpPr bwMode="auto">
            <a:xfrm>
              <a:off x="1786131" y="1468331"/>
              <a:ext cx="436609" cy="542257"/>
              <a:chOff x="742" y="2409"/>
              <a:chExt cx="576" cy="881"/>
            </a:xfrm>
          </p:grpSpPr>
          <p:grpSp>
            <p:nvGrpSpPr>
              <p:cNvPr id="523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26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27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28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29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0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1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2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3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4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5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6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7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8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39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40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pic>
            <p:nvPicPr>
              <p:cNvPr id="524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25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541" name="Group 782"/>
            <p:cNvGrpSpPr>
              <a:grpSpLocks/>
            </p:cNvGrpSpPr>
            <p:nvPr/>
          </p:nvGrpSpPr>
          <p:grpSpPr bwMode="auto">
            <a:xfrm>
              <a:off x="2275912" y="1898524"/>
              <a:ext cx="436609" cy="542257"/>
              <a:chOff x="742" y="2409"/>
              <a:chExt cx="576" cy="881"/>
            </a:xfrm>
          </p:grpSpPr>
          <p:grpSp>
            <p:nvGrpSpPr>
              <p:cNvPr id="542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45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46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47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48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49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0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1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2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3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4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5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6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7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8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59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pic>
            <p:nvPicPr>
              <p:cNvPr id="543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44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560" name="Group 782"/>
            <p:cNvGrpSpPr>
              <a:grpSpLocks/>
            </p:cNvGrpSpPr>
            <p:nvPr/>
          </p:nvGrpSpPr>
          <p:grpSpPr bwMode="auto">
            <a:xfrm>
              <a:off x="1733705" y="2189820"/>
              <a:ext cx="436609" cy="542257"/>
              <a:chOff x="742" y="2409"/>
              <a:chExt cx="576" cy="881"/>
            </a:xfrm>
          </p:grpSpPr>
          <p:grpSp>
            <p:nvGrpSpPr>
              <p:cNvPr id="56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6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6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6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6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6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6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7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pic>
            <p:nvPicPr>
              <p:cNvPr id="56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</p:grpSp>
      <p:grpSp>
        <p:nvGrpSpPr>
          <p:cNvPr id="579" name="Group 578"/>
          <p:cNvGrpSpPr/>
          <p:nvPr/>
        </p:nvGrpSpPr>
        <p:grpSpPr>
          <a:xfrm>
            <a:off x="3435577" y="4775659"/>
            <a:ext cx="946235" cy="1184376"/>
            <a:chOff x="1733705" y="1468331"/>
            <a:chExt cx="978816" cy="1263746"/>
          </a:xfrm>
        </p:grpSpPr>
        <p:grpSp>
          <p:nvGrpSpPr>
            <p:cNvPr id="580" name="Group 782"/>
            <p:cNvGrpSpPr>
              <a:grpSpLocks/>
            </p:cNvGrpSpPr>
            <p:nvPr/>
          </p:nvGrpSpPr>
          <p:grpSpPr bwMode="auto">
            <a:xfrm>
              <a:off x="1786131" y="1468331"/>
              <a:ext cx="436609" cy="542257"/>
              <a:chOff x="742" y="2409"/>
              <a:chExt cx="576" cy="881"/>
            </a:xfrm>
          </p:grpSpPr>
          <p:grpSp>
            <p:nvGrpSpPr>
              <p:cNvPr id="619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622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3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4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5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6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7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8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29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0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1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2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3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4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5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36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pic>
            <p:nvPicPr>
              <p:cNvPr id="620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21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581" name="Group 782"/>
            <p:cNvGrpSpPr>
              <a:grpSpLocks/>
            </p:cNvGrpSpPr>
            <p:nvPr/>
          </p:nvGrpSpPr>
          <p:grpSpPr bwMode="auto">
            <a:xfrm>
              <a:off x="2275912" y="1898524"/>
              <a:ext cx="436609" cy="542257"/>
              <a:chOff x="742" y="2409"/>
              <a:chExt cx="576" cy="881"/>
            </a:xfrm>
          </p:grpSpPr>
          <p:grpSp>
            <p:nvGrpSpPr>
              <p:cNvPr id="601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604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05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06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07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08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09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0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1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2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3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4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5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6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7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18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pic>
            <p:nvPicPr>
              <p:cNvPr id="602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3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grpSp>
          <p:nvGrpSpPr>
            <p:cNvPr id="582" name="Group 782"/>
            <p:cNvGrpSpPr>
              <a:grpSpLocks/>
            </p:cNvGrpSpPr>
            <p:nvPr/>
          </p:nvGrpSpPr>
          <p:grpSpPr bwMode="auto">
            <a:xfrm>
              <a:off x="1733705" y="2189820"/>
              <a:ext cx="436609" cy="542257"/>
              <a:chOff x="742" y="2409"/>
              <a:chExt cx="576" cy="881"/>
            </a:xfrm>
          </p:grpSpPr>
          <p:grpSp>
            <p:nvGrpSpPr>
              <p:cNvPr id="583" name="Group 783"/>
              <p:cNvGrpSpPr>
                <a:grpSpLocks/>
              </p:cNvGrpSpPr>
              <p:nvPr/>
            </p:nvGrpSpPr>
            <p:grpSpPr bwMode="auto">
              <a:xfrm>
                <a:off x="832" y="2643"/>
                <a:ext cx="376" cy="647"/>
                <a:chOff x="3130" y="3288"/>
                <a:chExt cx="410" cy="742"/>
              </a:xfrm>
            </p:grpSpPr>
            <p:sp>
              <p:nvSpPr>
                <p:cNvPr id="586" name="Line 270"/>
                <p:cNvSpPr>
                  <a:spLocks noChangeShapeType="1"/>
                </p:cNvSpPr>
                <p:nvPr/>
              </p:nvSpPr>
              <p:spPr bwMode="auto">
                <a:xfrm flipH="1">
                  <a:off x="3130" y="3288"/>
                  <a:ext cx="205" cy="6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7" name="Line 271"/>
                <p:cNvSpPr>
                  <a:spLocks noChangeShapeType="1"/>
                </p:cNvSpPr>
                <p:nvPr/>
              </p:nvSpPr>
              <p:spPr bwMode="auto">
                <a:xfrm>
                  <a:off x="3335" y="3288"/>
                  <a:ext cx="205" cy="6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8" name="Line 272"/>
                <p:cNvSpPr>
                  <a:spLocks noChangeShapeType="1"/>
                </p:cNvSpPr>
                <p:nvPr/>
              </p:nvSpPr>
              <p:spPr bwMode="auto">
                <a:xfrm>
                  <a:off x="3130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89" name="Line 273"/>
                <p:cNvSpPr>
                  <a:spLocks noChangeShapeType="1"/>
                </p:cNvSpPr>
                <p:nvPr/>
              </p:nvSpPr>
              <p:spPr bwMode="auto">
                <a:xfrm flipH="1">
                  <a:off x="3335" y="3957"/>
                  <a:ext cx="205" cy="7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0" name="Line 274"/>
                <p:cNvSpPr>
                  <a:spLocks noChangeShapeType="1"/>
                </p:cNvSpPr>
                <p:nvPr/>
              </p:nvSpPr>
              <p:spPr bwMode="auto">
                <a:xfrm>
                  <a:off x="3335" y="3303"/>
                  <a:ext cx="0" cy="7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1" name="Line 275"/>
                <p:cNvSpPr>
                  <a:spLocks noChangeShapeType="1"/>
                </p:cNvSpPr>
                <p:nvPr/>
              </p:nvSpPr>
              <p:spPr bwMode="auto">
                <a:xfrm flipV="1">
                  <a:off x="3130" y="3888"/>
                  <a:ext cx="205" cy="72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2" name="Line 276"/>
                <p:cNvSpPr>
                  <a:spLocks noChangeShapeType="1"/>
                </p:cNvSpPr>
                <p:nvPr/>
              </p:nvSpPr>
              <p:spPr bwMode="auto">
                <a:xfrm flipH="1" flipV="1">
                  <a:off x="3335" y="3888"/>
                  <a:ext cx="205" cy="6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3" name="Line 277"/>
                <p:cNvSpPr>
                  <a:spLocks noChangeShapeType="1"/>
                </p:cNvSpPr>
                <p:nvPr/>
              </p:nvSpPr>
              <p:spPr bwMode="auto">
                <a:xfrm>
                  <a:off x="3217" y="3668"/>
                  <a:ext cx="118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4" name="Line 278"/>
                <p:cNvSpPr>
                  <a:spLocks noChangeShapeType="1"/>
                </p:cNvSpPr>
                <p:nvPr/>
              </p:nvSpPr>
              <p:spPr bwMode="auto">
                <a:xfrm flipV="1">
                  <a:off x="3335" y="3668"/>
                  <a:ext cx="124" cy="5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5" name="Line 279"/>
                <p:cNvSpPr>
                  <a:spLocks noChangeShapeType="1"/>
                </p:cNvSpPr>
                <p:nvPr/>
              </p:nvSpPr>
              <p:spPr bwMode="auto">
                <a:xfrm>
                  <a:off x="3178" y="3766"/>
                  <a:ext cx="152" cy="75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6" name="Line 280"/>
                <p:cNvSpPr>
                  <a:spLocks noChangeShapeType="1"/>
                </p:cNvSpPr>
                <p:nvPr/>
              </p:nvSpPr>
              <p:spPr bwMode="auto">
                <a:xfrm flipV="1">
                  <a:off x="3335" y="3781"/>
                  <a:ext cx="153" cy="6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7" name="Line 281"/>
                <p:cNvSpPr>
                  <a:spLocks noChangeShapeType="1"/>
                </p:cNvSpPr>
                <p:nvPr/>
              </p:nvSpPr>
              <p:spPr bwMode="auto">
                <a:xfrm flipV="1">
                  <a:off x="3335" y="3567"/>
                  <a:ext cx="78" cy="2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8" name="Line 282"/>
                <p:cNvSpPr>
                  <a:spLocks noChangeShapeType="1"/>
                </p:cNvSpPr>
                <p:nvPr/>
              </p:nvSpPr>
              <p:spPr bwMode="auto">
                <a:xfrm flipV="1">
                  <a:off x="3335" y="3428"/>
                  <a:ext cx="49" cy="2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599" name="Line 283"/>
                <p:cNvSpPr>
                  <a:spLocks noChangeShapeType="1"/>
                </p:cNvSpPr>
                <p:nvPr/>
              </p:nvSpPr>
              <p:spPr bwMode="auto">
                <a:xfrm>
                  <a:off x="3247" y="3558"/>
                  <a:ext cx="9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  <p:sp>
              <p:nvSpPr>
                <p:cNvPr id="600" name="Line 284"/>
                <p:cNvSpPr>
                  <a:spLocks noChangeShapeType="1"/>
                </p:cNvSpPr>
                <p:nvPr/>
              </p:nvSpPr>
              <p:spPr bwMode="auto">
                <a:xfrm>
                  <a:off x="3289" y="3422"/>
                  <a:ext cx="55" cy="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Arial" charset="0"/>
                    <a:ea typeface="ＭＳ Ｐゴシック" charset="0"/>
                  </a:endParaRPr>
                </a:p>
              </p:txBody>
            </p:sp>
          </p:grpSp>
          <p:pic>
            <p:nvPicPr>
              <p:cNvPr id="584" name="Picture 799" descr="cell_tower_radiation copy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42" y="2409"/>
                <a:ext cx="576" cy="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5" name="Oval 800"/>
              <p:cNvSpPr>
                <a:spLocks noChangeArrowheads="1"/>
              </p:cNvSpPr>
              <p:nvPr/>
            </p:nvSpPr>
            <p:spPr bwMode="auto">
              <a:xfrm>
                <a:off x="986" y="2597"/>
                <a:ext cx="66" cy="69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2415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0" name="Rectangle 2"/>
          <p:cNvSpPr>
            <a:spLocks noChangeArrowheads="1"/>
          </p:cNvSpPr>
          <p:nvPr/>
        </p:nvSpPr>
        <p:spPr bwMode="auto">
          <a:xfrm>
            <a:off x="1855788" y="230188"/>
            <a:ext cx="517676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dirty="0">
                <a:solidFill>
                  <a:srgbClr val="000099"/>
                </a:solidFill>
                <a:latin typeface="Gill Sans MT" charset="0"/>
                <a:ea typeface="ＭＳ Ｐゴシック" charset="0"/>
                <a:cs typeface="Arial" charset="0"/>
              </a:rPr>
              <a:t>4G: differences from 3G</a:t>
            </a:r>
          </a:p>
        </p:txBody>
      </p:sp>
      <p:pic>
        <p:nvPicPr>
          <p:cNvPr id="93244" name="Picture 6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464" y="813106"/>
            <a:ext cx="5170365" cy="18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283521"/>
            <a:ext cx="7772400" cy="4648200"/>
          </a:xfrm>
        </p:spPr>
        <p:txBody>
          <a:bodyPr/>
          <a:lstStyle/>
          <a:p>
            <a:pPr marL="238125" indent="-238125"/>
            <a:r>
              <a:rPr lang="en-US" sz="2400" dirty="0"/>
              <a:t>all IP core: IP packets tunneled (through core IP network) from base station to gateway</a:t>
            </a:r>
          </a:p>
          <a:p>
            <a:pPr marL="238125" indent="-238125"/>
            <a:r>
              <a:rPr lang="en-US" sz="2400" dirty="0"/>
              <a:t>no separation between voice and data – all traffic carried over IP core to gateway</a:t>
            </a:r>
          </a:p>
        </p:txBody>
      </p:sp>
      <p:grpSp>
        <p:nvGrpSpPr>
          <p:cNvPr id="487" name="Group 486"/>
          <p:cNvGrpSpPr/>
          <p:nvPr/>
        </p:nvGrpSpPr>
        <p:grpSpPr>
          <a:xfrm>
            <a:off x="2077852" y="5926863"/>
            <a:ext cx="5413375" cy="708025"/>
            <a:chOff x="1495425" y="5249771"/>
            <a:chExt cx="5413375" cy="708025"/>
          </a:xfrm>
        </p:grpSpPr>
        <p:cxnSp>
          <p:nvCxnSpPr>
            <p:cNvPr id="664" name="Straight Connector 663"/>
            <p:cNvCxnSpPr/>
            <p:nvPr/>
          </p:nvCxnSpPr>
          <p:spPr>
            <a:xfrm>
              <a:off x="3942882" y="5386388"/>
              <a:ext cx="0" cy="4953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5" name="Straight Connector 664"/>
            <p:cNvCxnSpPr/>
            <p:nvPr/>
          </p:nvCxnSpPr>
          <p:spPr>
            <a:xfrm>
              <a:off x="1495425" y="5624513"/>
              <a:ext cx="246382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6" name="TextBox 258"/>
            <p:cNvSpPr txBox="1">
              <a:spLocks noChangeArrowheads="1"/>
            </p:cNvSpPr>
            <p:nvPr/>
          </p:nvSpPr>
          <p:spPr bwMode="auto">
            <a:xfrm>
              <a:off x="1660768" y="5249771"/>
              <a:ext cx="2111375" cy="7080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radio access network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Universal Terrestrial Radio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2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Access Network (UTRAN)</a:t>
              </a:r>
            </a:p>
          </p:txBody>
        </p:sp>
        <p:cxnSp>
          <p:nvCxnSpPr>
            <p:cNvPr id="667" name="Straight Connector 666"/>
            <p:cNvCxnSpPr/>
            <p:nvPr/>
          </p:nvCxnSpPr>
          <p:spPr>
            <a:xfrm flipH="1">
              <a:off x="1512888" y="5280025"/>
              <a:ext cx="6350" cy="6096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8" name="Straight Connector 667"/>
            <p:cNvCxnSpPr/>
            <p:nvPr/>
          </p:nvCxnSpPr>
          <p:spPr>
            <a:xfrm>
              <a:off x="4706079" y="5624513"/>
              <a:ext cx="22027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9" name="TextBox 261"/>
            <p:cNvSpPr txBox="1">
              <a:spLocks noChangeArrowheads="1"/>
            </p:cNvSpPr>
            <p:nvPr/>
          </p:nvSpPr>
          <p:spPr bwMode="auto">
            <a:xfrm>
              <a:off x="4360526" y="5310625"/>
              <a:ext cx="2146241" cy="5847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Evolved Packet Core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600" dirty="0">
                  <a:solidFill>
                    <a:srgbClr val="000000"/>
                  </a:solidFill>
                  <a:latin typeface="Arial" charset="0"/>
                  <a:cs typeface="Arial" charset="0"/>
                </a:rPr>
                <a:t>(EPC)</a:t>
              </a:r>
              <a:endParaRPr lang="en-US" sz="1200" dirty="0">
                <a:solidFill>
                  <a:srgbClr val="000000"/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670" name="Straight Connector 669"/>
            <p:cNvCxnSpPr/>
            <p:nvPr/>
          </p:nvCxnSpPr>
          <p:spPr>
            <a:xfrm>
              <a:off x="6908800" y="5348288"/>
              <a:ext cx="0" cy="4968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1" name="Straight Arrow Connector 670"/>
            <p:cNvCxnSpPr/>
            <p:nvPr/>
          </p:nvCxnSpPr>
          <p:spPr>
            <a:xfrm flipH="1">
              <a:off x="3931902" y="5624513"/>
              <a:ext cx="592123" cy="0"/>
            </a:xfrm>
            <a:prstGeom prst="straightConnector1">
              <a:avLst/>
            </a:prstGeom>
            <a:ln w="15875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1" name="Line 96"/>
          <p:cNvSpPr>
            <a:spLocks noChangeShapeType="1"/>
          </p:cNvSpPr>
          <p:nvPr/>
        </p:nvSpPr>
        <p:spPr bwMode="auto">
          <a:xfrm flipV="1">
            <a:off x="3882701" y="5580310"/>
            <a:ext cx="3464419" cy="2579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2" name="Line 97"/>
          <p:cNvSpPr>
            <a:spLocks noChangeShapeType="1"/>
          </p:cNvSpPr>
          <p:nvPr/>
        </p:nvSpPr>
        <p:spPr bwMode="auto">
          <a:xfrm>
            <a:off x="4324908" y="5500819"/>
            <a:ext cx="2965063" cy="330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3" name="Line 98"/>
          <p:cNvSpPr>
            <a:spLocks noChangeShapeType="1"/>
          </p:cNvSpPr>
          <p:nvPr/>
        </p:nvSpPr>
        <p:spPr bwMode="auto">
          <a:xfrm>
            <a:off x="3911582" y="5208067"/>
            <a:ext cx="3412259" cy="281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495" name="Picture 122" descr="imgyjavg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9827" y="5063423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96" name="Group 123"/>
          <p:cNvGrpSpPr>
            <a:grpSpLocks/>
          </p:cNvGrpSpPr>
          <p:nvPr/>
        </p:nvGrpSpPr>
        <p:grpSpPr bwMode="auto">
          <a:xfrm>
            <a:off x="2093589" y="5385416"/>
            <a:ext cx="831850" cy="143387"/>
            <a:chOff x="3072" y="739"/>
            <a:chExt cx="652" cy="146"/>
          </a:xfrm>
        </p:grpSpPr>
        <p:pic>
          <p:nvPicPr>
            <p:cNvPr id="563" name="Picture 124" descr="lgv_fqmg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64" name="Line 125"/>
            <p:cNvSpPr>
              <a:spLocks noChangeShapeType="1"/>
            </p:cNvSpPr>
            <p:nvPr/>
          </p:nvSpPr>
          <p:spPr bwMode="auto">
            <a:xfrm flipH="1">
              <a:off x="3104" y="784"/>
              <a:ext cx="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5" name="Line 126"/>
            <p:cNvSpPr>
              <a:spLocks noChangeShapeType="1"/>
            </p:cNvSpPr>
            <p:nvPr/>
          </p:nvSpPr>
          <p:spPr bwMode="auto">
            <a:xfrm flipH="1">
              <a:off x="3072" y="759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pic>
        <p:nvPicPr>
          <p:cNvPr id="497" name="Picture 128" descr="imgyjavg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402" y="5649550"/>
            <a:ext cx="252413" cy="1446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8" name="Freeform 222"/>
          <p:cNvSpPr>
            <a:spLocks/>
          </p:cNvSpPr>
          <p:nvPr/>
        </p:nvSpPr>
        <p:spPr bwMode="auto">
          <a:xfrm>
            <a:off x="9010923" y="4837650"/>
            <a:ext cx="1235075" cy="1331992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99" name="Text Box 223"/>
          <p:cNvSpPr txBox="1">
            <a:spLocks noChangeArrowheads="1"/>
          </p:cNvSpPr>
          <p:nvPr/>
        </p:nvSpPr>
        <p:spPr bwMode="auto">
          <a:xfrm>
            <a:off x="9118873" y="5109332"/>
            <a:ext cx="88197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Public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srgbClr val="000000"/>
                </a:solidFill>
                <a:latin typeface="Arial" charset="0"/>
                <a:cs typeface="Arial" charset="0"/>
              </a:rPr>
              <a:t>Internet</a:t>
            </a:r>
          </a:p>
        </p:txBody>
      </p:sp>
      <p:grpSp>
        <p:nvGrpSpPr>
          <p:cNvPr id="500" name="Group 224"/>
          <p:cNvGrpSpPr>
            <a:grpSpLocks/>
          </p:cNvGrpSpPr>
          <p:nvPr/>
        </p:nvGrpSpPr>
        <p:grpSpPr bwMode="auto">
          <a:xfrm>
            <a:off x="8245748" y="5003679"/>
            <a:ext cx="550863" cy="793661"/>
            <a:chOff x="611" y="3693"/>
            <a:chExt cx="449" cy="287"/>
          </a:xfrm>
        </p:grpSpPr>
        <p:sp>
          <p:nvSpPr>
            <p:cNvPr id="554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555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561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562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556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7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8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9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0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01" name="Text Box 234"/>
          <p:cNvSpPr txBox="1">
            <a:spLocks noChangeArrowheads="1"/>
          </p:cNvSpPr>
          <p:nvPr/>
        </p:nvSpPr>
        <p:spPr bwMode="auto">
          <a:xfrm>
            <a:off x="8193361" y="5782246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P-GW</a:t>
            </a:r>
          </a:p>
        </p:txBody>
      </p:sp>
      <p:sp>
        <p:nvSpPr>
          <p:cNvPr id="502" name="Text Box 235"/>
          <p:cNvSpPr txBox="1">
            <a:spLocks noChangeArrowheads="1"/>
          </p:cNvSpPr>
          <p:nvPr/>
        </p:nvSpPr>
        <p:spPr bwMode="auto">
          <a:xfrm>
            <a:off x="8315597" y="4946525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503" name="Line 240"/>
          <p:cNvSpPr>
            <a:spLocks noChangeShapeType="1"/>
          </p:cNvSpPr>
          <p:nvPr/>
        </p:nvSpPr>
        <p:spPr bwMode="auto">
          <a:xfrm>
            <a:off x="8775972" y="5505533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505" name="Group 224"/>
          <p:cNvGrpSpPr>
            <a:grpSpLocks/>
          </p:cNvGrpSpPr>
          <p:nvPr/>
        </p:nvGrpSpPr>
        <p:grpSpPr bwMode="auto">
          <a:xfrm>
            <a:off x="7479680" y="4994616"/>
            <a:ext cx="550863" cy="793661"/>
            <a:chOff x="611" y="3693"/>
            <a:chExt cx="449" cy="287"/>
          </a:xfrm>
        </p:grpSpPr>
        <p:sp>
          <p:nvSpPr>
            <p:cNvPr id="532" name="Rectangle 225"/>
            <p:cNvSpPr>
              <a:spLocks noChangeArrowheads="1"/>
            </p:cNvSpPr>
            <p:nvPr/>
          </p:nvSpPr>
          <p:spPr bwMode="auto">
            <a:xfrm>
              <a:off x="636" y="3774"/>
              <a:ext cx="336" cy="20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533" name="Group 226"/>
            <p:cNvGrpSpPr>
              <a:grpSpLocks/>
            </p:cNvGrpSpPr>
            <p:nvPr/>
          </p:nvGrpSpPr>
          <p:grpSpPr bwMode="auto">
            <a:xfrm>
              <a:off x="687" y="3826"/>
              <a:ext cx="224" cy="110"/>
              <a:chOff x="687" y="3826"/>
              <a:chExt cx="224" cy="110"/>
            </a:xfrm>
          </p:grpSpPr>
          <p:sp>
            <p:nvSpPr>
              <p:cNvPr id="539" name="Freeform 227"/>
              <p:cNvSpPr>
                <a:spLocks/>
              </p:cNvSpPr>
              <p:nvPr/>
            </p:nvSpPr>
            <p:spPr bwMode="auto">
              <a:xfrm>
                <a:off x="687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540" name="Freeform 228"/>
              <p:cNvSpPr>
                <a:spLocks/>
              </p:cNvSpPr>
              <p:nvPr/>
            </p:nvSpPr>
            <p:spPr bwMode="auto">
              <a:xfrm flipV="1">
                <a:off x="689" y="3826"/>
                <a:ext cx="222" cy="110"/>
              </a:xfrm>
              <a:custGeom>
                <a:avLst/>
                <a:gdLst>
                  <a:gd name="T0" fmla="*/ 0 w 222"/>
                  <a:gd name="T1" fmla="*/ 110 h 110"/>
                  <a:gd name="T2" fmla="*/ 36 w 222"/>
                  <a:gd name="T3" fmla="*/ 110 h 110"/>
                  <a:gd name="T4" fmla="*/ 183 w 222"/>
                  <a:gd name="T5" fmla="*/ 0 h 110"/>
                  <a:gd name="T6" fmla="*/ 222 w 222"/>
                  <a:gd name="T7" fmla="*/ 0 h 1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22" h="110">
                    <a:moveTo>
                      <a:pt x="0" y="110"/>
                    </a:moveTo>
                    <a:lnTo>
                      <a:pt x="36" y="110"/>
                    </a:lnTo>
                    <a:lnTo>
                      <a:pt x="183" y="0"/>
                    </a:lnTo>
                    <a:lnTo>
                      <a:pt x="222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Comic Sans MS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  <p:sp>
          <p:nvSpPr>
            <p:cNvPr id="534" name="Freeform 229"/>
            <p:cNvSpPr>
              <a:spLocks/>
            </p:cNvSpPr>
            <p:nvPr/>
          </p:nvSpPr>
          <p:spPr bwMode="auto">
            <a:xfrm>
              <a:off x="975" y="3704"/>
              <a:ext cx="62" cy="74"/>
            </a:xfrm>
            <a:custGeom>
              <a:avLst/>
              <a:gdLst>
                <a:gd name="T0" fmla="*/ 36 w 62"/>
                <a:gd name="T1" fmla="*/ 0 h 74"/>
                <a:gd name="T2" fmla="*/ 62 w 62"/>
                <a:gd name="T3" fmla="*/ 57 h 74"/>
                <a:gd name="T4" fmla="*/ 0 w 62"/>
                <a:gd name="T5" fmla="*/ 74 h 7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2" h="74">
                  <a:moveTo>
                    <a:pt x="36" y="0"/>
                  </a:moveTo>
                  <a:lnTo>
                    <a:pt x="62" y="57"/>
                  </a:lnTo>
                  <a:lnTo>
                    <a:pt x="0" y="74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5" name="Freeform 230"/>
            <p:cNvSpPr>
              <a:spLocks/>
            </p:cNvSpPr>
            <p:nvPr/>
          </p:nvSpPr>
          <p:spPr bwMode="auto">
            <a:xfrm>
              <a:off x="972" y="3764"/>
              <a:ext cx="63" cy="216"/>
            </a:xfrm>
            <a:custGeom>
              <a:avLst/>
              <a:gdLst>
                <a:gd name="T0" fmla="*/ 2 w 63"/>
                <a:gd name="T1" fmla="*/ 12 h 225"/>
                <a:gd name="T2" fmla="*/ 0 w 63"/>
                <a:gd name="T3" fmla="*/ 176 h 225"/>
                <a:gd name="T4" fmla="*/ 62 w 63"/>
                <a:gd name="T5" fmla="*/ 158 h 225"/>
                <a:gd name="T6" fmla="*/ 63 w 63"/>
                <a:gd name="T7" fmla="*/ 0 h 225"/>
                <a:gd name="T8" fmla="*/ 2 w 63"/>
                <a:gd name="T9" fmla="*/ 12 h 22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3" h="225">
                  <a:moveTo>
                    <a:pt x="2" y="16"/>
                  </a:moveTo>
                  <a:lnTo>
                    <a:pt x="0" y="225"/>
                  </a:lnTo>
                  <a:lnTo>
                    <a:pt x="62" y="202"/>
                  </a:lnTo>
                  <a:lnTo>
                    <a:pt x="63" y="0"/>
                  </a:lnTo>
                  <a:lnTo>
                    <a:pt x="2" y="16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6" name="Freeform 231"/>
            <p:cNvSpPr>
              <a:spLocks/>
            </p:cNvSpPr>
            <p:nvPr/>
          </p:nvSpPr>
          <p:spPr bwMode="auto">
            <a:xfrm>
              <a:off x="1013" y="3693"/>
              <a:ext cx="47" cy="78"/>
            </a:xfrm>
            <a:custGeom>
              <a:avLst/>
              <a:gdLst>
                <a:gd name="T0" fmla="*/ 12 w 47"/>
                <a:gd name="T1" fmla="*/ 0 h 78"/>
                <a:gd name="T2" fmla="*/ 47 w 47"/>
                <a:gd name="T3" fmla="*/ 78 h 78"/>
                <a:gd name="T4" fmla="*/ 15 w 47"/>
                <a:gd name="T5" fmla="*/ 77 h 78"/>
                <a:gd name="T6" fmla="*/ 0 w 47"/>
                <a:gd name="T7" fmla="*/ 35 h 78"/>
                <a:gd name="T8" fmla="*/ 12 w 47"/>
                <a:gd name="T9" fmla="*/ 0 h 7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7" h="78">
                  <a:moveTo>
                    <a:pt x="12" y="0"/>
                  </a:moveTo>
                  <a:lnTo>
                    <a:pt x="47" y="78"/>
                  </a:lnTo>
                  <a:lnTo>
                    <a:pt x="15" y="77"/>
                  </a:lnTo>
                  <a:lnTo>
                    <a:pt x="0" y="35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7" name="Freeform 232"/>
            <p:cNvSpPr>
              <a:spLocks/>
            </p:cNvSpPr>
            <p:nvPr/>
          </p:nvSpPr>
          <p:spPr bwMode="auto">
            <a:xfrm>
              <a:off x="987" y="3728"/>
              <a:ext cx="44" cy="51"/>
            </a:xfrm>
            <a:custGeom>
              <a:avLst/>
              <a:gdLst>
                <a:gd name="T0" fmla="*/ 23 w 44"/>
                <a:gd name="T1" fmla="*/ 0 h 51"/>
                <a:gd name="T2" fmla="*/ 0 w 44"/>
                <a:gd name="T3" fmla="*/ 51 h 51"/>
                <a:gd name="T4" fmla="*/ 44 w 44"/>
                <a:gd name="T5" fmla="*/ 45 h 51"/>
                <a:gd name="T6" fmla="*/ 23 w 44"/>
                <a:gd name="T7" fmla="*/ 0 h 51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4" h="51">
                  <a:moveTo>
                    <a:pt x="23" y="0"/>
                  </a:moveTo>
                  <a:lnTo>
                    <a:pt x="0" y="51"/>
                  </a:lnTo>
                  <a:lnTo>
                    <a:pt x="44" y="45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8" name="Freeform 233"/>
            <p:cNvSpPr>
              <a:spLocks/>
            </p:cNvSpPr>
            <p:nvPr/>
          </p:nvSpPr>
          <p:spPr bwMode="auto">
            <a:xfrm>
              <a:off x="611" y="3695"/>
              <a:ext cx="417" cy="95"/>
            </a:xfrm>
            <a:custGeom>
              <a:avLst/>
              <a:gdLst>
                <a:gd name="T0" fmla="*/ 0 w 417"/>
                <a:gd name="T1" fmla="*/ 95 h 95"/>
                <a:gd name="T2" fmla="*/ 66 w 417"/>
                <a:gd name="T3" fmla="*/ 1 h 95"/>
                <a:gd name="T4" fmla="*/ 417 w 417"/>
                <a:gd name="T5" fmla="*/ 0 h 95"/>
                <a:gd name="T6" fmla="*/ 370 w 417"/>
                <a:gd name="T7" fmla="*/ 95 h 95"/>
                <a:gd name="T8" fmla="*/ 0 w 417"/>
                <a:gd name="T9" fmla="*/ 95 h 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17" h="95">
                  <a:moveTo>
                    <a:pt x="0" y="95"/>
                  </a:moveTo>
                  <a:lnTo>
                    <a:pt x="66" y="1"/>
                  </a:lnTo>
                  <a:lnTo>
                    <a:pt x="417" y="0"/>
                  </a:lnTo>
                  <a:lnTo>
                    <a:pt x="370" y="9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06" name="Text Box 234"/>
          <p:cNvSpPr txBox="1">
            <a:spLocks noChangeArrowheads="1"/>
          </p:cNvSpPr>
          <p:nvPr/>
        </p:nvSpPr>
        <p:spPr bwMode="auto">
          <a:xfrm>
            <a:off x="7427293" y="5773183"/>
            <a:ext cx="8130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S-GW</a:t>
            </a:r>
          </a:p>
        </p:txBody>
      </p:sp>
      <p:sp>
        <p:nvSpPr>
          <p:cNvPr id="507" name="Text Box 235"/>
          <p:cNvSpPr txBox="1">
            <a:spLocks noChangeArrowheads="1"/>
          </p:cNvSpPr>
          <p:nvPr/>
        </p:nvSpPr>
        <p:spPr bwMode="auto">
          <a:xfrm>
            <a:off x="7549529" y="4937462"/>
            <a:ext cx="3642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508" name="Line 240"/>
          <p:cNvSpPr>
            <a:spLocks noChangeShapeType="1"/>
          </p:cNvSpPr>
          <p:nvPr/>
        </p:nvSpPr>
        <p:spPr bwMode="auto">
          <a:xfrm>
            <a:off x="8009904" y="549647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8537" y="3766275"/>
            <a:ext cx="16722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UE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(user element)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2617437" y="4343234"/>
            <a:ext cx="0" cy="6146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2" name="TextBox 671"/>
          <p:cNvSpPr txBox="1"/>
          <p:nvPr/>
        </p:nvSpPr>
        <p:spPr>
          <a:xfrm>
            <a:off x="3226087" y="3766275"/>
            <a:ext cx="1582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eNodeB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(base station)</a:t>
            </a:r>
          </a:p>
        </p:txBody>
      </p:sp>
      <p:cxnSp>
        <p:nvCxnSpPr>
          <p:cNvPr id="673" name="Straight Connector 672"/>
          <p:cNvCxnSpPr/>
          <p:nvPr/>
        </p:nvCxnSpPr>
        <p:spPr bwMode="auto">
          <a:xfrm>
            <a:off x="3893921" y="4320464"/>
            <a:ext cx="4408" cy="48587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5" name="TextBox 674"/>
          <p:cNvSpPr txBox="1"/>
          <p:nvPr/>
        </p:nvSpPr>
        <p:spPr>
          <a:xfrm>
            <a:off x="8522907" y="3376023"/>
            <a:ext cx="14670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Packet data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network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 Gateway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 (P-GW)</a:t>
            </a:r>
          </a:p>
        </p:txBody>
      </p:sp>
      <p:cxnSp>
        <p:nvCxnSpPr>
          <p:cNvPr id="676" name="Straight Connector 675"/>
          <p:cNvCxnSpPr/>
          <p:nvPr/>
        </p:nvCxnSpPr>
        <p:spPr bwMode="auto">
          <a:xfrm flipH="1">
            <a:off x="8529587" y="4323368"/>
            <a:ext cx="289249" cy="54245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7" name="TextBox 676"/>
          <p:cNvSpPr txBox="1"/>
          <p:nvPr/>
        </p:nvSpPr>
        <p:spPr>
          <a:xfrm>
            <a:off x="7662272" y="3396468"/>
            <a:ext cx="10951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Serving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Gateway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90"/>
                </a:solidFill>
                <a:latin typeface="Arial" charset="0"/>
                <a:ea typeface="ＭＳ Ｐゴシック" charset="0"/>
              </a:rPr>
              <a:t> (S-GW)</a:t>
            </a:r>
          </a:p>
        </p:txBody>
      </p:sp>
      <p:cxnSp>
        <p:nvCxnSpPr>
          <p:cNvPr id="678" name="Straight Connector 677"/>
          <p:cNvCxnSpPr>
            <a:stCxn id="677" idx="2"/>
          </p:cNvCxnSpPr>
          <p:nvPr/>
        </p:nvCxnSpPr>
        <p:spPr bwMode="auto">
          <a:xfrm flipH="1">
            <a:off x="7861070" y="4319798"/>
            <a:ext cx="348789" cy="6195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00009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9" name="TextBox 678"/>
          <p:cNvSpPr txBox="1"/>
          <p:nvPr/>
        </p:nvSpPr>
        <p:spPr>
          <a:xfrm>
            <a:off x="4344095" y="5395779"/>
            <a:ext cx="63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CC0000"/>
                </a:solidFill>
                <a:latin typeface="Arial" charset="0"/>
                <a:ea typeface="ＭＳ Ｐゴシック" charset="0"/>
              </a:rPr>
              <a:t>data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911580" y="3037521"/>
            <a:ext cx="3876228" cy="2661882"/>
            <a:chOff x="2387580" y="3037521"/>
            <a:chExt cx="3876228" cy="2661882"/>
          </a:xfrm>
        </p:grpSpPr>
        <p:sp>
          <p:nvSpPr>
            <p:cNvPr id="482" name="Line 238"/>
            <p:cNvSpPr>
              <a:spLocks noChangeShapeType="1"/>
            </p:cNvSpPr>
            <p:nvPr/>
          </p:nvSpPr>
          <p:spPr bwMode="auto">
            <a:xfrm flipH="1">
              <a:off x="2759629" y="4812246"/>
              <a:ext cx="1461475" cy="5416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3" name="Line 238"/>
            <p:cNvSpPr>
              <a:spLocks noChangeShapeType="1"/>
            </p:cNvSpPr>
            <p:nvPr/>
          </p:nvSpPr>
          <p:spPr bwMode="auto">
            <a:xfrm flipH="1">
              <a:off x="2436482" y="4807495"/>
              <a:ext cx="1751742" cy="2968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4" name="Line 238"/>
            <p:cNvSpPr>
              <a:spLocks noChangeShapeType="1"/>
            </p:cNvSpPr>
            <p:nvPr/>
          </p:nvSpPr>
          <p:spPr bwMode="auto">
            <a:xfrm flipH="1">
              <a:off x="2387580" y="4864861"/>
              <a:ext cx="1800643" cy="834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5" name="Line 238"/>
            <p:cNvSpPr>
              <a:spLocks noChangeShapeType="1"/>
            </p:cNvSpPr>
            <p:nvPr/>
          </p:nvSpPr>
          <p:spPr bwMode="auto">
            <a:xfrm flipH="1" flipV="1">
              <a:off x="4739087" y="4944462"/>
              <a:ext cx="1216590" cy="3485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6" name="Line 238"/>
            <p:cNvSpPr>
              <a:spLocks noChangeShapeType="1"/>
            </p:cNvSpPr>
            <p:nvPr/>
          </p:nvSpPr>
          <p:spPr bwMode="auto">
            <a:xfrm flipV="1">
              <a:off x="4710870" y="4650826"/>
              <a:ext cx="205932" cy="16142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494" name="Group 493"/>
            <p:cNvGrpSpPr/>
            <p:nvPr/>
          </p:nvGrpSpPr>
          <p:grpSpPr>
            <a:xfrm>
              <a:off x="4124725" y="4207019"/>
              <a:ext cx="723200" cy="880827"/>
              <a:chOff x="4804140" y="4632965"/>
              <a:chExt cx="723200" cy="1348762"/>
            </a:xfrm>
          </p:grpSpPr>
          <p:grpSp>
            <p:nvGrpSpPr>
              <p:cNvPr id="566" name="Group 109"/>
              <p:cNvGrpSpPr>
                <a:grpSpLocks/>
              </p:cNvGrpSpPr>
              <p:nvPr/>
            </p:nvGrpSpPr>
            <p:grpSpPr bwMode="auto">
              <a:xfrm>
                <a:off x="4867640" y="5188066"/>
                <a:ext cx="550863" cy="793661"/>
                <a:chOff x="611" y="3693"/>
                <a:chExt cx="449" cy="287"/>
              </a:xfrm>
            </p:grpSpPr>
            <p:sp>
              <p:nvSpPr>
                <p:cNvPr id="568" name="Rectangle 110"/>
                <p:cNvSpPr>
                  <a:spLocks noChangeArrowheads="1"/>
                </p:cNvSpPr>
                <p:nvPr/>
              </p:nvSpPr>
              <p:spPr bwMode="auto">
                <a:xfrm>
                  <a:off x="636" y="3774"/>
                  <a:ext cx="336" cy="2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69" name="Freeform 114"/>
                <p:cNvSpPr>
                  <a:spLocks/>
                </p:cNvSpPr>
                <p:nvPr/>
              </p:nvSpPr>
              <p:spPr bwMode="auto">
                <a:xfrm>
                  <a:off x="975" y="3704"/>
                  <a:ext cx="62" cy="74"/>
                </a:xfrm>
                <a:custGeom>
                  <a:avLst/>
                  <a:gdLst>
                    <a:gd name="T0" fmla="*/ 36 w 62"/>
                    <a:gd name="T1" fmla="*/ 0 h 74"/>
                    <a:gd name="T2" fmla="*/ 62 w 62"/>
                    <a:gd name="T3" fmla="*/ 57 h 74"/>
                    <a:gd name="T4" fmla="*/ 0 w 62"/>
                    <a:gd name="T5" fmla="*/ 74 h 7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2" h="74">
                      <a:moveTo>
                        <a:pt x="36" y="0"/>
                      </a:moveTo>
                      <a:lnTo>
                        <a:pt x="62" y="57"/>
                      </a:lnTo>
                      <a:lnTo>
                        <a:pt x="0" y="7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0" name="Freeform 115"/>
                <p:cNvSpPr>
                  <a:spLocks/>
                </p:cNvSpPr>
                <p:nvPr/>
              </p:nvSpPr>
              <p:spPr bwMode="auto">
                <a:xfrm>
                  <a:off x="972" y="3764"/>
                  <a:ext cx="63" cy="216"/>
                </a:xfrm>
                <a:custGeom>
                  <a:avLst/>
                  <a:gdLst>
                    <a:gd name="T0" fmla="*/ 2 w 63"/>
                    <a:gd name="T1" fmla="*/ 12 h 225"/>
                    <a:gd name="T2" fmla="*/ 0 w 63"/>
                    <a:gd name="T3" fmla="*/ 176 h 225"/>
                    <a:gd name="T4" fmla="*/ 62 w 63"/>
                    <a:gd name="T5" fmla="*/ 158 h 225"/>
                    <a:gd name="T6" fmla="*/ 63 w 63"/>
                    <a:gd name="T7" fmla="*/ 0 h 225"/>
                    <a:gd name="T8" fmla="*/ 2 w 63"/>
                    <a:gd name="T9" fmla="*/ 12 h 22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3" h="225">
                      <a:moveTo>
                        <a:pt x="2" y="16"/>
                      </a:moveTo>
                      <a:lnTo>
                        <a:pt x="0" y="225"/>
                      </a:lnTo>
                      <a:lnTo>
                        <a:pt x="62" y="202"/>
                      </a:lnTo>
                      <a:lnTo>
                        <a:pt x="63" y="0"/>
                      </a:lnTo>
                      <a:lnTo>
                        <a:pt x="2" y="1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1" name="Freeform 116"/>
                <p:cNvSpPr>
                  <a:spLocks/>
                </p:cNvSpPr>
                <p:nvPr/>
              </p:nvSpPr>
              <p:spPr bwMode="auto">
                <a:xfrm>
                  <a:off x="1013" y="3693"/>
                  <a:ext cx="47" cy="78"/>
                </a:xfrm>
                <a:custGeom>
                  <a:avLst/>
                  <a:gdLst>
                    <a:gd name="T0" fmla="*/ 12 w 47"/>
                    <a:gd name="T1" fmla="*/ 0 h 78"/>
                    <a:gd name="T2" fmla="*/ 47 w 47"/>
                    <a:gd name="T3" fmla="*/ 78 h 78"/>
                    <a:gd name="T4" fmla="*/ 15 w 47"/>
                    <a:gd name="T5" fmla="*/ 77 h 78"/>
                    <a:gd name="T6" fmla="*/ 0 w 47"/>
                    <a:gd name="T7" fmla="*/ 35 h 78"/>
                    <a:gd name="T8" fmla="*/ 12 w 47"/>
                    <a:gd name="T9" fmla="*/ 0 h 7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7" h="78">
                      <a:moveTo>
                        <a:pt x="12" y="0"/>
                      </a:moveTo>
                      <a:lnTo>
                        <a:pt x="47" y="78"/>
                      </a:lnTo>
                      <a:lnTo>
                        <a:pt x="15" y="77"/>
                      </a:lnTo>
                      <a:lnTo>
                        <a:pt x="0" y="35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2" name="Freeform 117"/>
                <p:cNvSpPr>
                  <a:spLocks/>
                </p:cNvSpPr>
                <p:nvPr/>
              </p:nvSpPr>
              <p:spPr bwMode="auto">
                <a:xfrm>
                  <a:off x="987" y="3728"/>
                  <a:ext cx="44" cy="51"/>
                </a:xfrm>
                <a:custGeom>
                  <a:avLst/>
                  <a:gdLst>
                    <a:gd name="T0" fmla="*/ 23 w 44"/>
                    <a:gd name="T1" fmla="*/ 0 h 51"/>
                    <a:gd name="T2" fmla="*/ 0 w 44"/>
                    <a:gd name="T3" fmla="*/ 51 h 51"/>
                    <a:gd name="T4" fmla="*/ 44 w 44"/>
                    <a:gd name="T5" fmla="*/ 45 h 51"/>
                    <a:gd name="T6" fmla="*/ 23 w 44"/>
                    <a:gd name="T7" fmla="*/ 0 h 5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51">
                      <a:moveTo>
                        <a:pt x="23" y="0"/>
                      </a:moveTo>
                      <a:lnTo>
                        <a:pt x="0" y="51"/>
                      </a:lnTo>
                      <a:lnTo>
                        <a:pt x="44" y="45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73" name="Freeform 118"/>
                <p:cNvSpPr>
                  <a:spLocks/>
                </p:cNvSpPr>
                <p:nvPr/>
              </p:nvSpPr>
              <p:spPr bwMode="auto">
                <a:xfrm>
                  <a:off x="611" y="3695"/>
                  <a:ext cx="417" cy="95"/>
                </a:xfrm>
                <a:custGeom>
                  <a:avLst/>
                  <a:gdLst>
                    <a:gd name="T0" fmla="*/ 0 w 417"/>
                    <a:gd name="T1" fmla="*/ 95 h 95"/>
                    <a:gd name="T2" fmla="*/ 66 w 417"/>
                    <a:gd name="T3" fmla="*/ 1 h 95"/>
                    <a:gd name="T4" fmla="*/ 417 w 417"/>
                    <a:gd name="T5" fmla="*/ 0 h 95"/>
                    <a:gd name="T6" fmla="*/ 370 w 417"/>
                    <a:gd name="T7" fmla="*/ 95 h 95"/>
                    <a:gd name="T8" fmla="*/ 0 w 417"/>
                    <a:gd name="T9" fmla="*/ 95 h 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17" h="95">
                      <a:moveTo>
                        <a:pt x="0" y="95"/>
                      </a:moveTo>
                      <a:lnTo>
                        <a:pt x="66" y="1"/>
                      </a:lnTo>
                      <a:lnTo>
                        <a:pt x="417" y="0"/>
                      </a:lnTo>
                      <a:lnTo>
                        <a:pt x="370" y="95"/>
                      </a:lnTo>
                      <a:lnTo>
                        <a:pt x="0" y="9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567" name="Text Box 121"/>
              <p:cNvSpPr txBox="1">
                <a:spLocks noChangeArrowheads="1"/>
              </p:cNvSpPr>
              <p:nvPr/>
            </p:nvSpPr>
            <p:spPr bwMode="auto">
              <a:xfrm>
                <a:off x="4804140" y="4632965"/>
                <a:ext cx="723200" cy="565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MME</a:t>
                </a:r>
              </a:p>
            </p:txBody>
          </p:sp>
        </p:grpSp>
        <p:grpSp>
          <p:nvGrpSpPr>
            <p:cNvPr id="510" name="Group 509"/>
            <p:cNvGrpSpPr/>
            <p:nvPr/>
          </p:nvGrpSpPr>
          <p:grpSpPr>
            <a:xfrm>
              <a:off x="4839014" y="3960851"/>
              <a:ext cx="659293" cy="880827"/>
              <a:chOff x="4804140" y="4632965"/>
              <a:chExt cx="659293" cy="1348762"/>
            </a:xfrm>
          </p:grpSpPr>
          <p:grpSp>
            <p:nvGrpSpPr>
              <p:cNvPr id="511" name="Group 109"/>
              <p:cNvGrpSpPr>
                <a:grpSpLocks/>
              </p:cNvGrpSpPr>
              <p:nvPr/>
            </p:nvGrpSpPr>
            <p:grpSpPr bwMode="auto">
              <a:xfrm>
                <a:off x="4867640" y="5188066"/>
                <a:ext cx="550863" cy="793661"/>
                <a:chOff x="611" y="3693"/>
                <a:chExt cx="449" cy="287"/>
              </a:xfrm>
            </p:grpSpPr>
            <p:sp>
              <p:nvSpPr>
                <p:cNvPr id="513" name="Rectangle 110"/>
                <p:cNvSpPr>
                  <a:spLocks noChangeArrowheads="1"/>
                </p:cNvSpPr>
                <p:nvPr/>
              </p:nvSpPr>
              <p:spPr bwMode="auto">
                <a:xfrm>
                  <a:off x="636" y="3774"/>
                  <a:ext cx="336" cy="20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4" name="Freeform 114"/>
                <p:cNvSpPr>
                  <a:spLocks/>
                </p:cNvSpPr>
                <p:nvPr/>
              </p:nvSpPr>
              <p:spPr bwMode="auto">
                <a:xfrm>
                  <a:off x="975" y="3704"/>
                  <a:ext cx="62" cy="74"/>
                </a:xfrm>
                <a:custGeom>
                  <a:avLst/>
                  <a:gdLst>
                    <a:gd name="T0" fmla="*/ 36 w 62"/>
                    <a:gd name="T1" fmla="*/ 0 h 74"/>
                    <a:gd name="T2" fmla="*/ 62 w 62"/>
                    <a:gd name="T3" fmla="*/ 57 h 74"/>
                    <a:gd name="T4" fmla="*/ 0 w 62"/>
                    <a:gd name="T5" fmla="*/ 74 h 7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2" h="74">
                      <a:moveTo>
                        <a:pt x="36" y="0"/>
                      </a:moveTo>
                      <a:lnTo>
                        <a:pt x="62" y="57"/>
                      </a:lnTo>
                      <a:lnTo>
                        <a:pt x="0" y="74"/>
                      </a:ln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5" name="Freeform 115"/>
                <p:cNvSpPr>
                  <a:spLocks/>
                </p:cNvSpPr>
                <p:nvPr/>
              </p:nvSpPr>
              <p:spPr bwMode="auto">
                <a:xfrm>
                  <a:off x="972" y="3764"/>
                  <a:ext cx="63" cy="216"/>
                </a:xfrm>
                <a:custGeom>
                  <a:avLst/>
                  <a:gdLst>
                    <a:gd name="T0" fmla="*/ 2 w 63"/>
                    <a:gd name="T1" fmla="*/ 12 h 225"/>
                    <a:gd name="T2" fmla="*/ 0 w 63"/>
                    <a:gd name="T3" fmla="*/ 176 h 225"/>
                    <a:gd name="T4" fmla="*/ 62 w 63"/>
                    <a:gd name="T5" fmla="*/ 158 h 225"/>
                    <a:gd name="T6" fmla="*/ 63 w 63"/>
                    <a:gd name="T7" fmla="*/ 0 h 225"/>
                    <a:gd name="T8" fmla="*/ 2 w 63"/>
                    <a:gd name="T9" fmla="*/ 12 h 22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3" h="225">
                      <a:moveTo>
                        <a:pt x="2" y="16"/>
                      </a:moveTo>
                      <a:lnTo>
                        <a:pt x="0" y="225"/>
                      </a:lnTo>
                      <a:lnTo>
                        <a:pt x="62" y="202"/>
                      </a:lnTo>
                      <a:lnTo>
                        <a:pt x="63" y="0"/>
                      </a:lnTo>
                      <a:lnTo>
                        <a:pt x="2" y="1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6" name="Freeform 116"/>
                <p:cNvSpPr>
                  <a:spLocks/>
                </p:cNvSpPr>
                <p:nvPr/>
              </p:nvSpPr>
              <p:spPr bwMode="auto">
                <a:xfrm>
                  <a:off x="1013" y="3693"/>
                  <a:ext cx="47" cy="78"/>
                </a:xfrm>
                <a:custGeom>
                  <a:avLst/>
                  <a:gdLst>
                    <a:gd name="T0" fmla="*/ 12 w 47"/>
                    <a:gd name="T1" fmla="*/ 0 h 78"/>
                    <a:gd name="T2" fmla="*/ 47 w 47"/>
                    <a:gd name="T3" fmla="*/ 78 h 78"/>
                    <a:gd name="T4" fmla="*/ 15 w 47"/>
                    <a:gd name="T5" fmla="*/ 77 h 78"/>
                    <a:gd name="T6" fmla="*/ 0 w 47"/>
                    <a:gd name="T7" fmla="*/ 35 h 78"/>
                    <a:gd name="T8" fmla="*/ 12 w 47"/>
                    <a:gd name="T9" fmla="*/ 0 h 7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7" h="78">
                      <a:moveTo>
                        <a:pt x="12" y="0"/>
                      </a:moveTo>
                      <a:lnTo>
                        <a:pt x="47" y="78"/>
                      </a:lnTo>
                      <a:lnTo>
                        <a:pt x="15" y="77"/>
                      </a:lnTo>
                      <a:lnTo>
                        <a:pt x="0" y="35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7" name="Freeform 117"/>
                <p:cNvSpPr>
                  <a:spLocks/>
                </p:cNvSpPr>
                <p:nvPr/>
              </p:nvSpPr>
              <p:spPr bwMode="auto">
                <a:xfrm>
                  <a:off x="987" y="3728"/>
                  <a:ext cx="44" cy="51"/>
                </a:xfrm>
                <a:custGeom>
                  <a:avLst/>
                  <a:gdLst>
                    <a:gd name="T0" fmla="*/ 23 w 44"/>
                    <a:gd name="T1" fmla="*/ 0 h 51"/>
                    <a:gd name="T2" fmla="*/ 0 w 44"/>
                    <a:gd name="T3" fmla="*/ 51 h 51"/>
                    <a:gd name="T4" fmla="*/ 44 w 44"/>
                    <a:gd name="T5" fmla="*/ 45 h 51"/>
                    <a:gd name="T6" fmla="*/ 23 w 44"/>
                    <a:gd name="T7" fmla="*/ 0 h 51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51">
                      <a:moveTo>
                        <a:pt x="23" y="0"/>
                      </a:moveTo>
                      <a:lnTo>
                        <a:pt x="0" y="51"/>
                      </a:lnTo>
                      <a:lnTo>
                        <a:pt x="44" y="45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  <p:sp>
              <p:nvSpPr>
                <p:cNvPr id="518" name="Freeform 118"/>
                <p:cNvSpPr>
                  <a:spLocks/>
                </p:cNvSpPr>
                <p:nvPr/>
              </p:nvSpPr>
              <p:spPr bwMode="auto">
                <a:xfrm>
                  <a:off x="611" y="3695"/>
                  <a:ext cx="417" cy="95"/>
                </a:xfrm>
                <a:custGeom>
                  <a:avLst/>
                  <a:gdLst>
                    <a:gd name="T0" fmla="*/ 0 w 417"/>
                    <a:gd name="T1" fmla="*/ 95 h 95"/>
                    <a:gd name="T2" fmla="*/ 66 w 417"/>
                    <a:gd name="T3" fmla="*/ 1 h 95"/>
                    <a:gd name="T4" fmla="*/ 417 w 417"/>
                    <a:gd name="T5" fmla="*/ 0 h 95"/>
                    <a:gd name="T6" fmla="*/ 370 w 417"/>
                    <a:gd name="T7" fmla="*/ 95 h 95"/>
                    <a:gd name="T8" fmla="*/ 0 w 417"/>
                    <a:gd name="T9" fmla="*/ 95 h 95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417" h="95">
                      <a:moveTo>
                        <a:pt x="0" y="95"/>
                      </a:moveTo>
                      <a:lnTo>
                        <a:pt x="66" y="1"/>
                      </a:lnTo>
                      <a:lnTo>
                        <a:pt x="417" y="0"/>
                      </a:lnTo>
                      <a:lnTo>
                        <a:pt x="370" y="95"/>
                      </a:lnTo>
                      <a:lnTo>
                        <a:pt x="0" y="95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dirty="0">
                    <a:solidFill>
                      <a:srgbClr val="000000"/>
                    </a:solidFill>
                    <a:latin typeface="Comic Sans MS" charset="0"/>
                    <a:ea typeface="ＭＳ Ｐゴシック" charset="0"/>
                    <a:cs typeface="ＭＳ Ｐゴシック" charset="0"/>
                  </a:endParaRPr>
                </a:p>
              </p:txBody>
            </p:sp>
          </p:grpSp>
          <p:sp>
            <p:nvSpPr>
              <p:cNvPr id="512" name="Text Box 121"/>
              <p:cNvSpPr txBox="1">
                <a:spLocks noChangeArrowheads="1"/>
              </p:cNvSpPr>
              <p:nvPr/>
            </p:nvSpPr>
            <p:spPr bwMode="auto">
              <a:xfrm>
                <a:off x="4804140" y="4632965"/>
                <a:ext cx="659293" cy="56553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dirty="0">
                    <a:solidFill>
                      <a:srgbClr val="000000"/>
                    </a:solidFill>
                    <a:latin typeface="Arial" charset="0"/>
                    <a:cs typeface="Arial" charset="0"/>
                  </a:rPr>
                  <a:t>HSS</a:t>
                </a: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2784796" y="3037521"/>
              <a:ext cx="1595310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0"/>
                  </a:solidFill>
                  <a:latin typeface="Arial" charset="0"/>
                  <a:ea typeface="ＭＳ Ｐゴシック" charset="0"/>
                </a:rPr>
                <a:t>Mobility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0"/>
                  </a:solidFill>
                  <a:latin typeface="Arial" charset="0"/>
                  <a:ea typeface="ＭＳ Ｐゴシック" charset="0"/>
                </a:rPr>
                <a:t>Management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0"/>
                  </a:solidFill>
                  <a:latin typeface="Arial" charset="0"/>
                  <a:ea typeface="ＭＳ Ｐゴシック" charset="0"/>
                </a:rPr>
                <a:t>Entity (MME)</a:t>
              </a:r>
            </a:p>
          </p:txBody>
        </p:sp>
        <p:cxnSp>
          <p:nvCxnSpPr>
            <p:cNvPr id="674" name="Straight Connector 673"/>
            <p:cNvCxnSpPr>
              <a:stCxn id="14" idx="2"/>
            </p:cNvCxnSpPr>
            <p:nvPr/>
          </p:nvCxnSpPr>
          <p:spPr bwMode="auto">
            <a:xfrm>
              <a:off x="3582451" y="3960851"/>
              <a:ext cx="885947" cy="25265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Box 23"/>
            <p:cNvSpPr txBox="1"/>
            <p:nvPr/>
          </p:nvSpPr>
          <p:spPr>
            <a:xfrm rot="21101250">
              <a:off x="2859369" y="4630375"/>
              <a:ext cx="86904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CC0000"/>
                  </a:solidFill>
                  <a:latin typeface="Arial" charset="0"/>
                  <a:ea typeface="ＭＳ Ｐゴシック" charset="0"/>
                </a:rPr>
                <a:t>control</a:t>
              </a:r>
            </a:p>
          </p:txBody>
        </p:sp>
        <p:sp>
          <p:nvSpPr>
            <p:cNvPr id="680" name="TextBox 679"/>
            <p:cNvSpPr txBox="1"/>
            <p:nvPr/>
          </p:nvSpPr>
          <p:spPr>
            <a:xfrm>
              <a:off x="4232482" y="3058008"/>
              <a:ext cx="203132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0"/>
                  </a:solidFill>
                  <a:latin typeface="Arial" charset="0"/>
                  <a:ea typeface="ＭＳ Ｐゴシック" charset="0"/>
                </a:rPr>
                <a:t>Home Subscriber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0"/>
                  </a:solidFill>
                  <a:latin typeface="Arial" charset="0"/>
                  <a:ea typeface="ＭＳ Ｐゴシック" charset="0"/>
                </a:rPr>
                <a:t>Server(HSS)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dirty="0">
                  <a:solidFill>
                    <a:srgbClr val="000090"/>
                  </a:solidFill>
                  <a:latin typeface="Arial" charset="0"/>
                  <a:ea typeface="ＭＳ Ｐゴシック" charset="0"/>
                </a:rPr>
                <a:t> (like HLR+VLR)</a:t>
              </a:r>
            </a:p>
          </p:txBody>
        </p:sp>
        <p:cxnSp>
          <p:nvCxnSpPr>
            <p:cNvPr id="681" name="Straight Connector 680"/>
            <p:cNvCxnSpPr/>
            <p:nvPr/>
          </p:nvCxnSpPr>
          <p:spPr bwMode="auto">
            <a:xfrm>
              <a:off x="5508556" y="3906197"/>
              <a:ext cx="0" cy="30082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80154" y="6522366"/>
            <a:ext cx="687846" cy="27231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</a:rPr>
              <a:t>7-</a:t>
            </a:r>
            <a:fld id="{8E8C6E93-DF5B-BC4B-80F9-500DED1EEDCC}" type="slidenum">
              <a:rPr lang="en-US" sz="1200">
                <a:solidFill>
                  <a:srgbClr val="000000"/>
                </a:solidFill>
                <a:latin typeface="Tahoma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z="1200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378543" y="6508280"/>
            <a:ext cx="2698427" cy="254813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solidFill>
                  <a:srgbClr val="000000"/>
                </a:solidFill>
                <a:latin typeface="Tahoma" charset="0"/>
                <a:cs typeface="Arial" charset="0"/>
              </a:rPr>
              <a:t>Wireless and Mobile Networks </a:t>
            </a:r>
          </a:p>
        </p:txBody>
      </p:sp>
      <p:grpSp>
        <p:nvGrpSpPr>
          <p:cNvPr id="213" name="Group 347"/>
          <p:cNvGrpSpPr>
            <a:grpSpLocks/>
          </p:cNvGrpSpPr>
          <p:nvPr/>
        </p:nvGrpSpPr>
        <p:grpSpPr bwMode="auto">
          <a:xfrm>
            <a:off x="8173123" y="5358253"/>
            <a:ext cx="661282" cy="323815"/>
            <a:chOff x="1871277" y="1576300"/>
            <a:chExt cx="1128371" cy="437861"/>
          </a:xfrm>
        </p:grpSpPr>
        <p:sp>
          <p:nvSpPr>
            <p:cNvPr id="214" name="Oval 213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16" name="Oval 215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17" name="Freeform 21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18" name="Freeform 217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19" name="Freeform 218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0" name="Freeform 219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221" name="Straight Connector 220"/>
            <p:cNvCxnSpPr>
              <a:endCxn id="216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3" name="Group 347"/>
          <p:cNvGrpSpPr>
            <a:grpSpLocks/>
          </p:cNvGrpSpPr>
          <p:nvPr/>
        </p:nvGrpSpPr>
        <p:grpSpPr bwMode="auto">
          <a:xfrm>
            <a:off x="7353074" y="5351914"/>
            <a:ext cx="661282" cy="323815"/>
            <a:chOff x="1871277" y="1576300"/>
            <a:chExt cx="1128371" cy="437861"/>
          </a:xfrm>
        </p:grpSpPr>
        <p:sp>
          <p:nvSpPr>
            <p:cNvPr id="224" name="Oval 223"/>
            <p:cNvSpPr/>
            <p:nvPr/>
          </p:nvSpPr>
          <p:spPr bwMode="auto">
            <a:xfrm flipV="1">
              <a:off x="1874446" y="1694641"/>
              <a:ext cx="1125202" cy="319520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0" scaled="1"/>
              <a:tileRect/>
            </a:gra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>
              <a:off x="1871277" y="1739611"/>
              <a:ext cx="1128371" cy="115973"/>
            </a:xfrm>
            <a:prstGeom prst="rect">
              <a:avLst/>
            </a:prstGeom>
            <a:gradFill>
              <a:gsLst>
                <a:gs pos="0">
                  <a:schemeClr val="accent2">
                    <a:lumMod val="75000"/>
                  </a:schemeClr>
                </a:gs>
                <a:gs pos="53000">
                  <a:schemeClr val="accent2">
                    <a:lumMod val="60000"/>
                    <a:lumOff val="40000"/>
                  </a:schemeClr>
                </a:gs>
                <a:gs pos="100000">
                  <a:schemeClr val="accent2">
                    <a:lumMod val="75000"/>
                  </a:schemeClr>
                </a:gs>
              </a:gsLst>
              <a:lin ang="10800000" scaled="0"/>
            </a:gradFill>
            <a:ln w="25400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6" name="Oval 225"/>
            <p:cNvSpPr/>
            <p:nvPr/>
          </p:nvSpPr>
          <p:spPr bwMode="auto">
            <a:xfrm flipV="1">
              <a:off x="1871277" y="1576300"/>
              <a:ext cx="1125200" cy="31952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635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ln>
                  <a:solidFill>
                    <a:srgbClr val="000000"/>
                  </a:solidFill>
                </a:ln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7" name="Freeform 226"/>
            <p:cNvSpPr/>
            <p:nvPr/>
          </p:nvSpPr>
          <p:spPr bwMode="auto">
            <a:xfrm>
              <a:off x="2159708" y="1673340"/>
              <a:ext cx="548339" cy="160943"/>
            </a:xfrm>
            <a:custGeom>
              <a:avLst/>
              <a:gdLst>
                <a:gd name="connsiteX0" fmla="*/ 1486231 w 2944854"/>
                <a:gd name="connsiteY0" fmla="*/ 727041 h 1302232"/>
                <a:gd name="connsiteX1" fmla="*/ 257675 w 2944854"/>
                <a:gd name="connsiteY1" fmla="*/ 1302232 h 1302232"/>
                <a:gd name="connsiteX2" fmla="*/ 0 w 2944854"/>
                <a:gd name="connsiteY2" fmla="*/ 1228607 h 1302232"/>
                <a:gd name="connsiteX3" fmla="*/ 911064 w 2944854"/>
                <a:gd name="connsiteY3" fmla="*/ 837478 h 1302232"/>
                <a:gd name="connsiteX4" fmla="*/ 883456 w 2944854"/>
                <a:gd name="connsiteY4" fmla="*/ 450949 h 1302232"/>
                <a:gd name="connsiteX5" fmla="*/ 161047 w 2944854"/>
                <a:gd name="connsiteY5" fmla="*/ 119640 h 1302232"/>
                <a:gd name="connsiteX6" fmla="*/ 404917 w 2944854"/>
                <a:gd name="connsiteY6" fmla="*/ 50617 h 1302232"/>
                <a:gd name="connsiteX7" fmla="*/ 1477028 w 2944854"/>
                <a:gd name="connsiteY7" fmla="*/ 501566 h 1302232"/>
                <a:gd name="connsiteX8" fmla="*/ 2572146 w 2944854"/>
                <a:gd name="connsiteY8" fmla="*/ 0 h 1302232"/>
                <a:gd name="connsiteX9" fmla="*/ 2875834 w 2944854"/>
                <a:gd name="connsiteY9" fmla="*/ 96632 h 1302232"/>
                <a:gd name="connsiteX10" fmla="*/ 2079803 w 2944854"/>
                <a:gd name="connsiteY10" fmla="*/ 432543 h 1302232"/>
                <a:gd name="connsiteX11" fmla="*/ 2240850 w 2944854"/>
                <a:gd name="connsiteY11" fmla="*/ 920305 h 1302232"/>
                <a:gd name="connsiteX12" fmla="*/ 2944854 w 2944854"/>
                <a:gd name="connsiteY12" fmla="*/ 1228607 h 1302232"/>
                <a:gd name="connsiteX13" fmla="*/ 2733192 w 2944854"/>
                <a:gd name="connsiteY13" fmla="*/ 1297630 h 1302232"/>
                <a:gd name="connsiteX14" fmla="*/ 1486231 w 2944854"/>
                <a:gd name="connsiteY14" fmla="*/ 727041 h 1302232"/>
                <a:gd name="connsiteX0" fmla="*/ 1486231 w 2944854"/>
                <a:gd name="connsiteY0" fmla="*/ 727041 h 1316375"/>
                <a:gd name="connsiteX1" fmla="*/ 257675 w 2944854"/>
                <a:gd name="connsiteY1" fmla="*/ 1302232 h 1316375"/>
                <a:gd name="connsiteX2" fmla="*/ 0 w 2944854"/>
                <a:gd name="connsiteY2" fmla="*/ 1228607 h 1316375"/>
                <a:gd name="connsiteX3" fmla="*/ 911064 w 2944854"/>
                <a:gd name="connsiteY3" fmla="*/ 837478 h 1316375"/>
                <a:gd name="connsiteX4" fmla="*/ 883456 w 2944854"/>
                <a:gd name="connsiteY4" fmla="*/ 450949 h 1316375"/>
                <a:gd name="connsiteX5" fmla="*/ 161047 w 2944854"/>
                <a:gd name="connsiteY5" fmla="*/ 119640 h 1316375"/>
                <a:gd name="connsiteX6" fmla="*/ 404917 w 2944854"/>
                <a:gd name="connsiteY6" fmla="*/ 50617 h 1316375"/>
                <a:gd name="connsiteX7" fmla="*/ 1477028 w 2944854"/>
                <a:gd name="connsiteY7" fmla="*/ 501566 h 1316375"/>
                <a:gd name="connsiteX8" fmla="*/ 2572146 w 2944854"/>
                <a:gd name="connsiteY8" fmla="*/ 0 h 1316375"/>
                <a:gd name="connsiteX9" fmla="*/ 2875834 w 2944854"/>
                <a:gd name="connsiteY9" fmla="*/ 96632 h 1316375"/>
                <a:gd name="connsiteX10" fmla="*/ 2079803 w 2944854"/>
                <a:gd name="connsiteY10" fmla="*/ 432543 h 1316375"/>
                <a:gd name="connsiteX11" fmla="*/ 2240850 w 2944854"/>
                <a:gd name="connsiteY11" fmla="*/ 920305 h 1316375"/>
                <a:gd name="connsiteX12" fmla="*/ 2944854 w 2944854"/>
                <a:gd name="connsiteY12" fmla="*/ 1228607 h 1316375"/>
                <a:gd name="connsiteX13" fmla="*/ 2756623 w 2944854"/>
                <a:gd name="connsiteY13" fmla="*/ 1316375 h 1316375"/>
                <a:gd name="connsiteX14" fmla="*/ 1486231 w 2944854"/>
                <a:gd name="connsiteY14" fmla="*/ 727041 h 1316375"/>
                <a:gd name="connsiteX0" fmla="*/ 1486231 w 3024520"/>
                <a:gd name="connsiteY0" fmla="*/ 727041 h 1316375"/>
                <a:gd name="connsiteX1" fmla="*/ 257675 w 3024520"/>
                <a:gd name="connsiteY1" fmla="*/ 1302232 h 1316375"/>
                <a:gd name="connsiteX2" fmla="*/ 0 w 3024520"/>
                <a:gd name="connsiteY2" fmla="*/ 1228607 h 1316375"/>
                <a:gd name="connsiteX3" fmla="*/ 911064 w 3024520"/>
                <a:gd name="connsiteY3" fmla="*/ 837478 h 1316375"/>
                <a:gd name="connsiteX4" fmla="*/ 883456 w 3024520"/>
                <a:gd name="connsiteY4" fmla="*/ 450949 h 1316375"/>
                <a:gd name="connsiteX5" fmla="*/ 161047 w 3024520"/>
                <a:gd name="connsiteY5" fmla="*/ 119640 h 1316375"/>
                <a:gd name="connsiteX6" fmla="*/ 404917 w 3024520"/>
                <a:gd name="connsiteY6" fmla="*/ 50617 h 1316375"/>
                <a:gd name="connsiteX7" fmla="*/ 1477028 w 3024520"/>
                <a:gd name="connsiteY7" fmla="*/ 501566 h 1316375"/>
                <a:gd name="connsiteX8" fmla="*/ 2572146 w 3024520"/>
                <a:gd name="connsiteY8" fmla="*/ 0 h 1316375"/>
                <a:gd name="connsiteX9" fmla="*/ 2875834 w 3024520"/>
                <a:gd name="connsiteY9" fmla="*/ 96632 h 1316375"/>
                <a:gd name="connsiteX10" fmla="*/ 2079803 w 3024520"/>
                <a:gd name="connsiteY10" fmla="*/ 432543 h 1316375"/>
                <a:gd name="connsiteX11" fmla="*/ 2240850 w 3024520"/>
                <a:gd name="connsiteY11" fmla="*/ 920305 h 1316375"/>
                <a:gd name="connsiteX12" fmla="*/ 3024520 w 3024520"/>
                <a:gd name="connsiteY12" fmla="*/ 1228607 h 1316375"/>
                <a:gd name="connsiteX13" fmla="*/ 2756623 w 3024520"/>
                <a:gd name="connsiteY13" fmla="*/ 1316375 h 1316375"/>
                <a:gd name="connsiteX14" fmla="*/ 1486231 w 3024520"/>
                <a:gd name="connsiteY14" fmla="*/ 727041 h 1316375"/>
                <a:gd name="connsiteX0" fmla="*/ 1537780 w 3076069"/>
                <a:gd name="connsiteY0" fmla="*/ 727041 h 1316375"/>
                <a:gd name="connsiteX1" fmla="*/ 309224 w 3076069"/>
                <a:gd name="connsiteY1" fmla="*/ 1302232 h 1316375"/>
                <a:gd name="connsiteX2" fmla="*/ 0 w 3076069"/>
                <a:gd name="connsiteY2" fmla="*/ 1228607 h 1316375"/>
                <a:gd name="connsiteX3" fmla="*/ 962613 w 3076069"/>
                <a:gd name="connsiteY3" fmla="*/ 837478 h 1316375"/>
                <a:gd name="connsiteX4" fmla="*/ 935005 w 3076069"/>
                <a:gd name="connsiteY4" fmla="*/ 450949 h 1316375"/>
                <a:gd name="connsiteX5" fmla="*/ 212596 w 3076069"/>
                <a:gd name="connsiteY5" fmla="*/ 119640 h 1316375"/>
                <a:gd name="connsiteX6" fmla="*/ 456466 w 3076069"/>
                <a:gd name="connsiteY6" fmla="*/ 50617 h 1316375"/>
                <a:gd name="connsiteX7" fmla="*/ 1528577 w 3076069"/>
                <a:gd name="connsiteY7" fmla="*/ 501566 h 1316375"/>
                <a:gd name="connsiteX8" fmla="*/ 2623695 w 3076069"/>
                <a:gd name="connsiteY8" fmla="*/ 0 h 1316375"/>
                <a:gd name="connsiteX9" fmla="*/ 2927383 w 3076069"/>
                <a:gd name="connsiteY9" fmla="*/ 96632 h 1316375"/>
                <a:gd name="connsiteX10" fmla="*/ 2131352 w 3076069"/>
                <a:gd name="connsiteY10" fmla="*/ 432543 h 1316375"/>
                <a:gd name="connsiteX11" fmla="*/ 2292399 w 3076069"/>
                <a:gd name="connsiteY11" fmla="*/ 920305 h 1316375"/>
                <a:gd name="connsiteX12" fmla="*/ 3076069 w 3076069"/>
                <a:gd name="connsiteY12" fmla="*/ 1228607 h 1316375"/>
                <a:gd name="connsiteX13" fmla="*/ 2808172 w 3076069"/>
                <a:gd name="connsiteY13" fmla="*/ 1316375 h 1316375"/>
                <a:gd name="connsiteX14" fmla="*/ 1537780 w 3076069"/>
                <a:gd name="connsiteY14" fmla="*/ 727041 h 1316375"/>
                <a:gd name="connsiteX0" fmla="*/ 1537780 w 3076069"/>
                <a:gd name="connsiteY0" fmla="*/ 727041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27041 h 1321259"/>
                <a:gd name="connsiteX0" fmla="*/ 1537780 w 3076069"/>
                <a:gd name="connsiteY0" fmla="*/ 750825 h 1321259"/>
                <a:gd name="connsiteX1" fmla="*/ 313981 w 3076069"/>
                <a:gd name="connsiteY1" fmla="*/ 1321259 h 1321259"/>
                <a:gd name="connsiteX2" fmla="*/ 0 w 3076069"/>
                <a:gd name="connsiteY2" fmla="*/ 1228607 h 1321259"/>
                <a:gd name="connsiteX3" fmla="*/ 962613 w 3076069"/>
                <a:gd name="connsiteY3" fmla="*/ 837478 h 1321259"/>
                <a:gd name="connsiteX4" fmla="*/ 935005 w 3076069"/>
                <a:gd name="connsiteY4" fmla="*/ 450949 h 1321259"/>
                <a:gd name="connsiteX5" fmla="*/ 212596 w 3076069"/>
                <a:gd name="connsiteY5" fmla="*/ 119640 h 1321259"/>
                <a:gd name="connsiteX6" fmla="*/ 456466 w 3076069"/>
                <a:gd name="connsiteY6" fmla="*/ 50617 h 1321259"/>
                <a:gd name="connsiteX7" fmla="*/ 1528577 w 3076069"/>
                <a:gd name="connsiteY7" fmla="*/ 501566 h 1321259"/>
                <a:gd name="connsiteX8" fmla="*/ 2623695 w 3076069"/>
                <a:gd name="connsiteY8" fmla="*/ 0 h 1321259"/>
                <a:gd name="connsiteX9" fmla="*/ 2927383 w 3076069"/>
                <a:gd name="connsiteY9" fmla="*/ 96632 h 1321259"/>
                <a:gd name="connsiteX10" fmla="*/ 2131352 w 3076069"/>
                <a:gd name="connsiteY10" fmla="*/ 432543 h 1321259"/>
                <a:gd name="connsiteX11" fmla="*/ 2292399 w 3076069"/>
                <a:gd name="connsiteY11" fmla="*/ 920305 h 1321259"/>
                <a:gd name="connsiteX12" fmla="*/ 3076069 w 3076069"/>
                <a:gd name="connsiteY12" fmla="*/ 1228607 h 1321259"/>
                <a:gd name="connsiteX13" fmla="*/ 2808172 w 3076069"/>
                <a:gd name="connsiteY13" fmla="*/ 1316375 h 1321259"/>
                <a:gd name="connsiteX14" fmla="*/ 1537780 w 3076069"/>
                <a:gd name="connsiteY14" fmla="*/ 750825 h 1321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76069" h="1321259">
                  <a:moveTo>
                    <a:pt x="1537780" y="750825"/>
                  </a:moveTo>
                  <a:lnTo>
                    <a:pt x="313981" y="1321259"/>
                  </a:lnTo>
                  <a:lnTo>
                    <a:pt x="0" y="1228607"/>
                  </a:lnTo>
                  <a:lnTo>
                    <a:pt x="962613" y="837478"/>
                  </a:lnTo>
                  <a:lnTo>
                    <a:pt x="935005" y="450949"/>
                  </a:lnTo>
                  <a:lnTo>
                    <a:pt x="212596" y="119640"/>
                  </a:lnTo>
                  <a:lnTo>
                    <a:pt x="456466" y="50617"/>
                  </a:lnTo>
                  <a:lnTo>
                    <a:pt x="1528577" y="501566"/>
                  </a:lnTo>
                  <a:lnTo>
                    <a:pt x="2623695" y="0"/>
                  </a:lnTo>
                  <a:lnTo>
                    <a:pt x="2927383" y="96632"/>
                  </a:lnTo>
                  <a:lnTo>
                    <a:pt x="2131352" y="432543"/>
                  </a:lnTo>
                  <a:lnTo>
                    <a:pt x="2292399" y="920305"/>
                  </a:lnTo>
                  <a:lnTo>
                    <a:pt x="3076069" y="1228607"/>
                  </a:lnTo>
                  <a:lnTo>
                    <a:pt x="2808172" y="1316375"/>
                  </a:lnTo>
                  <a:lnTo>
                    <a:pt x="1537780" y="750825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8" name="Freeform 227"/>
            <p:cNvSpPr/>
            <p:nvPr/>
          </p:nvSpPr>
          <p:spPr bwMode="auto">
            <a:xfrm>
              <a:off x="2102655" y="1633103"/>
              <a:ext cx="662444" cy="111241"/>
            </a:xfrm>
            <a:custGeom>
              <a:avLst/>
              <a:gdLst>
                <a:gd name="connsiteX0" fmla="*/ 0 w 3645229"/>
                <a:gd name="connsiteY0" fmla="*/ 214441 h 923747"/>
                <a:gd name="connsiteX1" fmla="*/ 659770 w 3645229"/>
                <a:gd name="connsiteY1" fmla="*/ 16495 h 923747"/>
                <a:gd name="connsiteX2" fmla="*/ 1814367 w 3645229"/>
                <a:gd name="connsiteY2" fmla="*/ 511360 h 923747"/>
                <a:gd name="connsiteX3" fmla="*/ 2968965 w 3645229"/>
                <a:gd name="connsiteY3" fmla="*/ 0 h 923747"/>
                <a:gd name="connsiteX4" fmla="*/ 3645229 w 3645229"/>
                <a:gd name="connsiteY4" fmla="*/ 197946 h 923747"/>
                <a:gd name="connsiteX5" fmla="*/ 3199884 w 3645229"/>
                <a:gd name="connsiteY5" fmla="*/ 461874 h 923747"/>
                <a:gd name="connsiteX6" fmla="*/ 2985459 w 3645229"/>
                <a:gd name="connsiteY6" fmla="*/ 379396 h 923747"/>
                <a:gd name="connsiteX7" fmla="*/ 1830861 w 3645229"/>
                <a:gd name="connsiteY7" fmla="*/ 923747 h 923747"/>
                <a:gd name="connsiteX8" fmla="*/ 676264 w 3645229"/>
                <a:gd name="connsiteY8" fmla="*/ 412387 h 923747"/>
                <a:gd name="connsiteX9" fmla="*/ 527816 w 3645229"/>
                <a:gd name="connsiteY9" fmla="*/ 478369 h 923747"/>
                <a:gd name="connsiteX10" fmla="*/ 0 w 3645229"/>
                <a:gd name="connsiteY10" fmla="*/ 21444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78369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71662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23747"/>
                <a:gd name="connsiteX1" fmla="*/ 655168 w 3640627"/>
                <a:gd name="connsiteY1" fmla="*/ 16495 h 923747"/>
                <a:gd name="connsiteX2" fmla="*/ 1809765 w 3640627"/>
                <a:gd name="connsiteY2" fmla="*/ 511360 h 923747"/>
                <a:gd name="connsiteX3" fmla="*/ 2964363 w 3640627"/>
                <a:gd name="connsiteY3" fmla="*/ 0 h 923747"/>
                <a:gd name="connsiteX4" fmla="*/ 3640627 w 3640627"/>
                <a:gd name="connsiteY4" fmla="*/ 197946 h 923747"/>
                <a:gd name="connsiteX5" fmla="*/ 3195282 w 3640627"/>
                <a:gd name="connsiteY5" fmla="*/ 461874 h 923747"/>
                <a:gd name="connsiteX6" fmla="*/ 2980857 w 3640627"/>
                <a:gd name="connsiteY6" fmla="*/ 379396 h 923747"/>
                <a:gd name="connsiteX7" fmla="*/ 1826259 w 3640627"/>
                <a:gd name="connsiteY7" fmla="*/ 923747 h 923747"/>
                <a:gd name="connsiteX8" fmla="*/ 690067 w 3640627"/>
                <a:gd name="connsiteY8" fmla="*/ 412387 h 923747"/>
                <a:gd name="connsiteX9" fmla="*/ 523214 w 3640627"/>
                <a:gd name="connsiteY9" fmla="*/ 482971 h 923747"/>
                <a:gd name="connsiteX10" fmla="*/ 0 w 3640627"/>
                <a:gd name="connsiteY10" fmla="*/ 242051 h 923747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09765 w 3640627"/>
                <a:gd name="connsiteY2" fmla="*/ 511360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2980857 w 3640627"/>
                <a:gd name="connsiteY6" fmla="*/ 379396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640627"/>
                <a:gd name="connsiteY0" fmla="*/ 242051 h 946755"/>
                <a:gd name="connsiteX1" fmla="*/ 655168 w 3640627"/>
                <a:gd name="connsiteY1" fmla="*/ 16495 h 946755"/>
                <a:gd name="connsiteX2" fmla="*/ 1855778 w 3640627"/>
                <a:gd name="connsiteY2" fmla="*/ 534367 h 946755"/>
                <a:gd name="connsiteX3" fmla="*/ 2964363 w 3640627"/>
                <a:gd name="connsiteY3" fmla="*/ 0 h 946755"/>
                <a:gd name="connsiteX4" fmla="*/ 3640627 w 3640627"/>
                <a:gd name="connsiteY4" fmla="*/ 197946 h 946755"/>
                <a:gd name="connsiteX5" fmla="*/ 3195282 w 3640627"/>
                <a:gd name="connsiteY5" fmla="*/ 461874 h 946755"/>
                <a:gd name="connsiteX6" fmla="*/ 3008465 w 3640627"/>
                <a:gd name="connsiteY6" fmla="*/ 402404 h 946755"/>
                <a:gd name="connsiteX7" fmla="*/ 1876873 w 3640627"/>
                <a:gd name="connsiteY7" fmla="*/ 946755 h 946755"/>
                <a:gd name="connsiteX8" fmla="*/ 690067 w 3640627"/>
                <a:gd name="connsiteY8" fmla="*/ 412387 h 946755"/>
                <a:gd name="connsiteX9" fmla="*/ 523214 w 3640627"/>
                <a:gd name="connsiteY9" fmla="*/ 482971 h 946755"/>
                <a:gd name="connsiteX10" fmla="*/ 0 w 3640627"/>
                <a:gd name="connsiteY10" fmla="*/ 242051 h 946755"/>
                <a:gd name="connsiteX0" fmla="*/ 0 w 3723451"/>
                <a:gd name="connsiteY0" fmla="*/ 242051 h 946755"/>
                <a:gd name="connsiteX1" fmla="*/ 655168 w 3723451"/>
                <a:gd name="connsiteY1" fmla="*/ 16495 h 946755"/>
                <a:gd name="connsiteX2" fmla="*/ 1855778 w 3723451"/>
                <a:gd name="connsiteY2" fmla="*/ 534367 h 946755"/>
                <a:gd name="connsiteX3" fmla="*/ 2964363 w 3723451"/>
                <a:gd name="connsiteY3" fmla="*/ 0 h 946755"/>
                <a:gd name="connsiteX4" fmla="*/ 3723451 w 3723451"/>
                <a:gd name="connsiteY4" fmla="*/ 220954 h 946755"/>
                <a:gd name="connsiteX5" fmla="*/ 3195282 w 3723451"/>
                <a:gd name="connsiteY5" fmla="*/ 461874 h 946755"/>
                <a:gd name="connsiteX6" fmla="*/ 3008465 w 3723451"/>
                <a:gd name="connsiteY6" fmla="*/ 402404 h 946755"/>
                <a:gd name="connsiteX7" fmla="*/ 1876873 w 3723451"/>
                <a:gd name="connsiteY7" fmla="*/ 946755 h 946755"/>
                <a:gd name="connsiteX8" fmla="*/ 690067 w 3723451"/>
                <a:gd name="connsiteY8" fmla="*/ 412387 h 946755"/>
                <a:gd name="connsiteX9" fmla="*/ 523214 w 3723451"/>
                <a:gd name="connsiteY9" fmla="*/ 482971 h 946755"/>
                <a:gd name="connsiteX10" fmla="*/ 0 w 3723451"/>
                <a:gd name="connsiteY10" fmla="*/ 242051 h 946755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08465 w 3723451"/>
                <a:gd name="connsiteY6" fmla="*/ 388599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95282 w 3723451"/>
                <a:gd name="connsiteY5" fmla="*/ 448069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690067 w 3723451"/>
                <a:gd name="connsiteY8" fmla="*/ 398582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  <a:gd name="connsiteX0" fmla="*/ 0 w 3723451"/>
                <a:gd name="connsiteY0" fmla="*/ 228246 h 932950"/>
                <a:gd name="connsiteX1" fmla="*/ 655168 w 3723451"/>
                <a:gd name="connsiteY1" fmla="*/ 2690 h 932950"/>
                <a:gd name="connsiteX2" fmla="*/ 1855778 w 3723451"/>
                <a:gd name="connsiteY2" fmla="*/ 520562 h 932950"/>
                <a:gd name="connsiteX3" fmla="*/ 3001174 w 3723451"/>
                <a:gd name="connsiteY3" fmla="*/ 0 h 932950"/>
                <a:gd name="connsiteX4" fmla="*/ 3723451 w 3723451"/>
                <a:gd name="connsiteY4" fmla="*/ 207149 h 932950"/>
                <a:gd name="connsiteX5" fmla="*/ 3186079 w 3723451"/>
                <a:gd name="connsiteY5" fmla="*/ 461874 h 932950"/>
                <a:gd name="connsiteX6" fmla="*/ 3013067 w 3723451"/>
                <a:gd name="connsiteY6" fmla="*/ 393200 h 932950"/>
                <a:gd name="connsiteX7" fmla="*/ 1876873 w 3723451"/>
                <a:gd name="connsiteY7" fmla="*/ 932950 h 932950"/>
                <a:gd name="connsiteX8" fmla="*/ 711613 w 3723451"/>
                <a:gd name="connsiteY8" fmla="*/ 413055 h 932950"/>
                <a:gd name="connsiteX9" fmla="*/ 523214 w 3723451"/>
                <a:gd name="connsiteY9" fmla="*/ 469166 h 932950"/>
                <a:gd name="connsiteX10" fmla="*/ 0 w 3723451"/>
                <a:gd name="connsiteY10" fmla="*/ 228246 h 93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723451" h="932950">
                  <a:moveTo>
                    <a:pt x="0" y="228246"/>
                  </a:moveTo>
                  <a:lnTo>
                    <a:pt x="655168" y="2690"/>
                  </a:lnTo>
                  <a:lnTo>
                    <a:pt x="1855778" y="520562"/>
                  </a:lnTo>
                  <a:lnTo>
                    <a:pt x="3001174" y="0"/>
                  </a:lnTo>
                  <a:lnTo>
                    <a:pt x="3723451" y="207149"/>
                  </a:lnTo>
                  <a:lnTo>
                    <a:pt x="3186079" y="461874"/>
                  </a:lnTo>
                  <a:lnTo>
                    <a:pt x="3013067" y="393200"/>
                  </a:lnTo>
                  <a:lnTo>
                    <a:pt x="1876873" y="932950"/>
                  </a:lnTo>
                  <a:lnTo>
                    <a:pt x="711613" y="413055"/>
                  </a:lnTo>
                  <a:lnTo>
                    <a:pt x="523214" y="469166"/>
                  </a:lnTo>
                  <a:lnTo>
                    <a:pt x="0" y="228246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29" name="Freeform 228"/>
            <p:cNvSpPr/>
            <p:nvPr/>
          </p:nvSpPr>
          <p:spPr bwMode="auto">
            <a:xfrm>
              <a:off x="2536889" y="1727776"/>
              <a:ext cx="244057" cy="97040"/>
            </a:xfrm>
            <a:custGeom>
              <a:avLst/>
              <a:gdLst>
                <a:gd name="connsiteX0" fmla="*/ 55216 w 1421812"/>
                <a:gd name="connsiteY0" fmla="*/ 0 h 800665"/>
                <a:gd name="connsiteX1" fmla="*/ 1421812 w 1421812"/>
                <a:gd name="connsiteY1" fmla="*/ 625807 h 800665"/>
                <a:gd name="connsiteX2" fmla="*/ 947874 w 1421812"/>
                <a:gd name="connsiteY2" fmla="*/ 800665 h 800665"/>
                <a:gd name="connsiteX3" fmla="*/ 50614 w 1421812"/>
                <a:gd name="connsiteY3" fmla="*/ 404934 h 800665"/>
                <a:gd name="connsiteX4" fmla="*/ 0 w 1421812"/>
                <a:gd name="connsiteY4" fmla="*/ 404934 h 800665"/>
                <a:gd name="connsiteX5" fmla="*/ 55216 w 1421812"/>
                <a:gd name="connsiteY5" fmla="*/ 0 h 800665"/>
                <a:gd name="connsiteX0" fmla="*/ 4602 w 1371198"/>
                <a:gd name="connsiteY0" fmla="*/ 0 h 800665"/>
                <a:gd name="connsiteX1" fmla="*/ 1371198 w 1371198"/>
                <a:gd name="connsiteY1" fmla="*/ 625807 h 800665"/>
                <a:gd name="connsiteX2" fmla="*/ 897260 w 1371198"/>
                <a:gd name="connsiteY2" fmla="*/ 800665 h 800665"/>
                <a:gd name="connsiteX3" fmla="*/ 0 w 1371198"/>
                <a:gd name="connsiteY3" fmla="*/ 404934 h 800665"/>
                <a:gd name="connsiteX4" fmla="*/ 4602 w 1371198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0665"/>
                <a:gd name="connsiteX1" fmla="*/ 1366596 w 1366596"/>
                <a:gd name="connsiteY1" fmla="*/ 625807 h 800665"/>
                <a:gd name="connsiteX2" fmla="*/ 892658 w 1366596"/>
                <a:gd name="connsiteY2" fmla="*/ 800665 h 800665"/>
                <a:gd name="connsiteX3" fmla="*/ 4601 w 1366596"/>
                <a:gd name="connsiteY3" fmla="*/ 427942 h 800665"/>
                <a:gd name="connsiteX4" fmla="*/ 0 w 1366596"/>
                <a:gd name="connsiteY4" fmla="*/ 0 h 800665"/>
                <a:gd name="connsiteX0" fmla="*/ 0 w 1366596"/>
                <a:gd name="connsiteY0" fmla="*/ 0 h 809868"/>
                <a:gd name="connsiteX1" fmla="*/ 1366596 w 1366596"/>
                <a:gd name="connsiteY1" fmla="*/ 625807 h 809868"/>
                <a:gd name="connsiteX2" fmla="*/ 865050 w 1366596"/>
                <a:gd name="connsiteY2" fmla="*/ 809868 h 809868"/>
                <a:gd name="connsiteX3" fmla="*/ 4601 w 1366596"/>
                <a:gd name="connsiteY3" fmla="*/ 427942 h 809868"/>
                <a:gd name="connsiteX4" fmla="*/ 0 w 1366596"/>
                <a:gd name="connsiteY4" fmla="*/ 0 h 80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6596" h="809868">
                  <a:moveTo>
                    <a:pt x="0" y="0"/>
                  </a:moveTo>
                  <a:lnTo>
                    <a:pt x="1366596" y="625807"/>
                  </a:lnTo>
                  <a:lnTo>
                    <a:pt x="865050" y="809868"/>
                  </a:lnTo>
                  <a:lnTo>
                    <a:pt x="4601" y="427942"/>
                  </a:lnTo>
                  <a:cubicBezTo>
                    <a:pt x="-1535" y="105836"/>
                    <a:pt x="1534" y="142647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sp>
          <p:nvSpPr>
            <p:cNvPr id="230" name="Freeform 229"/>
            <p:cNvSpPr/>
            <p:nvPr/>
          </p:nvSpPr>
          <p:spPr bwMode="auto">
            <a:xfrm>
              <a:off x="2089977" y="1730144"/>
              <a:ext cx="240888" cy="97039"/>
            </a:xfrm>
            <a:custGeom>
              <a:avLst/>
              <a:gdLst>
                <a:gd name="connsiteX0" fmla="*/ 1329786 w 1348191"/>
                <a:gd name="connsiteY0" fmla="*/ 0 h 809869"/>
                <a:gd name="connsiteX1" fmla="*/ 1348191 w 1348191"/>
                <a:gd name="connsiteY1" fmla="*/ 400333 h 809869"/>
                <a:gd name="connsiteX2" fmla="*/ 487742 w 1348191"/>
                <a:gd name="connsiteY2" fmla="*/ 809869 h 809869"/>
                <a:gd name="connsiteX3" fmla="*/ 0 w 1348191"/>
                <a:gd name="connsiteY3" fmla="*/ 630409 h 809869"/>
                <a:gd name="connsiteX4" fmla="*/ 1329786 w 1348191"/>
                <a:gd name="connsiteY4" fmla="*/ 0 h 809869"/>
                <a:gd name="connsiteX0" fmla="*/ 1329786 w 1348191"/>
                <a:gd name="connsiteY0" fmla="*/ 0 h 791462"/>
                <a:gd name="connsiteX1" fmla="*/ 1348191 w 1348191"/>
                <a:gd name="connsiteY1" fmla="*/ 381926 h 791462"/>
                <a:gd name="connsiteX2" fmla="*/ 487742 w 1348191"/>
                <a:gd name="connsiteY2" fmla="*/ 791462 h 791462"/>
                <a:gd name="connsiteX3" fmla="*/ 0 w 1348191"/>
                <a:gd name="connsiteY3" fmla="*/ 612002 h 791462"/>
                <a:gd name="connsiteX4" fmla="*/ 1329786 w 1348191"/>
                <a:gd name="connsiteY4" fmla="*/ 0 h 791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48191" h="791462">
                  <a:moveTo>
                    <a:pt x="1329786" y="0"/>
                  </a:moveTo>
                  <a:lnTo>
                    <a:pt x="1348191" y="381926"/>
                  </a:lnTo>
                  <a:lnTo>
                    <a:pt x="487742" y="791462"/>
                  </a:lnTo>
                  <a:lnTo>
                    <a:pt x="0" y="612002"/>
                  </a:lnTo>
                  <a:lnTo>
                    <a:pt x="1329786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srgbClr val="FFFFFF"/>
                </a:solidFill>
                <a:latin typeface="Gill Sans MT"/>
              </a:endParaRPr>
            </a:p>
          </p:txBody>
        </p:sp>
        <p:cxnSp>
          <p:nvCxnSpPr>
            <p:cNvPr id="231" name="Straight Connector 230"/>
            <p:cNvCxnSpPr>
              <a:endCxn id="226" idx="2"/>
            </p:cNvCxnSpPr>
            <p:nvPr/>
          </p:nvCxnSpPr>
          <p:spPr bwMode="auto">
            <a:xfrm flipH="1" flipV="1">
              <a:off x="1871277" y="1737243"/>
              <a:ext cx="3169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/>
            <p:cNvCxnSpPr/>
            <p:nvPr/>
          </p:nvCxnSpPr>
          <p:spPr bwMode="auto">
            <a:xfrm flipH="1" flipV="1">
              <a:off x="2996477" y="1734877"/>
              <a:ext cx="3171" cy="123074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  <a:effectLst>
              <a:outerShdw blurRad="40005" dist="19939" dir="5400000" algn="tl" rotWithShape="0">
                <a:srgbClr val="000000">
                  <a:alpha val="38000"/>
                </a:srgb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9" name="Group 782"/>
          <p:cNvGrpSpPr>
            <a:grpSpLocks/>
          </p:cNvGrpSpPr>
          <p:nvPr/>
        </p:nvGrpSpPr>
        <p:grpSpPr bwMode="auto">
          <a:xfrm>
            <a:off x="3691508" y="4862724"/>
            <a:ext cx="333077" cy="421847"/>
            <a:chOff x="742" y="2409"/>
            <a:chExt cx="576" cy="881"/>
          </a:xfrm>
        </p:grpSpPr>
        <p:grpSp>
          <p:nvGrpSpPr>
            <p:cNvPr id="790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793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4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5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6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7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8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799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0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1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2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3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4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5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6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07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791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2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808" name="Group 782"/>
          <p:cNvGrpSpPr>
            <a:grpSpLocks/>
          </p:cNvGrpSpPr>
          <p:nvPr/>
        </p:nvGrpSpPr>
        <p:grpSpPr bwMode="auto">
          <a:xfrm>
            <a:off x="4101816" y="5214417"/>
            <a:ext cx="333077" cy="421847"/>
            <a:chOff x="742" y="2409"/>
            <a:chExt cx="576" cy="881"/>
          </a:xfrm>
        </p:grpSpPr>
        <p:grpSp>
          <p:nvGrpSpPr>
            <p:cNvPr id="809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812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3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4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5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6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7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8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19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0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1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2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3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4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5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26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810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1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827" name="Group 782"/>
          <p:cNvGrpSpPr>
            <a:grpSpLocks/>
          </p:cNvGrpSpPr>
          <p:nvPr/>
        </p:nvGrpSpPr>
        <p:grpSpPr bwMode="auto">
          <a:xfrm>
            <a:off x="3726678" y="5480141"/>
            <a:ext cx="333077" cy="421847"/>
            <a:chOff x="742" y="2409"/>
            <a:chExt cx="576" cy="881"/>
          </a:xfrm>
        </p:grpSpPr>
        <p:grpSp>
          <p:nvGrpSpPr>
            <p:cNvPr id="828" name="Group 783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831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2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3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4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5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6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7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8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39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0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1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2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3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4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845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dirty="0">
                  <a:solidFill>
                    <a:srgbClr val="000000"/>
                  </a:solidFill>
                  <a:latin typeface="Arial" charset="0"/>
                  <a:ea typeface="ＭＳ Ｐゴシック" charset="0"/>
                </a:endParaRPr>
              </a:p>
            </p:txBody>
          </p:sp>
        </p:grpSp>
        <p:pic>
          <p:nvPicPr>
            <p:cNvPr id="829" name="Picture 799" descr="cell_tower_radiation copy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" name="Oval 800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dirty="0">
                <a:solidFill>
                  <a:srgbClr val="000000"/>
                </a:solidFill>
                <a:latin typeface="Arial" charset="0"/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230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>
                <a:lumMod val="95000"/>
              </a:schemeClr>
            </a:gs>
            <a:gs pos="100000">
              <a:schemeClr val="accent5">
                <a:lumMod val="75000"/>
              </a:schemeClr>
            </a:gs>
          </a:gsLst>
        </a:gradFill>
        <a:ln>
          <a:noFill/>
        </a:ln>
        <a:effectLst/>
      </a:spPr>
      <a:bodyPr anchor="ctr"/>
      <a:lstStyle>
        <a:defPPr algn="ctr">
          <a:defRPr dirty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Macintosh PowerPoint</Application>
  <PresentationFormat>Widescreen</PresentationFormat>
  <Paragraphs>175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Aptos</vt:lpstr>
      <vt:lpstr>Aptos Display</vt:lpstr>
      <vt:lpstr>Arial</vt:lpstr>
      <vt:lpstr>Comic Sans MS</vt:lpstr>
      <vt:lpstr>Gill Sans MT</vt:lpstr>
      <vt:lpstr>Tahoma</vt:lpstr>
      <vt:lpstr>Times New Roman</vt:lpstr>
      <vt:lpstr>Wingdings</vt:lpstr>
      <vt:lpstr>Office Theme</vt:lpstr>
      <vt:lpstr>Default Design</vt:lpstr>
      <vt:lpstr>PowerPoint Presentation</vt:lpstr>
      <vt:lpstr>Cellular networks: the first hop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2025-01-26T21:53:45Z</dcterms:created>
  <dcterms:modified xsi:type="dcterms:W3CDTF">2025-01-26T21:54:28Z</dcterms:modified>
</cp:coreProperties>
</file>