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41" r:id="rId2"/>
    <p:sldId id="34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3"/>
  </p:normalViewPr>
  <p:slideViewPr>
    <p:cSldViewPr snapToGrid="0">
      <p:cViewPr varScale="1">
        <p:scale>
          <a:sx n="111" d="100"/>
          <a:sy n="111" d="100"/>
        </p:scale>
        <p:origin x="10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A8141F-3D6F-35EE-5BF9-AF8D1CB480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D61AF2-0BAC-6B00-3543-13643C6248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F5E8D5-FD9C-B762-7C36-42AC7ACB7A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3-</a:t>
            </a:r>
            <a:fld id="{C2F492E5-052C-8B46-8862-9B52471B15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37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1FD4D6-0381-5ACA-EF56-822ED12FC4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FD054-C4EE-5275-DF62-2CF7DE70A7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24A109-7AE6-5BCE-9537-56CBB927AA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3-</a:t>
            </a:r>
            <a:fld id="{28C6DE09-1916-A04D-8322-A99880DB4B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273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83600" y="228600"/>
            <a:ext cx="25908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228600"/>
            <a:ext cx="75692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2E3CC21-57A8-83BF-E024-FDB70A2F51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C04F5F-E1E2-C200-C30A-E3A957562F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33EFA2-79AB-3435-9BD4-9CE0261BD1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3-</a:t>
            </a:r>
            <a:fld id="{13527DC5-02AF-AD4E-A425-086D5A15A6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42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D80462-2FAA-B393-F2C5-586544B02C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3E27F6-A3B1-E259-C28A-129C33FA34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A0A60B-A3D1-462C-8688-797603E89B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3-</a:t>
            </a:r>
            <a:fld id="{7881056D-C780-9B4E-BB12-8AA08ECA3F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63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721824-D101-7E20-B09E-3049DE7089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9700D3-2CD6-7005-DD1A-132D85B52B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19F5AA-BA0B-3525-5513-FA349ED839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3-</a:t>
            </a:r>
            <a:fld id="{79E13AB9-3944-D049-9AD2-D1239B0843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220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9185A2-80E5-9D52-DE50-6C81CE2E32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E4FDB0-A8AD-7F95-BCAB-5BFB511831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1B0DC0-4736-FEF7-D00C-053B387CF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3-</a:t>
            </a:r>
            <a:fld id="{4532AE47-3ADD-4A4A-BB0B-0C5F51472E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55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231F536-50F0-38AD-FA43-DD488E94A8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43EF296-5381-6F08-8A7C-80DDE5CC6B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2C9E2DE-8710-F99C-ABAF-20E5D00B59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3-</a:t>
            </a:r>
            <a:fld id="{832660A4-9303-BE42-B696-70909BB355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9697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BAC11A0-07D5-CF78-57D4-DE0BA358C3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6C45C7D-FB4A-748F-6311-F13BA8B55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38F986D-E9B9-2112-8C6B-BBDB5EB346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3-</a:t>
            </a:r>
            <a:fld id="{A897B8D7-B8E2-DE4B-ADD1-67DEE4BF51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84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E39ABB1-FC52-FE45-EBE5-7C7537236C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36313B5-6FBD-47FF-4CFB-3B2CDF69B8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9B406C9-8244-0DDD-31C0-178A967347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3-</a:t>
            </a:r>
            <a:fld id="{9DC307A0-110A-F34C-BB1D-1EC65CAC65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412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5EC066-E8BB-85FB-EB70-BCE6B71C02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7F69D7-2D9E-8F58-A7F5-FCE977511A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02E20D-E688-0EC0-B3DF-449675A8AB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3-</a:t>
            </a:r>
            <a:fld id="{5633AB78-FEF2-D64C-9F99-A4104E2BB4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154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7067C9-53C6-E5E1-943E-758F111A05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8354D0-C090-3F1C-2736-F98C242F32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B278C7-014A-2522-19F9-7F6C26FC04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3-</a:t>
            </a:r>
            <a:fld id="{FC1F0E79-E0F8-A343-8045-D4AACEE0AB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190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A68702-827B-CBD2-2280-2398CA620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228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2B8B6F9-27FD-BEB4-3BC1-E4B6882F0C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600200"/>
            <a:ext cx="10363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F968E0-9953-649D-B25C-9C011398C27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5D1B351-4A16-6FEE-005B-0552EC0678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35851" y="6445250"/>
            <a:ext cx="38608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Transport</a:t>
            </a:r>
            <a:r>
              <a:rPr lang="en-US" sz="1400"/>
              <a:t> </a:t>
            </a:r>
            <a:r>
              <a:rPr lang="en-US"/>
              <a:t>Layer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5F6FA0B-113B-5647-91C8-0B67978725C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99801" y="6462714"/>
            <a:ext cx="901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 altLang="en-US"/>
              <a:t>3-</a:t>
            </a:r>
            <a:fld id="{474B6452-1688-FD4F-8783-88A336A53D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961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oter Placeholder 5">
            <a:extLst>
              <a:ext uri="{FF2B5EF4-FFF2-40B4-BE49-F238E27FC236}">
                <a16:creationId xmlns:a16="http://schemas.microsoft.com/office/drawing/2014/main" id="{B1123741-65D8-F861-0422-38793290C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200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98307" name="Slide Number Placeholder 6">
            <a:extLst>
              <a:ext uri="{FF2B5EF4-FFF2-40B4-BE49-F238E27FC236}">
                <a16:creationId xmlns:a16="http://schemas.microsoft.com/office/drawing/2014/main" id="{0C7343B3-E27B-74F7-7F33-0A8C5B40B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</a:rPr>
              <a:t>3-</a:t>
            </a:r>
            <a:fld id="{06FA64C9-59CF-C54C-A339-221F549316D4}" type="slidenum">
              <a:rPr lang="en-US" altLang="en-US" sz="12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98308" name="Rectangle 2">
            <a:extLst>
              <a:ext uri="{FF2B5EF4-FFF2-40B4-BE49-F238E27FC236}">
                <a16:creationId xmlns:a16="http://schemas.microsoft.com/office/drawing/2014/main" id="{A480E266-AE0A-2830-2D7B-D04D2F5177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4038" y="173038"/>
            <a:ext cx="8191500" cy="1143000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cs typeface="+mj-cs"/>
              </a:rPr>
              <a:t>Case study: ATM ABR congestion control</a:t>
            </a:r>
            <a:endParaRPr lang="en-US" dirty="0">
              <a:cs typeface="+mj-cs"/>
            </a:endParaRPr>
          </a:p>
        </p:txBody>
      </p:sp>
      <p:sp>
        <p:nvSpPr>
          <p:cNvPr id="98309" name="Rectangle 3">
            <a:extLst>
              <a:ext uri="{FF2B5EF4-FFF2-40B4-BE49-F238E27FC236}">
                <a16:creationId xmlns:a16="http://schemas.microsoft.com/office/drawing/2014/main" id="{81A8AFF6-5873-81D1-3438-E1B6B0C13D9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1600200"/>
            <a:ext cx="36195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>
                <a:solidFill>
                  <a:srgbClr val="CC0000"/>
                </a:solidFill>
                <a:ea typeface="ＭＳ Ｐゴシック" panose="020B0600070205080204" pitchFamily="34" charset="-128"/>
              </a:rPr>
              <a:t>ABR: available bit rate:</a:t>
            </a:r>
          </a:p>
          <a:p>
            <a:r>
              <a:rPr lang="ja-JP" altLang="en-US" sz="2400">
                <a:ea typeface="ＭＳ Ｐゴシック" panose="020B0600070205080204" pitchFamily="34" charset="-128"/>
              </a:rPr>
              <a:t>“</a:t>
            </a:r>
            <a:r>
              <a:rPr lang="en-US" altLang="ja-JP" sz="2400">
                <a:ea typeface="ＭＳ Ｐゴシック" panose="020B0600070205080204" pitchFamily="34" charset="-128"/>
              </a:rPr>
              <a:t>elastic service</a:t>
            </a:r>
            <a:r>
              <a:rPr lang="ja-JP" altLang="en-US" sz="2400">
                <a:ea typeface="ＭＳ Ｐゴシック" panose="020B0600070205080204" pitchFamily="34" charset="-128"/>
              </a:rPr>
              <a:t>”</a:t>
            </a:r>
            <a:r>
              <a:rPr lang="en-US" altLang="ja-JP" sz="2400">
                <a:ea typeface="ＭＳ Ｐゴシック" panose="020B0600070205080204" pitchFamily="34" charset="-128"/>
              </a:rPr>
              <a:t> 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if sender</a:t>
            </a:r>
            <a:r>
              <a:rPr lang="ja-JP" altLang="en-US" sz="2400">
                <a:ea typeface="ＭＳ Ｐゴシック" panose="020B0600070205080204" pitchFamily="34" charset="-128"/>
              </a:rPr>
              <a:t>’</a:t>
            </a:r>
            <a:r>
              <a:rPr lang="en-US" altLang="ja-JP" sz="2400">
                <a:ea typeface="ＭＳ Ｐゴシック" panose="020B0600070205080204" pitchFamily="34" charset="-128"/>
              </a:rPr>
              <a:t>s path </a:t>
            </a:r>
            <a:r>
              <a:rPr lang="ja-JP" altLang="en-US" sz="2400">
                <a:ea typeface="ＭＳ Ｐゴシック" panose="020B0600070205080204" pitchFamily="34" charset="-128"/>
              </a:rPr>
              <a:t>“</a:t>
            </a:r>
            <a:r>
              <a:rPr lang="en-US" altLang="ja-JP" sz="2400">
                <a:ea typeface="ＭＳ Ｐゴシック" panose="020B0600070205080204" pitchFamily="34" charset="-128"/>
              </a:rPr>
              <a:t>underloaded</a:t>
            </a:r>
            <a:r>
              <a:rPr lang="ja-JP" altLang="en-US" sz="2400">
                <a:ea typeface="ＭＳ Ｐゴシック" panose="020B0600070205080204" pitchFamily="34" charset="-128"/>
              </a:rPr>
              <a:t>”</a:t>
            </a:r>
            <a:r>
              <a:rPr lang="en-US" altLang="ja-JP" sz="2400">
                <a:ea typeface="ＭＳ Ｐゴシック" panose="020B0600070205080204" pitchFamily="34" charset="-128"/>
              </a:rPr>
              <a:t>: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sender should use available bandwidth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if sender</a:t>
            </a:r>
            <a:r>
              <a:rPr lang="ja-JP" altLang="en-US" sz="2400">
                <a:ea typeface="ＭＳ Ｐゴシック" panose="020B0600070205080204" pitchFamily="34" charset="-128"/>
              </a:rPr>
              <a:t>’</a:t>
            </a:r>
            <a:r>
              <a:rPr lang="en-US" altLang="ja-JP" sz="2400">
                <a:ea typeface="ＭＳ Ｐゴシック" panose="020B0600070205080204" pitchFamily="34" charset="-128"/>
              </a:rPr>
              <a:t>s path congested: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sender throttled to minimum guaranteed rate</a:t>
            </a:r>
          </a:p>
        </p:txBody>
      </p:sp>
      <p:sp>
        <p:nvSpPr>
          <p:cNvPr id="98310" name="Rectangle 4">
            <a:extLst>
              <a:ext uri="{FF2B5EF4-FFF2-40B4-BE49-F238E27FC236}">
                <a16:creationId xmlns:a16="http://schemas.microsoft.com/office/drawing/2014/main" id="{FFF386D0-4F69-F119-EFFF-229D4C681E2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019801" y="1600200"/>
            <a:ext cx="423862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>
                <a:solidFill>
                  <a:srgbClr val="CC0000"/>
                </a:solidFill>
                <a:ea typeface="ＭＳ Ｐゴシック" panose="020B0600070205080204" pitchFamily="34" charset="-128"/>
              </a:rPr>
              <a:t>RM (resource management) cells: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sent by sender, interspersed with data cells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bits in RM cell set by switches (</a:t>
            </a:r>
            <a:r>
              <a:rPr lang="ja-JP" altLang="en-US" sz="2400">
                <a:ea typeface="ＭＳ Ｐゴシック" panose="020B0600070205080204" pitchFamily="34" charset="-128"/>
              </a:rPr>
              <a:t>“</a:t>
            </a:r>
            <a:r>
              <a:rPr lang="en-US" altLang="ja-JP" sz="2400" i="1">
                <a:ea typeface="ＭＳ Ｐゴシック" panose="020B0600070205080204" pitchFamily="34" charset="-128"/>
              </a:rPr>
              <a:t>network-assisted</a:t>
            </a:r>
            <a:r>
              <a:rPr lang="ja-JP" altLang="en-US" sz="2400" i="1">
                <a:ea typeface="ＭＳ Ｐゴシック" panose="020B0600070205080204" pitchFamily="34" charset="-128"/>
              </a:rPr>
              <a:t>”</a:t>
            </a:r>
            <a:r>
              <a:rPr lang="en-US" altLang="ja-JP" sz="2400">
                <a:ea typeface="ＭＳ Ｐゴシック" panose="020B0600070205080204" pitchFamily="34" charset="-128"/>
              </a:rPr>
              <a:t>) </a:t>
            </a:r>
          </a:p>
          <a:p>
            <a:pPr lvl="1"/>
            <a:r>
              <a:rPr lang="en-US" altLang="en-US" i="1">
                <a:solidFill>
                  <a:srgbClr val="000099"/>
                </a:solidFill>
                <a:ea typeface="ＭＳ Ｐゴシック" panose="020B0600070205080204" pitchFamily="34" charset="-128"/>
              </a:rPr>
              <a:t>NI bit:</a:t>
            </a:r>
            <a:r>
              <a:rPr lang="en-US" altLang="en-US">
                <a:ea typeface="ＭＳ Ｐゴシック" panose="020B0600070205080204" pitchFamily="34" charset="-128"/>
              </a:rPr>
              <a:t> no increase in rate (mild congestion)</a:t>
            </a:r>
          </a:p>
          <a:p>
            <a:pPr lvl="1"/>
            <a:r>
              <a:rPr lang="en-US" altLang="en-US" i="1">
                <a:solidFill>
                  <a:srgbClr val="000099"/>
                </a:solidFill>
                <a:ea typeface="ＭＳ Ｐゴシック" panose="020B0600070205080204" pitchFamily="34" charset="-128"/>
              </a:rPr>
              <a:t>CI bit:</a:t>
            </a:r>
            <a:r>
              <a:rPr lang="en-US" altLang="en-US">
                <a:ea typeface="ＭＳ Ｐゴシック" panose="020B0600070205080204" pitchFamily="34" charset="-128"/>
              </a:rPr>
              <a:t> congestion indication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RM cells returned to sender by receiver, with bits intact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pPr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 </a:t>
            </a:r>
          </a:p>
        </p:txBody>
      </p:sp>
      <p:pic>
        <p:nvPicPr>
          <p:cNvPr id="115718" name="Picture 5" descr="underline_base">
            <a:extLst>
              <a:ext uri="{FF2B5EF4-FFF2-40B4-BE49-F238E27FC236}">
                <a16:creationId xmlns:a16="http://schemas.microsoft.com/office/drawing/2014/main" id="{6AB798FA-2FBC-B8B6-3BF8-335C7349B824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9" y="919164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Footer Placeholder 5">
            <a:extLst>
              <a:ext uri="{FF2B5EF4-FFF2-40B4-BE49-F238E27FC236}">
                <a16:creationId xmlns:a16="http://schemas.microsoft.com/office/drawing/2014/main" id="{76E73E35-6FAE-26AB-F8C2-E04D83B23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 sz="1200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99331" name="Slide Number Placeholder 6">
            <a:extLst>
              <a:ext uri="{FF2B5EF4-FFF2-40B4-BE49-F238E27FC236}">
                <a16:creationId xmlns:a16="http://schemas.microsoft.com/office/drawing/2014/main" id="{67640378-DC12-31A7-B7EB-2C6FFA9C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</a:rPr>
              <a:t>3-</a:t>
            </a:r>
            <a:fld id="{2C407061-FEB2-F246-982A-05EA23B70DED}" type="slidenum">
              <a:rPr lang="en-US" altLang="en-US" sz="1200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pic>
        <p:nvPicPr>
          <p:cNvPr id="116739" name="Picture 112" descr="underline_base">
            <a:extLst>
              <a:ext uri="{FF2B5EF4-FFF2-40B4-BE49-F238E27FC236}">
                <a16:creationId xmlns:a16="http://schemas.microsoft.com/office/drawing/2014/main" id="{A3B56558-0ED0-F08F-28DB-04020CD994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438" y="800100"/>
            <a:ext cx="8228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3" name="Rectangle 2">
            <a:extLst>
              <a:ext uri="{FF2B5EF4-FFF2-40B4-BE49-F238E27FC236}">
                <a16:creationId xmlns:a16="http://schemas.microsoft.com/office/drawing/2014/main" id="{18B6C6F6-A840-C63A-8F28-C44B0E62D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38339" y="144463"/>
            <a:ext cx="7991475" cy="950912"/>
          </a:xfrm>
        </p:spPr>
        <p:txBody>
          <a:bodyPr/>
          <a:lstStyle/>
          <a:p>
            <a:pPr>
              <a:defRPr/>
            </a:pPr>
            <a:r>
              <a:rPr lang="en-US" sz="3600">
                <a:cs typeface="+mj-cs"/>
              </a:rPr>
              <a:t>Case study: ATM ABR congestion control</a:t>
            </a:r>
          </a:p>
        </p:txBody>
      </p:sp>
      <p:sp>
        <p:nvSpPr>
          <p:cNvPr id="99334" name="Rectangle 3">
            <a:extLst>
              <a:ext uri="{FF2B5EF4-FFF2-40B4-BE49-F238E27FC236}">
                <a16:creationId xmlns:a16="http://schemas.microsoft.com/office/drawing/2014/main" id="{9FA6A438-4821-298B-7BB4-33E1B102CDB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19301" y="3876675"/>
            <a:ext cx="8048625" cy="249555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two-byte ER (explicit rate) field in RM cell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congested switch may lower ER value in cell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senders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 send rate thus max supportable rate on path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EFCI bit in data cells: set to 1 in congested switch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if data cell preceding RM cell has EFCI set, receiver sets CI bit in returned RM cell</a:t>
            </a:r>
          </a:p>
        </p:txBody>
      </p:sp>
      <p:grpSp>
        <p:nvGrpSpPr>
          <p:cNvPr id="116742" name="Group 11">
            <a:extLst>
              <a:ext uri="{FF2B5EF4-FFF2-40B4-BE49-F238E27FC236}">
                <a16:creationId xmlns:a16="http://schemas.microsoft.com/office/drawing/2014/main" id="{E41DB3EA-8916-A4C4-4D22-EF4B267A27E0}"/>
              </a:ext>
            </a:extLst>
          </p:cNvPr>
          <p:cNvGrpSpPr>
            <a:grpSpLocks/>
          </p:cNvGrpSpPr>
          <p:nvPr/>
        </p:nvGrpSpPr>
        <p:grpSpPr bwMode="auto">
          <a:xfrm>
            <a:off x="6635751" y="2728914"/>
            <a:ext cx="950913" cy="365125"/>
            <a:chOff x="4410" y="1365"/>
            <a:chExt cx="663" cy="224"/>
          </a:xfrm>
        </p:grpSpPr>
        <p:sp>
          <p:nvSpPr>
            <p:cNvPr id="99400" name="Rectangle 12">
              <a:extLst>
                <a:ext uri="{FF2B5EF4-FFF2-40B4-BE49-F238E27FC236}">
                  <a16:creationId xmlns:a16="http://schemas.microsoft.com/office/drawing/2014/main" id="{1D08CD51-C2FF-0CD3-B4E0-271CB4F81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9401" name="AutoShape 13">
              <a:extLst>
                <a:ext uri="{FF2B5EF4-FFF2-40B4-BE49-F238E27FC236}">
                  <a16:creationId xmlns:a16="http://schemas.microsoft.com/office/drawing/2014/main" id="{B589C5A4-38A8-F9B2-9C55-5AE325014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0" y="1368"/>
              <a:ext cx="663" cy="135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6809" name="Freeform 14">
              <a:extLst>
                <a:ext uri="{FF2B5EF4-FFF2-40B4-BE49-F238E27FC236}">
                  <a16:creationId xmlns:a16="http://schemas.microsoft.com/office/drawing/2014/main" id="{5B35EC33-76D8-B22F-90E2-ADAB092C2A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BBE0E3"/>
            </a:solidFill>
            <a:ln w="6350" cmpd="sng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6810" name="Freeform 15">
              <a:extLst>
                <a:ext uri="{FF2B5EF4-FFF2-40B4-BE49-F238E27FC236}">
                  <a16:creationId xmlns:a16="http://schemas.microsoft.com/office/drawing/2014/main" id="{3740797B-3B58-5F4F-D325-D0375226B6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267 h 63"/>
                <a:gd name="T2" fmla="*/ 1294 w 280"/>
                <a:gd name="T3" fmla="*/ 259 h 63"/>
                <a:gd name="T4" fmla="*/ 7635 w 280"/>
                <a:gd name="T5" fmla="*/ 0 h 63"/>
                <a:gd name="T6" fmla="*/ 9748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6811" name="Freeform 16">
              <a:extLst>
                <a:ext uri="{FF2B5EF4-FFF2-40B4-BE49-F238E27FC236}">
                  <a16:creationId xmlns:a16="http://schemas.microsoft.com/office/drawing/2014/main" id="{A25C18F9-666B-544E-5CAC-63B8A049DF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16743" name="Group 17">
            <a:extLst>
              <a:ext uri="{FF2B5EF4-FFF2-40B4-BE49-F238E27FC236}">
                <a16:creationId xmlns:a16="http://schemas.microsoft.com/office/drawing/2014/main" id="{E876AF10-BFDF-D90C-967E-50309034FE79}"/>
              </a:ext>
            </a:extLst>
          </p:cNvPr>
          <p:cNvGrpSpPr>
            <a:grpSpLocks/>
          </p:cNvGrpSpPr>
          <p:nvPr/>
        </p:nvGrpSpPr>
        <p:grpSpPr bwMode="auto">
          <a:xfrm>
            <a:off x="4778376" y="2755901"/>
            <a:ext cx="950913" cy="365125"/>
            <a:chOff x="4410" y="1365"/>
            <a:chExt cx="663" cy="224"/>
          </a:xfrm>
        </p:grpSpPr>
        <p:sp>
          <p:nvSpPr>
            <p:cNvPr id="99395" name="Rectangle 18">
              <a:extLst>
                <a:ext uri="{FF2B5EF4-FFF2-40B4-BE49-F238E27FC236}">
                  <a16:creationId xmlns:a16="http://schemas.microsoft.com/office/drawing/2014/main" id="{F9275FD9-7EF8-0CA0-5A3A-746BD37DA8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0" y="1500"/>
              <a:ext cx="495" cy="87"/>
            </a:xfrm>
            <a:prstGeom prst="rect">
              <a:avLst/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9396" name="AutoShape 19">
              <a:extLst>
                <a:ext uri="{FF2B5EF4-FFF2-40B4-BE49-F238E27FC236}">
                  <a16:creationId xmlns:a16="http://schemas.microsoft.com/office/drawing/2014/main" id="{AD157041-2126-BE82-32E9-BDB92A36FE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0" y="1368"/>
              <a:ext cx="663" cy="135"/>
            </a:xfrm>
            <a:prstGeom prst="parallelogram">
              <a:avLst>
                <a:gd name="adj" fmla="val 122778"/>
              </a:avLst>
            </a:prstGeom>
            <a:gradFill rotWithShape="1">
              <a:gsLst>
                <a:gs pos="0">
                  <a:srgbClr val="009999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16804" name="Freeform 20">
              <a:extLst>
                <a:ext uri="{FF2B5EF4-FFF2-40B4-BE49-F238E27FC236}">
                  <a16:creationId xmlns:a16="http://schemas.microsoft.com/office/drawing/2014/main" id="{D39FDDCC-973F-4263-6DDD-ECDD79872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4" y="1365"/>
              <a:ext cx="169" cy="224"/>
            </a:xfrm>
            <a:custGeom>
              <a:avLst/>
              <a:gdLst>
                <a:gd name="T0" fmla="*/ 0 w 169"/>
                <a:gd name="T1" fmla="*/ 138 h 224"/>
                <a:gd name="T2" fmla="*/ 0 w 169"/>
                <a:gd name="T3" fmla="*/ 224 h 224"/>
                <a:gd name="T4" fmla="*/ 169 w 169"/>
                <a:gd name="T5" fmla="*/ 77 h 224"/>
                <a:gd name="T6" fmla="*/ 169 w 169"/>
                <a:gd name="T7" fmla="*/ 0 h 224"/>
                <a:gd name="T8" fmla="*/ 0 w 169"/>
                <a:gd name="T9" fmla="*/ 13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69" h="224">
                  <a:moveTo>
                    <a:pt x="0" y="138"/>
                  </a:moveTo>
                  <a:lnTo>
                    <a:pt x="0" y="224"/>
                  </a:lnTo>
                  <a:lnTo>
                    <a:pt x="169" y="77"/>
                  </a:lnTo>
                  <a:lnTo>
                    <a:pt x="169" y="0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BBE0E3"/>
            </a:solidFill>
            <a:ln w="6350" cmpd="sng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6805" name="Freeform 21">
              <a:extLst>
                <a:ext uri="{FF2B5EF4-FFF2-40B4-BE49-F238E27FC236}">
                  <a16:creationId xmlns:a16="http://schemas.microsoft.com/office/drawing/2014/main" id="{BCBE39B8-9B53-E338-E491-94AC12E8DA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5" y="1395"/>
              <a:ext cx="506" cy="80"/>
            </a:xfrm>
            <a:custGeom>
              <a:avLst/>
              <a:gdLst>
                <a:gd name="T0" fmla="*/ 0 w 280"/>
                <a:gd name="T1" fmla="*/ 267 h 63"/>
                <a:gd name="T2" fmla="*/ 1294 w 280"/>
                <a:gd name="T3" fmla="*/ 259 h 63"/>
                <a:gd name="T4" fmla="*/ 7635 w 280"/>
                <a:gd name="T5" fmla="*/ 0 h 63"/>
                <a:gd name="T6" fmla="*/ 9748 w 280"/>
                <a:gd name="T7" fmla="*/ 0 h 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0" h="63">
                  <a:moveTo>
                    <a:pt x="0" y="63"/>
                  </a:moveTo>
                  <a:lnTo>
                    <a:pt x="37" y="62"/>
                  </a:lnTo>
                  <a:lnTo>
                    <a:pt x="219" y="0"/>
                  </a:lnTo>
                  <a:lnTo>
                    <a:pt x="28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6806" name="Freeform 22">
              <a:extLst>
                <a:ext uri="{FF2B5EF4-FFF2-40B4-BE49-F238E27FC236}">
                  <a16:creationId xmlns:a16="http://schemas.microsoft.com/office/drawing/2014/main" id="{FE581FE7-A77B-08D2-2D71-A115DD390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3" y="1391"/>
              <a:ext cx="293" cy="93"/>
            </a:xfrm>
            <a:custGeom>
              <a:avLst/>
              <a:gdLst>
                <a:gd name="T0" fmla="*/ 0 w 293"/>
                <a:gd name="T1" fmla="*/ 0 h 93"/>
                <a:gd name="T2" fmla="*/ 67 w 293"/>
                <a:gd name="T3" fmla="*/ 1 h 93"/>
                <a:gd name="T4" fmla="*/ 195 w 293"/>
                <a:gd name="T5" fmla="*/ 93 h 93"/>
                <a:gd name="T6" fmla="*/ 293 w 293"/>
                <a:gd name="T7" fmla="*/ 93 h 9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3" h="93">
                  <a:moveTo>
                    <a:pt x="0" y="0"/>
                  </a:moveTo>
                  <a:lnTo>
                    <a:pt x="67" y="1"/>
                  </a:lnTo>
                  <a:lnTo>
                    <a:pt x="195" y="93"/>
                  </a:lnTo>
                  <a:lnTo>
                    <a:pt x="293" y="93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116744" name="Freeform 24">
            <a:extLst>
              <a:ext uri="{FF2B5EF4-FFF2-40B4-BE49-F238E27FC236}">
                <a16:creationId xmlns:a16="http://schemas.microsoft.com/office/drawing/2014/main" id="{5A81D5DB-8E4A-FD84-D659-C17D5E410699}"/>
              </a:ext>
            </a:extLst>
          </p:cNvPr>
          <p:cNvSpPr>
            <a:spLocks/>
          </p:cNvSpPr>
          <p:nvPr/>
        </p:nvSpPr>
        <p:spPr bwMode="auto">
          <a:xfrm>
            <a:off x="2652713" y="1658938"/>
            <a:ext cx="360362" cy="1403350"/>
          </a:xfrm>
          <a:custGeom>
            <a:avLst/>
            <a:gdLst>
              <a:gd name="T0" fmla="*/ 0 w 354"/>
              <a:gd name="T1" fmla="*/ 2147483647 h 1200"/>
              <a:gd name="T2" fmla="*/ 2147483647 w 354"/>
              <a:gd name="T3" fmla="*/ 0 h 1200"/>
              <a:gd name="T4" fmla="*/ 2147483647 w 354"/>
              <a:gd name="T5" fmla="*/ 2147483647 h 1200"/>
              <a:gd name="T6" fmla="*/ 2147483647 w 354"/>
              <a:gd name="T7" fmla="*/ 2147483647 h 1200"/>
              <a:gd name="T8" fmla="*/ 0 w 354"/>
              <a:gd name="T9" fmla="*/ 2147483647 h 1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4" h="1200">
                <a:moveTo>
                  <a:pt x="0" y="1194"/>
                </a:moveTo>
                <a:lnTo>
                  <a:pt x="354" y="0"/>
                </a:lnTo>
                <a:lnTo>
                  <a:pt x="342" y="1146"/>
                </a:lnTo>
                <a:lnTo>
                  <a:pt x="180" y="1200"/>
                </a:lnTo>
                <a:lnTo>
                  <a:pt x="0" y="119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80808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6745" name="Rectangle 23">
            <a:extLst>
              <a:ext uri="{FF2B5EF4-FFF2-40B4-BE49-F238E27FC236}">
                <a16:creationId xmlns:a16="http://schemas.microsoft.com/office/drawing/2014/main" id="{28686726-10B3-8373-DEAA-E9642218A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3714" y="1639889"/>
            <a:ext cx="771525" cy="1298575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116746" name="Group 26">
            <a:extLst>
              <a:ext uri="{FF2B5EF4-FFF2-40B4-BE49-F238E27FC236}">
                <a16:creationId xmlns:a16="http://schemas.microsoft.com/office/drawing/2014/main" id="{52B14E22-784E-9BDD-34E3-8C5132D63799}"/>
              </a:ext>
            </a:extLst>
          </p:cNvPr>
          <p:cNvGrpSpPr>
            <a:grpSpLocks/>
          </p:cNvGrpSpPr>
          <p:nvPr/>
        </p:nvGrpSpPr>
        <p:grpSpPr bwMode="auto">
          <a:xfrm>
            <a:off x="3001963" y="1700214"/>
            <a:ext cx="755650" cy="1285875"/>
            <a:chOff x="3681" y="2704"/>
            <a:chExt cx="807" cy="941"/>
          </a:xfrm>
        </p:grpSpPr>
        <p:sp>
          <p:nvSpPr>
            <p:cNvPr id="116797" name="Rectangle 24">
              <a:extLst>
                <a:ext uri="{FF2B5EF4-FFF2-40B4-BE49-F238E27FC236}">
                  <a16:creationId xmlns:a16="http://schemas.microsoft.com/office/drawing/2014/main" id="{C93F5E24-7678-C4C5-816F-5CE99A167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1" y="2704"/>
              <a:ext cx="802" cy="94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6798" name="Line 25">
              <a:extLst>
                <a:ext uri="{FF2B5EF4-FFF2-40B4-BE49-F238E27FC236}">
                  <a16:creationId xmlns:a16="http://schemas.microsoft.com/office/drawing/2014/main" id="{A15427C3-EF64-5926-24C9-2A3D32467C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7" y="2877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6799" name="Line 27">
              <a:extLst>
                <a:ext uri="{FF2B5EF4-FFF2-40B4-BE49-F238E27FC236}">
                  <a16:creationId xmlns:a16="http://schemas.microsoft.com/office/drawing/2014/main" id="{57970FFB-9D2B-42F0-34AE-26539A9B78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2" y="3079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6800" name="Line 28">
              <a:extLst>
                <a:ext uri="{FF2B5EF4-FFF2-40B4-BE49-F238E27FC236}">
                  <a16:creationId xmlns:a16="http://schemas.microsoft.com/office/drawing/2014/main" id="{CF5E77F0-E7C5-666D-207E-9003F13C84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3" y="3274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6801" name="Line 29">
              <a:extLst>
                <a:ext uri="{FF2B5EF4-FFF2-40B4-BE49-F238E27FC236}">
                  <a16:creationId xmlns:a16="http://schemas.microsoft.com/office/drawing/2014/main" id="{B5F96B98-905B-592D-BE4F-E1B2506CB6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3" y="3454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116747" name="Freeform 34">
            <a:extLst>
              <a:ext uri="{FF2B5EF4-FFF2-40B4-BE49-F238E27FC236}">
                <a16:creationId xmlns:a16="http://schemas.microsoft.com/office/drawing/2014/main" id="{EBB76615-24CF-ABB9-7B57-47BB03F14FF9}"/>
              </a:ext>
            </a:extLst>
          </p:cNvPr>
          <p:cNvSpPr>
            <a:spLocks/>
          </p:cNvSpPr>
          <p:nvPr/>
        </p:nvSpPr>
        <p:spPr bwMode="auto">
          <a:xfrm>
            <a:off x="9123363" y="1590676"/>
            <a:ext cx="347662" cy="1514475"/>
          </a:xfrm>
          <a:custGeom>
            <a:avLst/>
            <a:gdLst>
              <a:gd name="T0" fmla="*/ 2147483647 w 219"/>
              <a:gd name="T1" fmla="*/ 2147483647 h 954"/>
              <a:gd name="T2" fmla="*/ 0 w 219"/>
              <a:gd name="T3" fmla="*/ 0 h 954"/>
              <a:gd name="T4" fmla="*/ 2147483647 w 219"/>
              <a:gd name="T5" fmla="*/ 2147483647 h 954"/>
              <a:gd name="T6" fmla="*/ 2147483647 w 219"/>
              <a:gd name="T7" fmla="*/ 2147483647 h 954"/>
              <a:gd name="T8" fmla="*/ 2147483647 w 219"/>
              <a:gd name="T9" fmla="*/ 2147483647 h 9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9" h="954">
                <a:moveTo>
                  <a:pt x="198" y="762"/>
                </a:moveTo>
                <a:lnTo>
                  <a:pt x="0" y="0"/>
                </a:lnTo>
                <a:lnTo>
                  <a:pt x="8" y="844"/>
                </a:lnTo>
                <a:lnTo>
                  <a:pt x="219" y="954"/>
                </a:lnTo>
                <a:lnTo>
                  <a:pt x="198" y="76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80808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6748" name="Rectangle 23">
            <a:extLst>
              <a:ext uri="{FF2B5EF4-FFF2-40B4-BE49-F238E27FC236}">
                <a16:creationId xmlns:a16="http://schemas.microsoft.com/office/drawing/2014/main" id="{B1FE275B-AE8B-3951-51B1-06516BE39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7714" y="1627189"/>
            <a:ext cx="771525" cy="1298575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116749" name="Group 36">
            <a:extLst>
              <a:ext uri="{FF2B5EF4-FFF2-40B4-BE49-F238E27FC236}">
                <a16:creationId xmlns:a16="http://schemas.microsoft.com/office/drawing/2014/main" id="{5A70EE8F-63E4-D1FC-A703-C04B2607F92E}"/>
              </a:ext>
            </a:extLst>
          </p:cNvPr>
          <p:cNvGrpSpPr>
            <a:grpSpLocks/>
          </p:cNvGrpSpPr>
          <p:nvPr/>
        </p:nvGrpSpPr>
        <p:grpSpPr bwMode="auto">
          <a:xfrm>
            <a:off x="8335963" y="1687514"/>
            <a:ext cx="755650" cy="1285875"/>
            <a:chOff x="3681" y="2704"/>
            <a:chExt cx="807" cy="941"/>
          </a:xfrm>
        </p:grpSpPr>
        <p:sp>
          <p:nvSpPr>
            <p:cNvPr id="116792" name="Rectangle 24">
              <a:extLst>
                <a:ext uri="{FF2B5EF4-FFF2-40B4-BE49-F238E27FC236}">
                  <a16:creationId xmlns:a16="http://schemas.microsoft.com/office/drawing/2014/main" id="{CF87D229-2897-04D4-D742-F851D983C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1" y="2704"/>
              <a:ext cx="802" cy="94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6793" name="Line 25">
              <a:extLst>
                <a:ext uri="{FF2B5EF4-FFF2-40B4-BE49-F238E27FC236}">
                  <a16:creationId xmlns:a16="http://schemas.microsoft.com/office/drawing/2014/main" id="{A4443609-43B9-B41F-3BE2-6A6DCC3549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7" y="2877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6794" name="Line 27">
              <a:extLst>
                <a:ext uri="{FF2B5EF4-FFF2-40B4-BE49-F238E27FC236}">
                  <a16:creationId xmlns:a16="http://schemas.microsoft.com/office/drawing/2014/main" id="{9F362F46-285C-DD39-2095-DD35B1F626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2" y="3079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6795" name="Line 28">
              <a:extLst>
                <a:ext uri="{FF2B5EF4-FFF2-40B4-BE49-F238E27FC236}">
                  <a16:creationId xmlns:a16="http://schemas.microsoft.com/office/drawing/2014/main" id="{79B874F7-D03B-2B21-7B9D-93537DB1CA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3" y="3274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16796" name="Line 29">
              <a:extLst>
                <a:ext uri="{FF2B5EF4-FFF2-40B4-BE49-F238E27FC236}">
                  <a16:creationId xmlns:a16="http://schemas.microsoft.com/office/drawing/2014/main" id="{3810605B-3724-4D78-F3D0-F78EFCD5D3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3" y="3454"/>
              <a:ext cx="796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116750" name="Freeform 45">
            <a:extLst>
              <a:ext uri="{FF2B5EF4-FFF2-40B4-BE49-F238E27FC236}">
                <a16:creationId xmlns:a16="http://schemas.microsoft.com/office/drawing/2014/main" id="{99B0D99B-C275-8489-9F64-DBC21FC6463F}"/>
              </a:ext>
            </a:extLst>
          </p:cNvPr>
          <p:cNvSpPr>
            <a:spLocks/>
          </p:cNvSpPr>
          <p:nvPr/>
        </p:nvSpPr>
        <p:spPr bwMode="auto">
          <a:xfrm>
            <a:off x="3498850" y="2022476"/>
            <a:ext cx="5080000" cy="777875"/>
          </a:xfrm>
          <a:custGeom>
            <a:avLst/>
            <a:gdLst>
              <a:gd name="T0" fmla="*/ 0 w 3200"/>
              <a:gd name="T1" fmla="*/ 2147483647 h 490"/>
              <a:gd name="T2" fmla="*/ 0 w 3200"/>
              <a:gd name="T3" fmla="*/ 2147483647 h 490"/>
              <a:gd name="T4" fmla="*/ 2147483647 w 3200"/>
              <a:gd name="T5" fmla="*/ 2147483647 h 490"/>
              <a:gd name="T6" fmla="*/ 2147483647 w 3200"/>
              <a:gd name="T7" fmla="*/ 0 h 49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00" h="490">
                <a:moveTo>
                  <a:pt x="0" y="64"/>
                </a:moveTo>
                <a:lnTo>
                  <a:pt x="0" y="490"/>
                </a:lnTo>
                <a:lnTo>
                  <a:pt x="3200" y="490"/>
                </a:lnTo>
                <a:lnTo>
                  <a:pt x="3200" y="0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6751" name="Freeform 46">
            <a:extLst>
              <a:ext uri="{FF2B5EF4-FFF2-40B4-BE49-F238E27FC236}">
                <a16:creationId xmlns:a16="http://schemas.microsoft.com/office/drawing/2014/main" id="{C17AE8C1-1153-A9C7-1844-14346F62B70E}"/>
              </a:ext>
            </a:extLst>
          </p:cNvPr>
          <p:cNvSpPr>
            <a:spLocks/>
          </p:cNvSpPr>
          <p:nvPr/>
        </p:nvSpPr>
        <p:spPr bwMode="auto">
          <a:xfrm>
            <a:off x="3217863" y="2074863"/>
            <a:ext cx="5581650" cy="969962"/>
          </a:xfrm>
          <a:custGeom>
            <a:avLst/>
            <a:gdLst>
              <a:gd name="T0" fmla="*/ 0 w 3516"/>
              <a:gd name="T1" fmla="*/ 2147483647 h 611"/>
              <a:gd name="T2" fmla="*/ 2147483647 w 3516"/>
              <a:gd name="T3" fmla="*/ 2147483647 h 611"/>
              <a:gd name="T4" fmla="*/ 2147483647 w 3516"/>
              <a:gd name="T5" fmla="*/ 2147483647 h 611"/>
              <a:gd name="T6" fmla="*/ 2147483647 w 3516"/>
              <a:gd name="T7" fmla="*/ 0 h 61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516" h="611">
                <a:moveTo>
                  <a:pt x="0" y="2"/>
                </a:moveTo>
                <a:lnTo>
                  <a:pt x="3" y="611"/>
                </a:lnTo>
                <a:lnTo>
                  <a:pt x="3516" y="611"/>
                </a:lnTo>
                <a:lnTo>
                  <a:pt x="3516" y="0"/>
                </a:lnTo>
              </a:path>
            </a:pathLst>
          </a:custGeom>
          <a:noFill/>
          <a:ln w="19050" cap="flat" cmpd="sng">
            <a:solidFill>
              <a:srgbClr val="000099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ahoma" panose="020B060403050404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16752" name="Group 61">
            <a:extLst>
              <a:ext uri="{FF2B5EF4-FFF2-40B4-BE49-F238E27FC236}">
                <a16:creationId xmlns:a16="http://schemas.microsoft.com/office/drawing/2014/main" id="{F051D35E-CCD3-B7C3-9F63-F46429DA2528}"/>
              </a:ext>
            </a:extLst>
          </p:cNvPr>
          <p:cNvGrpSpPr>
            <a:grpSpLocks/>
          </p:cNvGrpSpPr>
          <p:nvPr/>
        </p:nvGrpSpPr>
        <p:grpSpPr bwMode="auto">
          <a:xfrm>
            <a:off x="4054475" y="2314575"/>
            <a:ext cx="712788" cy="534988"/>
            <a:chOff x="1594" y="1479"/>
            <a:chExt cx="449" cy="337"/>
          </a:xfrm>
        </p:grpSpPr>
        <p:sp>
          <p:nvSpPr>
            <p:cNvPr id="99379" name="Rectangle 47">
              <a:extLst>
                <a:ext uri="{FF2B5EF4-FFF2-40B4-BE49-F238E27FC236}">
                  <a16:creationId xmlns:a16="http://schemas.microsoft.com/office/drawing/2014/main" id="{CE8B59A1-2E88-B50B-8CDA-0E4115D1C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8" y="1479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9380" name="Rectangle 48">
              <a:extLst>
                <a:ext uri="{FF2B5EF4-FFF2-40B4-BE49-F238E27FC236}">
                  <a16:creationId xmlns:a16="http://schemas.microsoft.com/office/drawing/2014/main" id="{4D51D563-0A74-A5E9-713C-1B93BFEC4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0" y="1481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9381" name="Rectangle 49">
              <a:extLst>
                <a:ext uri="{FF2B5EF4-FFF2-40B4-BE49-F238E27FC236}">
                  <a16:creationId xmlns:a16="http://schemas.microsoft.com/office/drawing/2014/main" id="{CB348BF1-69C9-C0A1-09B5-97B67827A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481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9382" name="Rectangle 50">
              <a:extLst>
                <a:ext uri="{FF2B5EF4-FFF2-40B4-BE49-F238E27FC236}">
                  <a16:creationId xmlns:a16="http://schemas.microsoft.com/office/drawing/2014/main" id="{E0745127-BB33-6655-1926-5C457BD38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" y="1479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9383" name="Rectangle 51">
              <a:extLst>
                <a:ext uri="{FF2B5EF4-FFF2-40B4-BE49-F238E27FC236}">
                  <a16:creationId xmlns:a16="http://schemas.microsoft.com/office/drawing/2014/main" id="{7DC42908-B3B9-EAB4-026C-4AAB508409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9" y="1481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9384" name="Rectangle 52">
              <a:extLst>
                <a:ext uri="{FF2B5EF4-FFF2-40B4-BE49-F238E27FC236}">
                  <a16:creationId xmlns:a16="http://schemas.microsoft.com/office/drawing/2014/main" id="{99DF2166-A3C8-4064-A377-6CC2696740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3" y="1481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116753" name="Group 62">
            <a:extLst>
              <a:ext uri="{FF2B5EF4-FFF2-40B4-BE49-F238E27FC236}">
                <a16:creationId xmlns:a16="http://schemas.microsoft.com/office/drawing/2014/main" id="{2E576FCD-2D02-4468-8D81-204A762DAD7C}"/>
              </a:ext>
            </a:extLst>
          </p:cNvPr>
          <p:cNvGrpSpPr>
            <a:grpSpLocks/>
          </p:cNvGrpSpPr>
          <p:nvPr/>
        </p:nvGrpSpPr>
        <p:grpSpPr bwMode="auto">
          <a:xfrm>
            <a:off x="5821364" y="2332039"/>
            <a:ext cx="712787" cy="534987"/>
            <a:chOff x="1594" y="1479"/>
            <a:chExt cx="449" cy="337"/>
          </a:xfrm>
        </p:grpSpPr>
        <p:sp>
          <p:nvSpPr>
            <p:cNvPr id="99373" name="Rectangle 63">
              <a:extLst>
                <a:ext uri="{FF2B5EF4-FFF2-40B4-BE49-F238E27FC236}">
                  <a16:creationId xmlns:a16="http://schemas.microsoft.com/office/drawing/2014/main" id="{0B8EEE64-8802-E665-69BD-DD603873C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8" y="1479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9374" name="Rectangle 64">
              <a:extLst>
                <a:ext uri="{FF2B5EF4-FFF2-40B4-BE49-F238E27FC236}">
                  <a16:creationId xmlns:a16="http://schemas.microsoft.com/office/drawing/2014/main" id="{79D9D815-D25E-B460-4288-47572DD854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0" y="1481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9375" name="Rectangle 65">
              <a:extLst>
                <a:ext uri="{FF2B5EF4-FFF2-40B4-BE49-F238E27FC236}">
                  <a16:creationId xmlns:a16="http://schemas.microsoft.com/office/drawing/2014/main" id="{46586D6F-3247-4646-F05B-F56E371811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" y="1481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9376" name="Rectangle 66">
              <a:extLst>
                <a:ext uri="{FF2B5EF4-FFF2-40B4-BE49-F238E27FC236}">
                  <a16:creationId xmlns:a16="http://schemas.microsoft.com/office/drawing/2014/main" id="{E6DAF157-75EE-8526-A23F-53619A1808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7" y="1479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9377" name="Rectangle 67">
              <a:extLst>
                <a:ext uri="{FF2B5EF4-FFF2-40B4-BE49-F238E27FC236}">
                  <a16:creationId xmlns:a16="http://schemas.microsoft.com/office/drawing/2014/main" id="{2C7E794E-C847-6B0F-6D78-EDF172AAE8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9" y="1481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9378" name="Rectangle 68">
              <a:extLst>
                <a:ext uri="{FF2B5EF4-FFF2-40B4-BE49-F238E27FC236}">
                  <a16:creationId xmlns:a16="http://schemas.microsoft.com/office/drawing/2014/main" id="{AEA128EB-1113-C588-F4DE-C509461654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3" y="1481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116754" name="Group 76">
            <a:extLst>
              <a:ext uri="{FF2B5EF4-FFF2-40B4-BE49-F238E27FC236}">
                <a16:creationId xmlns:a16="http://schemas.microsoft.com/office/drawing/2014/main" id="{384D08F4-0DD0-417D-7E09-E8EE5A1CEF07}"/>
              </a:ext>
            </a:extLst>
          </p:cNvPr>
          <p:cNvGrpSpPr>
            <a:grpSpLocks/>
          </p:cNvGrpSpPr>
          <p:nvPr/>
        </p:nvGrpSpPr>
        <p:grpSpPr bwMode="auto">
          <a:xfrm>
            <a:off x="7727951" y="2320925"/>
            <a:ext cx="333375" cy="534988"/>
            <a:chOff x="2522" y="956"/>
            <a:chExt cx="210" cy="337"/>
          </a:xfrm>
        </p:grpSpPr>
        <p:sp>
          <p:nvSpPr>
            <p:cNvPr id="99370" name="Rectangle 70">
              <a:extLst>
                <a:ext uri="{FF2B5EF4-FFF2-40B4-BE49-F238E27FC236}">
                  <a16:creationId xmlns:a16="http://schemas.microsoft.com/office/drawing/2014/main" id="{0D888508-0C45-84EE-D0A1-AF84C6FD6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6" y="956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9371" name="Rectangle 71">
              <a:extLst>
                <a:ext uri="{FF2B5EF4-FFF2-40B4-BE49-F238E27FC236}">
                  <a16:creationId xmlns:a16="http://schemas.microsoft.com/office/drawing/2014/main" id="{E7032F03-B2ED-8777-782B-C83EBC510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8" y="958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9372" name="Rectangle 72">
              <a:extLst>
                <a:ext uri="{FF2B5EF4-FFF2-40B4-BE49-F238E27FC236}">
                  <a16:creationId xmlns:a16="http://schemas.microsoft.com/office/drawing/2014/main" id="{FE5EAAFC-BD1C-71F3-DEF5-9041DB282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2" y="958"/>
              <a:ext cx="56" cy="3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99348" name="AutoShape 77">
            <a:extLst>
              <a:ext uri="{FF2B5EF4-FFF2-40B4-BE49-F238E27FC236}">
                <a16:creationId xmlns:a16="http://schemas.microsoft.com/office/drawing/2014/main" id="{E11772BC-7332-23AE-F531-EA19E372A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9651" y="2395538"/>
            <a:ext cx="434975" cy="260350"/>
          </a:xfrm>
          <a:prstGeom prst="rightArrow">
            <a:avLst>
              <a:gd name="adj1" fmla="val 50000"/>
              <a:gd name="adj2" fmla="val 41768"/>
            </a:avLst>
          </a:prstGeom>
          <a:gradFill rotWithShape="1">
            <a:gsLst>
              <a:gs pos="0">
                <a:schemeClr val="bg1"/>
              </a:gs>
              <a:gs pos="100000">
                <a:srgbClr val="CC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9349" name="AutoShape 78">
            <a:extLst>
              <a:ext uri="{FF2B5EF4-FFF2-40B4-BE49-F238E27FC236}">
                <a16:creationId xmlns:a16="http://schemas.microsoft.com/office/drawing/2014/main" id="{60127818-2E91-EFA3-FCCC-E8ED68828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6539" y="2398713"/>
            <a:ext cx="434975" cy="260350"/>
          </a:xfrm>
          <a:prstGeom prst="rightArrow">
            <a:avLst>
              <a:gd name="adj1" fmla="val 50000"/>
              <a:gd name="adj2" fmla="val 41768"/>
            </a:avLst>
          </a:prstGeom>
          <a:gradFill rotWithShape="1">
            <a:gsLst>
              <a:gs pos="0">
                <a:schemeClr val="bg1"/>
              </a:gs>
              <a:gs pos="100000">
                <a:srgbClr val="CC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9350" name="Rectangle 80">
            <a:extLst>
              <a:ext uri="{FF2B5EF4-FFF2-40B4-BE49-F238E27FC236}">
                <a16:creationId xmlns:a16="http://schemas.microsoft.com/office/drawing/2014/main" id="{9867968B-3AB7-78A5-83A9-A3593B6A1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9588" y="2963863"/>
            <a:ext cx="88900" cy="531812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>
              <a:solidFill>
                <a:srgbClr val="CC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116758" name="Group 91">
            <a:extLst>
              <a:ext uri="{FF2B5EF4-FFF2-40B4-BE49-F238E27FC236}">
                <a16:creationId xmlns:a16="http://schemas.microsoft.com/office/drawing/2014/main" id="{A6C2D549-A223-432B-CA36-0CEA26CE26DE}"/>
              </a:ext>
            </a:extLst>
          </p:cNvPr>
          <p:cNvGrpSpPr>
            <a:grpSpLocks/>
          </p:cNvGrpSpPr>
          <p:nvPr/>
        </p:nvGrpSpPr>
        <p:grpSpPr bwMode="auto">
          <a:xfrm>
            <a:off x="5829301" y="2941638"/>
            <a:ext cx="468313" cy="531812"/>
            <a:chOff x="3106" y="853"/>
            <a:chExt cx="295" cy="335"/>
          </a:xfrm>
        </p:grpSpPr>
        <p:sp>
          <p:nvSpPr>
            <p:cNvPr id="99368" name="Rectangle 92">
              <a:extLst>
                <a:ext uri="{FF2B5EF4-FFF2-40B4-BE49-F238E27FC236}">
                  <a16:creationId xmlns:a16="http://schemas.microsoft.com/office/drawing/2014/main" id="{F15D7B68-8B8D-E7A1-E684-BEF8D2D79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6" y="853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9369" name="Rectangle 93">
              <a:extLst>
                <a:ext uri="{FF2B5EF4-FFF2-40B4-BE49-F238E27FC236}">
                  <a16:creationId xmlns:a16="http://schemas.microsoft.com/office/drawing/2014/main" id="{97C494AB-67F1-BD29-1C7E-E2131A114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5" y="853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116759" name="Group 94">
            <a:extLst>
              <a:ext uri="{FF2B5EF4-FFF2-40B4-BE49-F238E27FC236}">
                <a16:creationId xmlns:a16="http://schemas.microsoft.com/office/drawing/2014/main" id="{D7D5B044-52CC-15A0-8878-836B0950D5AC}"/>
              </a:ext>
            </a:extLst>
          </p:cNvPr>
          <p:cNvGrpSpPr>
            <a:grpSpLocks/>
          </p:cNvGrpSpPr>
          <p:nvPr/>
        </p:nvGrpSpPr>
        <p:grpSpPr bwMode="auto">
          <a:xfrm>
            <a:off x="3959226" y="2946401"/>
            <a:ext cx="468313" cy="531813"/>
            <a:chOff x="3106" y="853"/>
            <a:chExt cx="295" cy="335"/>
          </a:xfrm>
        </p:grpSpPr>
        <p:sp>
          <p:nvSpPr>
            <p:cNvPr id="99366" name="Rectangle 95">
              <a:extLst>
                <a:ext uri="{FF2B5EF4-FFF2-40B4-BE49-F238E27FC236}">
                  <a16:creationId xmlns:a16="http://schemas.microsoft.com/office/drawing/2014/main" id="{6FB6629B-EFF8-5CF0-7C23-508198402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6" y="853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9367" name="Rectangle 96">
              <a:extLst>
                <a:ext uri="{FF2B5EF4-FFF2-40B4-BE49-F238E27FC236}">
                  <a16:creationId xmlns:a16="http://schemas.microsoft.com/office/drawing/2014/main" id="{0486C8B0-F30E-E8BC-0A4F-F78971D8B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5" y="853"/>
              <a:ext cx="56" cy="335"/>
            </a:xfrm>
            <a:prstGeom prst="rect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00">
                <a:solidFill>
                  <a:srgbClr val="CC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99353" name="AutoShape 97">
            <a:extLst>
              <a:ext uri="{FF2B5EF4-FFF2-40B4-BE49-F238E27FC236}">
                <a16:creationId xmlns:a16="http://schemas.microsoft.com/office/drawing/2014/main" id="{877678DB-B9BC-D8FE-B2AC-04D80A911EC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482976" y="3132138"/>
            <a:ext cx="434975" cy="260350"/>
          </a:xfrm>
          <a:prstGeom prst="rightArrow">
            <a:avLst>
              <a:gd name="adj1" fmla="val 50000"/>
              <a:gd name="adj2" fmla="val 41768"/>
            </a:avLst>
          </a:prstGeom>
          <a:gradFill rotWithShape="1">
            <a:gsLst>
              <a:gs pos="0">
                <a:schemeClr val="bg1"/>
              </a:gs>
              <a:gs pos="100000">
                <a:srgbClr val="CC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9354" name="AutoShape 98">
            <a:extLst>
              <a:ext uri="{FF2B5EF4-FFF2-40B4-BE49-F238E27FC236}">
                <a16:creationId xmlns:a16="http://schemas.microsoft.com/office/drawing/2014/main" id="{7C2989EE-25E5-BF34-4F25-B894525231B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5413376" y="3135313"/>
            <a:ext cx="434975" cy="260350"/>
          </a:xfrm>
          <a:prstGeom prst="rightArrow">
            <a:avLst>
              <a:gd name="adj1" fmla="val 50000"/>
              <a:gd name="adj2" fmla="val 41768"/>
            </a:avLst>
          </a:prstGeom>
          <a:gradFill rotWithShape="1">
            <a:gsLst>
              <a:gs pos="0">
                <a:schemeClr val="bg1"/>
              </a:gs>
              <a:gs pos="100000">
                <a:srgbClr val="CC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9355" name="AutoShape 99">
            <a:extLst>
              <a:ext uri="{FF2B5EF4-FFF2-40B4-BE49-F238E27FC236}">
                <a16:creationId xmlns:a16="http://schemas.microsoft.com/office/drawing/2014/main" id="{D18FDFC7-5DCC-3379-CBF4-495B068E10B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610476" y="3138488"/>
            <a:ext cx="434975" cy="260350"/>
          </a:xfrm>
          <a:prstGeom prst="rightArrow">
            <a:avLst>
              <a:gd name="adj1" fmla="val 50000"/>
              <a:gd name="adj2" fmla="val 41768"/>
            </a:avLst>
          </a:prstGeom>
          <a:gradFill rotWithShape="1">
            <a:gsLst>
              <a:gs pos="0">
                <a:schemeClr val="bg1"/>
              </a:gs>
              <a:gs pos="100000">
                <a:srgbClr val="CC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9356" name="Rectangle 101">
            <a:extLst>
              <a:ext uri="{FF2B5EF4-FFF2-40B4-BE49-F238E27FC236}">
                <a16:creationId xmlns:a16="http://schemas.microsoft.com/office/drawing/2014/main" id="{76BC9DEC-E15F-4297-B688-176493D71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1989" y="1363664"/>
            <a:ext cx="98425" cy="407987"/>
          </a:xfrm>
          <a:prstGeom prst="rect">
            <a:avLst/>
          </a:prstGeom>
          <a:solidFill>
            <a:srgbClr val="CC0000"/>
          </a:solidFill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>
              <a:solidFill>
                <a:srgbClr val="CC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9357" name="Text Box 102">
            <a:extLst>
              <a:ext uri="{FF2B5EF4-FFF2-40B4-BE49-F238E27FC236}">
                <a16:creationId xmlns:a16="http://schemas.microsoft.com/office/drawing/2014/main" id="{1F34FBDE-59D6-7362-9050-0E6A8E989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176" y="1519238"/>
            <a:ext cx="822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RM cell</a:t>
            </a:r>
          </a:p>
        </p:txBody>
      </p:sp>
      <p:sp>
        <p:nvSpPr>
          <p:cNvPr id="99358" name="Rectangle 108">
            <a:extLst>
              <a:ext uri="{FF2B5EF4-FFF2-40B4-BE49-F238E27FC236}">
                <a16:creationId xmlns:a16="http://schemas.microsoft.com/office/drawing/2014/main" id="{B1959C7B-C986-44ED-82EB-4CC34432F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614" y="1363664"/>
            <a:ext cx="98425" cy="40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>
              <a:solidFill>
                <a:srgbClr val="CC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9359" name="Text Box 109">
            <a:extLst>
              <a:ext uri="{FF2B5EF4-FFF2-40B4-BE49-F238E27FC236}">
                <a16:creationId xmlns:a16="http://schemas.microsoft.com/office/drawing/2014/main" id="{473B8CA0-9D1F-74CD-8782-98FCCD814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5800" y="1519238"/>
            <a:ext cx="933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data cell</a:t>
            </a:r>
          </a:p>
        </p:txBody>
      </p:sp>
      <p:grpSp>
        <p:nvGrpSpPr>
          <p:cNvPr id="116767" name="Group 113">
            <a:extLst>
              <a:ext uri="{FF2B5EF4-FFF2-40B4-BE49-F238E27FC236}">
                <a16:creationId xmlns:a16="http://schemas.microsoft.com/office/drawing/2014/main" id="{AA1FBB43-1FD4-72C8-6CE4-7E879F950D31}"/>
              </a:ext>
            </a:extLst>
          </p:cNvPr>
          <p:cNvGrpSpPr>
            <a:grpSpLocks/>
          </p:cNvGrpSpPr>
          <p:nvPr/>
        </p:nvGrpSpPr>
        <p:grpSpPr bwMode="auto">
          <a:xfrm>
            <a:off x="2190750" y="2622550"/>
            <a:ext cx="687388" cy="636588"/>
            <a:chOff x="-44" y="1473"/>
            <a:chExt cx="981" cy="1105"/>
          </a:xfrm>
        </p:grpSpPr>
        <p:pic>
          <p:nvPicPr>
            <p:cNvPr id="116771" name="Picture 114" descr="desktop_computer_stylized_medium">
              <a:extLst>
                <a:ext uri="{FF2B5EF4-FFF2-40B4-BE49-F238E27FC236}">
                  <a16:creationId xmlns:a16="http://schemas.microsoft.com/office/drawing/2014/main" id="{0F5AC15B-E155-3FBA-A2BD-195DE7D17E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6772" name="Freeform 115">
              <a:extLst>
                <a:ext uri="{FF2B5EF4-FFF2-40B4-BE49-F238E27FC236}">
                  <a16:creationId xmlns:a16="http://schemas.microsoft.com/office/drawing/2014/main" id="{BBDD30AC-D3DA-2D36-7F96-90D1286728A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116768" name="Group 116">
            <a:extLst>
              <a:ext uri="{FF2B5EF4-FFF2-40B4-BE49-F238E27FC236}">
                <a16:creationId xmlns:a16="http://schemas.microsoft.com/office/drawing/2014/main" id="{37BC0F3F-0361-C930-E968-776F6DB058F9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9318625" y="2671764"/>
            <a:ext cx="642938" cy="636587"/>
            <a:chOff x="-44" y="1473"/>
            <a:chExt cx="981" cy="1105"/>
          </a:xfrm>
        </p:grpSpPr>
        <p:pic>
          <p:nvPicPr>
            <p:cNvPr id="116769" name="Picture 117" descr="desktop_computer_stylized_medium">
              <a:extLst>
                <a:ext uri="{FF2B5EF4-FFF2-40B4-BE49-F238E27FC236}">
                  <a16:creationId xmlns:a16="http://schemas.microsoft.com/office/drawing/2014/main" id="{B5AF4B31-AD3A-578A-15E1-1FADF0F8C2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6770" name="Freeform 118">
              <a:extLst>
                <a:ext uri="{FF2B5EF4-FFF2-40B4-BE49-F238E27FC236}">
                  <a16:creationId xmlns:a16="http://schemas.microsoft.com/office/drawing/2014/main" id="{56084C40-D1BA-C92C-F437-EDAABD46210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736 w 356"/>
                <a:gd name="T3" fmla="*/ 95 h 368"/>
                <a:gd name="T4" fmla="*/ 2059 w 356"/>
                <a:gd name="T5" fmla="*/ 1990 h 368"/>
                <a:gd name="T6" fmla="*/ 454 w 356"/>
                <a:gd name="T7" fmla="*/ 248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ahoma" panose="020B0604030504040204" pitchFamily="34" charset="0"/>
                <a:ea typeface="ＭＳ Ｐゴシック" panose="020B0600070205080204" pitchFamily="34" charset="-128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Macintosh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Gill Sans MT</vt:lpstr>
      <vt:lpstr>Tahoma</vt:lpstr>
      <vt:lpstr>Times New Roman</vt:lpstr>
      <vt:lpstr>Wingdings</vt:lpstr>
      <vt:lpstr>Default Design</vt:lpstr>
      <vt:lpstr>Case study: ATM ABR congestion control</vt:lpstr>
      <vt:lpstr>Case study: ATM ABR congestion control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Kurose</dc:creator>
  <cp:lastModifiedBy>Jim Kurose</cp:lastModifiedBy>
  <cp:revision>1</cp:revision>
  <dcterms:created xsi:type="dcterms:W3CDTF">2025-01-26T21:46:20Z</dcterms:created>
  <dcterms:modified xsi:type="dcterms:W3CDTF">2025-01-26T21:46:43Z</dcterms:modified>
</cp:coreProperties>
</file>