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399" r:id="rId2"/>
    <p:sldId id="400" r:id="rId3"/>
    <p:sldId id="40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1E981-EB33-FD48-96C6-CEA60AC8F83D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4EB77-DC87-274B-B091-D0C50C58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71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>
            <a:extLst>
              <a:ext uri="{FF2B5EF4-FFF2-40B4-BE49-F238E27FC236}">
                <a16:creationId xmlns:a16="http://schemas.microsoft.com/office/drawing/2014/main" id="{BF9789A4-7772-914F-1886-3F2BEC7594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2" name="Notes Placeholder 2">
            <a:extLst>
              <a:ext uri="{FF2B5EF4-FFF2-40B4-BE49-F238E27FC236}">
                <a16:creationId xmlns:a16="http://schemas.microsoft.com/office/drawing/2014/main" id="{B753F6DF-AE34-FE11-28D8-A2A42D9E8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38243" name="Slide Number Placeholder 3">
            <a:extLst>
              <a:ext uri="{FF2B5EF4-FFF2-40B4-BE49-F238E27FC236}">
                <a16:creationId xmlns:a16="http://schemas.microsoft.com/office/drawing/2014/main" id="{5423AB5F-0D1A-7233-6824-E4A22FE411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A323C6-BE8C-6B4F-BB17-3AF533EFD2F8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>
            <a:extLst>
              <a:ext uri="{FF2B5EF4-FFF2-40B4-BE49-F238E27FC236}">
                <a16:creationId xmlns:a16="http://schemas.microsoft.com/office/drawing/2014/main" id="{3C615911-89D2-3BCB-B66D-651EBC9492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>
            <a:extLst>
              <a:ext uri="{FF2B5EF4-FFF2-40B4-BE49-F238E27FC236}">
                <a16:creationId xmlns:a16="http://schemas.microsoft.com/office/drawing/2014/main" id="{7FEAFBFB-ECA8-65D2-012C-3FF1375C7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0291" name="Slide Number Placeholder 3">
            <a:extLst>
              <a:ext uri="{FF2B5EF4-FFF2-40B4-BE49-F238E27FC236}">
                <a16:creationId xmlns:a16="http://schemas.microsoft.com/office/drawing/2014/main" id="{54478B19-DDC8-9751-20F4-B30B6E1D60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E8D103-8E69-2847-9947-577CC6E763C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>
            <a:extLst>
              <a:ext uri="{FF2B5EF4-FFF2-40B4-BE49-F238E27FC236}">
                <a16:creationId xmlns:a16="http://schemas.microsoft.com/office/drawing/2014/main" id="{C42BB47F-CBD0-D0CC-674E-F5C1035158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8" name="Notes Placeholder 2">
            <a:extLst>
              <a:ext uri="{FF2B5EF4-FFF2-40B4-BE49-F238E27FC236}">
                <a16:creationId xmlns:a16="http://schemas.microsoft.com/office/drawing/2014/main" id="{F16E0F34-CD96-E9EA-B4B6-CBE8DDCA9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2339" name="Slide Number Placeholder 3">
            <a:extLst>
              <a:ext uri="{FF2B5EF4-FFF2-40B4-BE49-F238E27FC236}">
                <a16:creationId xmlns:a16="http://schemas.microsoft.com/office/drawing/2014/main" id="{E716D5A9-05C4-29EA-C92E-AC4DD0E81A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482B28-6835-EB41-9D69-324C75BE0F04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306A9F-45C0-A12A-C528-EA1F669C4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409BA-1329-9A40-AA98-23C254B1F134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3307A96-B322-FB74-3921-481AC1EB9B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5ACC905-DE00-027D-6344-C8410ECDA5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D6D25254-5588-6B49-A109-A2D02408D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86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73AC22-2A46-9531-1C1C-EE7B483818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7C0FD-2892-7546-9504-719DD3BC3DF1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ADA9C86-7A99-E41C-ACF5-60925402E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F93500B-F5E8-F87A-29B4-A404AC0EE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3759B912-85AE-924E-B095-575032A2F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7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3600" y="228600"/>
            <a:ext cx="25908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75692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274E55-B070-CC40-8D47-AA2DEAB2F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4652F-02AB-E54D-8AA3-DF855E4F5207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0334CE2-6F77-209C-EDB9-0291BF72D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330B875-FB59-54BA-406B-FF0895B48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352E5DC-BDE7-AF40-B9A6-94E31BA71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381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CDF187-6B9A-D752-209D-CEB81E354E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F63A3-2841-5047-B36C-7065C5FA1BAA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769A0FF-306D-83F2-6148-01D2778D14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74C3057-2DDD-FFDB-05BB-971154D39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59A2987D-C518-F947-9940-74B6E90DD7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196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5549B8-DB70-85F5-8226-2867CC126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3F639-C29A-2A4B-9663-B358F27C77E5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D23BA7D-431F-5B11-D799-A3256E0B9D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FA5F5BCB-5D4C-7A7A-CAC1-CA3074B64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92BE3834-CF6E-0445-A6A0-F22222CE3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4659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36C874-F0EA-79D3-050E-2444EA39C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EE4B6-D68B-E74F-B5BC-88F0BB8B6E1C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DF494A8-274E-8D15-2C72-2A30FFB097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D73DCA3-7487-63DB-BDE1-D49ABCB1C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78844309-A85D-F240-A805-CE5AD918B2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550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10363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200" y="4000500"/>
            <a:ext cx="10363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B5147F-A733-CED6-6807-51FDBFC95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2C7A2-2B09-904C-8B71-FAF97A4828F1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9275A7B-DC88-A59B-C8B0-9800E4DCF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557A7BF9-1B2A-F901-1C47-D217110C1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021AC08C-3894-A94F-8E69-D5A58C03D4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92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61A03C-A464-7741-05D9-E86E6986B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01E4A3-EA70-3348-97D3-980991717C53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98042C3-E4E7-17A4-5839-9B9DED2CE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12F7591-28D1-68FB-D313-F986CBAC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F33A3F6B-9BEE-2B42-8F1B-10011524F4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611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B711EE-415A-6D04-85CD-662B395302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26996-A1B2-4E4E-AC76-A62ECD29F978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1AB7944-A893-5496-208A-70B53AE831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5A00849-99C4-8744-D71A-CB01094069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16F09F5-EFC6-3642-AA0A-7687AB493D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5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64C4B1-CE2D-E53F-0B05-8F7C55C66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27DB5-4D4A-E348-BAF6-C6BBA4DE6843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4A7FA44-F73D-60FA-4AF2-057077666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76FEA618-FED6-697B-571F-5FDCE7046D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015CCFE3-4E9F-9440-ABAB-35C372BC17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6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BF7AAE6-6AFB-F423-CD04-F8F9FE7465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8071B-664C-B34A-A654-407CCE72E454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6715E0-73E2-4D0A-5D38-3E40B7529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07EA1A-AEC2-0174-1D93-6D8127C3A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E5130889-8318-BD42-B13C-4B9DB87743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8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4BB5E9E-D796-3A32-9F17-13FF95475A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890520-4BE7-7D49-A1F0-0EF096E3E23D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DAF3C1F-B73F-503F-D4F1-A94E9C120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33C03B0-A1E7-EF13-6289-BC4F71564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C54F7A4B-61FD-5B43-BF34-416EEFEFB1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03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058D50-5B7A-AE87-5E2C-A02335F7D2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23BEC-3657-7F4F-9C87-D50A249793D8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04EF584-B5AE-CB7A-968E-635C38D13F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D351093-35BC-9071-0E75-FE638F5E93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E2C8F94A-4466-C545-BD00-DF565827B8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6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594FC9-AC0D-2BA9-C289-6986F9844D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B9F1A2-0FCB-D34D-B32B-1E7830951542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91B4534-C6A0-E52B-B072-96B0CCFDB8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8134E75-D2F7-0DA4-F9C0-216CFC4E41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2841B397-C0A8-EA4B-8A4D-9AAA7A6682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3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719DE9-8882-1A34-DC65-4F6A89FAC5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E6BB5B-F2D1-2A44-B38E-4BB7C61381AA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15633B7-7538-B9DC-1B61-82FF98F311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869ED85D-905D-022B-FC75-95632C25BD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C6BFDD88-71B4-0841-ABD7-46078F3CD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77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5B7D444-0728-3DB5-E584-0D7427A140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5B865E1-82DD-B70A-D84F-A003E6D29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611313"/>
            <a:ext cx="10363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71A02B-E50C-295F-4BF0-F65104D1C5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anose="02020603050405020304" pitchFamily="18" charset="0"/>
              </a:defRPr>
            </a:lvl1pPr>
          </a:lstStyle>
          <a:p>
            <a:fld id="{DC0B82BD-095D-7249-AC7D-CD486899EC7C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2A95A470-10B3-7CCF-0EE6-F152990EF9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35851" y="6467475"/>
            <a:ext cx="3860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32F84A23-0BE4-FC38-0C4E-680224086A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99801" y="6462714"/>
            <a:ext cx="901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r>
              <a:rPr lang="en-US" altLang="en-US"/>
              <a:t>2-</a:t>
            </a:r>
            <a:fld id="{B1EB17C1-0C1D-EB48-B3E0-B2796F0F32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31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itchFamily="2" charset="2"/>
        <a:buChar char="v"/>
        <a:defRPr sz="2800">
          <a:solidFill>
            <a:schemeClr val="tx1"/>
          </a:solidFill>
          <a:latin typeface="Gill Sans MT" pitchFamily="34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400">
          <a:solidFill>
            <a:schemeClr val="tx1"/>
          </a:solidFill>
          <a:latin typeface="Gill Sans MT" pitchFamily="34" charset="0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>
            <a:extLst>
              <a:ext uri="{FF2B5EF4-FFF2-40B4-BE49-F238E27FC236}">
                <a16:creationId xmlns:a16="http://schemas.microsoft.com/office/drawing/2014/main" id="{FC181FF7-7EE8-F61A-FDF4-6DC8E473F9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7218" name="Rectangle 8">
            <a:extLst>
              <a:ext uri="{FF2B5EF4-FFF2-40B4-BE49-F238E27FC236}">
                <a16:creationId xmlns:a16="http://schemas.microsoft.com/office/drawing/2014/main" id="{D9235E85-4ACD-7C52-87BA-873D950869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200B2F2F-E733-F34B-B1CB-FAFFA8365056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37219" name="Picture 48" descr="underline_base">
            <a:extLst>
              <a:ext uri="{FF2B5EF4-FFF2-40B4-BE49-F238E27FC236}">
                <a16:creationId xmlns:a16="http://schemas.microsoft.com/office/drawing/2014/main" id="{C834F058-E22C-F4A1-9EFD-C7AE3448B3F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38" y="83502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20" name="Freeform 46">
            <a:extLst>
              <a:ext uri="{FF2B5EF4-FFF2-40B4-BE49-F238E27FC236}">
                <a16:creationId xmlns:a16="http://schemas.microsoft.com/office/drawing/2014/main" id="{35574E44-DDB5-80B5-681F-7E6ED9BC6A23}"/>
              </a:ext>
            </a:extLst>
          </p:cNvPr>
          <p:cNvSpPr>
            <a:spLocks/>
          </p:cNvSpPr>
          <p:nvPr/>
        </p:nvSpPr>
        <p:spPr bwMode="auto">
          <a:xfrm>
            <a:off x="7685089" y="2220914"/>
            <a:ext cx="1100137" cy="282575"/>
          </a:xfrm>
          <a:custGeom>
            <a:avLst/>
            <a:gdLst>
              <a:gd name="T0" fmla="*/ 0 w 693"/>
              <a:gd name="T1" fmla="*/ 2147483647 h 178"/>
              <a:gd name="T2" fmla="*/ 2147483647 w 693"/>
              <a:gd name="T3" fmla="*/ 0 h 178"/>
              <a:gd name="T4" fmla="*/ 2147483647 w 693"/>
              <a:gd name="T5" fmla="*/ 0 h 178"/>
              <a:gd name="T6" fmla="*/ 2147483647 w 693"/>
              <a:gd name="T7" fmla="*/ 2147483647 h 178"/>
              <a:gd name="T8" fmla="*/ 0 w 693"/>
              <a:gd name="T9" fmla="*/ 2147483647 h 1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93"/>
              <a:gd name="T16" fmla="*/ 0 h 178"/>
              <a:gd name="T17" fmla="*/ 693 w 693"/>
              <a:gd name="T18" fmla="*/ 178 h 1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93" h="178">
                <a:moveTo>
                  <a:pt x="0" y="116"/>
                </a:moveTo>
                <a:lnTo>
                  <a:pt x="247" y="0"/>
                </a:lnTo>
                <a:lnTo>
                  <a:pt x="693" y="0"/>
                </a:lnTo>
                <a:lnTo>
                  <a:pt x="137" y="178"/>
                </a:lnTo>
                <a:lnTo>
                  <a:pt x="0" y="116"/>
                </a:lnTo>
                <a:close/>
              </a:path>
            </a:pathLst>
          </a:custGeom>
          <a:gradFill rotWithShape="1">
            <a:gsLst>
              <a:gs pos="0">
                <a:srgbClr val="80808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7221" name="Freeform 43">
            <a:extLst>
              <a:ext uri="{FF2B5EF4-FFF2-40B4-BE49-F238E27FC236}">
                <a16:creationId xmlns:a16="http://schemas.microsoft.com/office/drawing/2014/main" id="{3AAE2501-DDD3-1695-0B59-8A0E065C9405}"/>
              </a:ext>
            </a:extLst>
          </p:cNvPr>
          <p:cNvSpPr>
            <a:spLocks/>
          </p:cNvSpPr>
          <p:nvPr/>
        </p:nvSpPr>
        <p:spPr bwMode="auto">
          <a:xfrm>
            <a:off x="4125913" y="2220914"/>
            <a:ext cx="1784350" cy="282575"/>
          </a:xfrm>
          <a:custGeom>
            <a:avLst/>
            <a:gdLst>
              <a:gd name="T0" fmla="*/ 0 w 1124"/>
              <a:gd name="T1" fmla="*/ 2147483647 h 178"/>
              <a:gd name="T2" fmla="*/ 2147483647 w 1124"/>
              <a:gd name="T3" fmla="*/ 2147483647 h 178"/>
              <a:gd name="T4" fmla="*/ 2147483647 w 1124"/>
              <a:gd name="T5" fmla="*/ 0 h 178"/>
              <a:gd name="T6" fmla="*/ 2147483647 w 1124"/>
              <a:gd name="T7" fmla="*/ 2147483647 h 178"/>
              <a:gd name="T8" fmla="*/ 0 w 1124"/>
              <a:gd name="T9" fmla="*/ 2147483647 h 1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24"/>
              <a:gd name="T16" fmla="*/ 0 h 178"/>
              <a:gd name="T17" fmla="*/ 1124 w 1124"/>
              <a:gd name="T18" fmla="*/ 178 h 1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24" h="178">
                <a:moveTo>
                  <a:pt x="0" y="178"/>
                </a:moveTo>
                <a:lnTo>
                  <a:pt x="41" y="7"/>
                </a:lnTo>
                <a:lnTo>
                  <a:pt x="1124" y="0"/>
                </a:lnTo>
                <a:lnTo>
                  <a:pt x="247" y="171"/>
                </a:lnTo>
                <a:lnTo>
                  <a:pt x="0" y="178"/>
                </a:lnTo>
                <a:close/>
              </a:path>
            </a:pathLst>
          </a:custGeom>
          <a:gradFill rotWithShape="1">
            <a:gsLst>
              <a:gs pos="0">
                <a:srgbClr val="80808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7222" name="Rectangle 2">
            <a:extLst>
              <a:ext uri="{FF2B5EF4-FFF2-40B4-BE49-F238E27FC236}">
                <a16:creationId xmlns:a16="http://schemas.microsoft.com/office/drawing/2014/main" id="{3EAD51EF-757B-4356-D038-A73D445C1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206376"/>
            <a:ext cx="7772400" cy="860425"/>
          </a:xfrm>
        </p:spPr>
        <p:txBody>
          <a:bodyPr/>
          <a:lstStyle/>
          <a:p>
            <a:r>
              <a:rPr lang="en-US" altLang="en-US" sz="4000">
                <a:latin typeface="Gill Sans MT" panose="020B0502020104020203" pitchFamily="34" charset="77"/>
                <a:ea typeface="ＭＳ Ｐゴシック" panose="020B0600070205080204" pitchFamily="34" charset="-128"/>
              </a:rPr>
              <a:t>FTP: the file transfer protocol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137223" name="Text Box 16">
            <a:extLst>
              <a:ext uri="{FF2B5EF4-FFF2-40B4-BE49-F238E27FC236}">
                <a16:creationId xmlns:a16="http://schemas.microsoft.com/office/drawing/2014/main" id="{872A32CF-5B25-D949-01DA-0F3339D95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6" y="1255713"/>
            <a:ext cx="1712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CC0000"/>
                </a:solidFill>
              </a:rPr>
              <a:t>file transfer</a:t>
            </a:r>
          </a:p>
        </p:txBody>
      </p:sp>
      <p:grpSp>
        <p:nvGrpSpPr>
          <p:cNvPr id="137224" name="Group 17">
            <a:extLst>
              <a:ext uri="{FF2B5EF4-FFF2-40B4-BE49-F238E27FC236}">
                <a16:creationId xmlns:a16="http://schemas.microsoft.com/office/drawing/2014/main" id="{73AD7591-B5C3-9789-ABAA-7C27809B720D}"/>
              </a:ext>
            </a:extLst>
          </p:cNvPr>
          <p:cNvGrpSpPr>
            <a:grpSpLocks/>
          </p:cNvGrpSpPr>
          <p:nvPr/>
        </p:nvGrpSpPr>
        <p:grpSpPr bwMode="auto">
          <a:xfrm>
            <a:off x="8061325" y="1411289"/>
            <a:ext cx="749300" cy="828675"/>
            <a:chOff x="3914" y="1386"/>
            <a:chExt cx="472" cy="522"/>
          </a:xfrm>
        </p:grpSpPr>
        <p:sp>
          <p:nvSpPr>
            <p:cNvPr id="137278" name="Rectangle 18">
              <a:extLst>
                <a:ext uri="{FF2B5EF4-FFF2-40B4-BE49-F238E27FC236}">
                  <a16:creationId xmlns:a16="http://schemas.microsoft.com/office/drawing/2014/main" id="{DB0B8B24-40A6-B16D-ADC9-C0A482778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0" y="1386"/>
              <a:ext cx="444" cy="52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37279" name="Text Box 19">
              <a:extLst>
                <a:ext uri="{FF2B5EF4-FFF2-40B4-BE49-F238E27FC236}">
                  <a16:creationId xmlns:a16="http://schemas.microsoft.com/office/drawing/2014/main" id="{4FEE5FCE-7566-1543-2B1A-2BFC988249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4" y="1463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FTP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server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37225" name="Group 20">
            <a:extLst>
              <a:ext uri="{FF2B5EF4-FFF2-40B4-BE49-F238E27FC236}">
                <a16:creationId xmlns:a16="http://schemas.microsoft.com/office/drawing/2014/main" id="{E7992822-FB51-2971-7DAE-B721EC991F71}"/>
              </a:ext>
            </a:extLst>
          </p:cNvPr>
          <p:cNvGrpSpPr>
            <a:grpSpLocks/>
          </p:cNvGrpSpPr>
          <p:nvPr/>
        </p:nvGrpSpPr>
        <p:grpSpPr bwMode="auto">
          <a:xfrm>
            <a:off x="4106863" y="1401764"/>
            <a:ext cx="1789112" cy="852487"/>
            <a:chOff x="1645" y="1326"/>
            <a:chExt cx="1127" cy="537"/>
          </a:xfrm>
        </p:grpSpPr>
        <p:sp>
          <p:nvSpPr>
            <p:cNvPr id="137274" name="Rectangle 21">
              <a:extLst>
                <a:ext uri="{FF2B5EF4-FFF2-40B4-BE49-F238E27FC236}">
                  <a16:creationId xmlns:a16="http://schemas.microsoft.com/office/drawing/2014/main" id="{31C1FC4C-0EE1-4668-7F54-B10AE905A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8" y="1326"/>
              <a:ext cx="444" cy="52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37275" name="Rectangle 22">
              <a:extLst>
                <a:ext uri="{FF2B5EF4-FFF2-40B4-BE49-F238E27FC236}">
                  <a16:creationId xmlns:a16="http://schemas.microsoft.com/office/drawing/2014/main" id="{E7594916-24F2-A599-4ED7-3AAE27AF5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4" y="1332"/>
              <a:ext cx="606" cy="522"/>
            </a:xfrm>
            <a:prstGeom prst="rect">
              <a:avLst/>
            </a:prstGeom>
            <a:solidFill>
              <a:srgbClr val="33CC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37276" name="Text Box 23">
              <a:extLst>
                <a:ext uri="{FF2B5EF4-FFF2-40B4-BE49-F238E27FC236}">
                  <a16:creationId xmlns:a16="http://schemas.microsoft.com/office/drawing/2014/main" id="{C11BE448-972D-5A65-9722-3690C596F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5" y="1343"/>
              <a:ext cx="738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FTP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user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interface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37277" name="Text Box 24">
              <a:extLst>
                <a:ext uri="{FF2B5EF4-FFF2-40B4-BE49-F238E27FC236}">
                  <a16:creationId xmlns:a16="http://schemas.microsoft.com/office/drawing/2014/main" id="{8FD07184-C187-CF18-719B-C9666E28F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1" y="1403"/>
              <a:ext cx="41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FTP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client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37226" name="Text Box 32">
            <a:extLst>
              <a:ext uri="{FF2B5EF4-FFF2-40B4-BE49-F238E27FC236}">
                <a16:creationId xmlns:a16="http://schemas.microsoft.com/office/drawing/2014/main" id="{48D50CA0-FFE9-445E-B39F-CCF978BEA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5439" y="2522539"/>
            <a:ext cx="1076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local file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system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37227" name="Line 33">
            <a:extLst>
              <a:ext uri="{FF2B5EF4-FFF2-40B4-BE49-F238E27FC236}">
                <a16:creationId xmlns:a16="http://schemas.microsoft.com/office/drawing/2014/main" id="{8B83FF17-5981-7EF4-120A-98B4D1B4D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3450" y="2239963"/>
            <a:ext cx="32385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7228" name="Line 34">
            <a:extLst>
              <a:ext uri="{FF2B5EF4-FFF2-40B4-BE49-F238E27FC236}">
                <a16:creationId xmlns:a16="http://schemas.microsoft.com/office/drawing/2014/main" id="{D3E78C20-F12F-1AA2-3CA6-3FA1DD8107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38751" y="2230438"/>
            <a:ext cx="333375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7229" name="Text Box 41">
            <a:extLst>
              <a:ext uri="{FF2B5EF4-FFF2-40B4-BE49-F238E27FC236}">
                <a16:creationId xmlns:a16="http://schemas.microsoft.com/office/drawing/2014/main" id="{01567449-0A0D-8EA4-DDD2-46083412B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5214" y="2333626"/>
            <a:ext cx="1457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remote file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system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37230" name="Line 42">
            <a:extLst>
              <a:ext uri="{FF2B5EF4-FFF2-40B4-BE49-F238E27FC236}">
                <a16:creationId xmlns:a16="http://schemas.microsoft.com/office/drawing/2014/main" id="{E314564E-C7AD-3C23-8DBF-22D40DB89F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39150" y="2239964"/>
            <a:ext cx="0" cy="428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137231" name="Picture 43" descr="Alice">
            <a:extLst>
              <a:ext uri="{FF2B5EF4-FFF2-40B4-BE49-F238E27FC236}">
                <a16:creationId xmlns:a16="http://schemas.microsoft.com/office/drawing/2014/main" id="{18656107-0547-8F4C-0DAF-910FE35E0D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4" y="1454150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32" name="Text Box 44">
            <a:extLst>
              <a:ext uri="{FF2B5EF4-FFF2-40B4-BE49-F238E27FC236}">
                <a16:creationId xmlns:a16="http://schemas.microsoft.com/office/drawing/2014/main" id="{9F8E0A8C-BF57-AC6A-76A1-8901A24FF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538" y="2162176"/>
            <a:ext cx="971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user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at host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37233" name="Line 45">
            <a:extLst>
              <a:ext uri="{FF2B5EF4-FFF2-40B4-BE49-F238E27FC236}">
                <a16:creationId xmlns:a16="http://schemas.microsoft.com/office/drawing/2014/main" id="{531E3A57-73BA-613F-2958-B1CCB5A7EB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2826" y="1849438"/>
            <a:ext cx="581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7234" name="AutoShape 327">
            <a:extLst>
              <a:ext uri="{FF2B5EF4-FFF2-40B4-BE49-F238E27FC236}">
                <a16:creationId xmlns:a16="http://schemas.microsoft.com/office/drawing/2014/main" id="{D8C7D862-3E0D-CFAC-469B-32F5318E1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1" y="2673351"/>
            <a:ext cx="569913" cy="4286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7235" name="AutoShape 327">
            <a:extLst>
              <a:ext uri="{FF2B5EF4-FFF2-40B4-BE49-F238E27FC236}">
                <a16:creationId xmlns:a16="http://schemas.microsoft.com/office/drawing/2014/main" id="{B29D8BAD-73FA-876F-2765-4FFB2C759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913" y="2628901"/>
            <a:ext cx="569912" cy="4286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7236" name="Rectangle 3">
            <a:extLst>
              <a:ext uri="{FF2B5EF4-FFF2-40B4-BE49-F238E27FC236}">
                <a16:creationId xmlns:a16="http://schemas.microsoft.com/office/drawing/2014/main" id="{1CAD58EF-B36E-0700-EF6C-5011948FF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3751264"/>
            <a:ext cx="801370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transfer file to/from remote host</a:t>
            </a:r>
          </a:p>
          <a:p>
            <a:pPr eaLnBrk="0" fontAlgn="base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client/server model</a:t>
            </a: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77"/>
              </a:rPr>
              <a:t>client: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 side that initiates transfer (either to/from remote)</a:t>
            </a: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77"/>
              </a:rPr>
              <a:t>server: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 remote host</a:t>
            </a:r>
          </a:p>
          <a:p>
            <a:pPr eaLnBrk="0" fontAlgn="base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ftp: RFC 959</a:t>
            </a:r>
          </a:p>
          <a:p>
            <a:pPr eaLnBrk="0" fontAlgn="base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ftp server: port 21</a:t>
            </a:r>
          </a:p>
        </p:txBody>
      </p:sp>
      <p:sp>
        <p:nvSpPr>
          <p:cNvPr id="137237" name="Line 49">
            <a:extLst>
              <a:ext uri="{FF2B5EF4-FFF2-40B4-BE49-F238E27FC236}">
                <a16:creationId xmlns:a16="http://schemas.microsoft.com/office/drawing/2014/main" id="{899D95D3-1126-1EED-7C45-806049577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9626" y="1714500"/>
            <a:ext cx="21875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37238" name="Group 51">
            <a:extLst>
              <a:ext uri="{FF2B5EF4-FFF2-40B4-BE49-F238E27FC236}">
                <a16:creationId xmlns:a16="http://schemas.microsoft.com/office/drawing/2014/main" id="{C4FF8112-E5CC-7336-460B-417434C64E03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2327275"/>
            <a:ext cx="476250" cy="749300"/>
            <a:chOff x="4140" y="429"/>
            <a:chExt cx="1425" cy="2396"/>
          </a:xfrm>
        </p:grpSpPr>
        <p:sp>
          <p:nvSpPr>
            <p:cNvPr id="137242" name="Freeform 52">
              <a:extLst>
                <a:ext uri="{FF2B5EF4-FFF2-40B4-BE49-F238E27FC236}">
                  <a16:creationId xmlns:a16="http://schemas.microsoft.com/office/drawing/2014/main" id="{4F8BA4E7-1CCC-576F-0DAB-83B34225D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7243" name="Rectangle 53">
              <a:extLst>
                <a:ext uri="{FF2B5EF4-FFF2-40B4-BE49-F238E27FC236}">
                  <a16:creationId xmlns:a16="http://schemas.microsoft.com/office/drawing/2014/main" id="{7D57C506-A96F-B516-58EE-8B338A5D6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429"/>
              <a:ext cx="1045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44" name="Freeform 54">
              <a:extLst>
                <a:ext uri="{FF2B5EF4-FFF2-40B4-BE49-F238E27FC236}">
                  <a16:creationId xmlns:a16="http://schemas.microsoft.com/office/drawing/2014/main" id="{0A655D54-4104-56A4-A972-600503DEB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7245" name="Freeform 55">
              <a:extLst>
                <a:ext uri="{FF2B5EF4-FFF2-40B4-BE49-F238E27FC236}">
                  <a16:creationId xmlns:a16="http://schemas.microsoft.com/office/drawing/2014/main" id="{0BB37503-4DDE-334E-42E8-705CD89C6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7246" name="Rectangle 56">
              <a:extLst>
                <a:ext uri="{FF2B5EF4-FFF2-40B4-BE49-F238E27FC236}">
                  <a16:creationId xmlns:a16="http://schemas.microsoft.com/office/drawing/2014/main" id="{9E4F76D5-B45C-4266-F155-33F1AC277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37247" name="Group 57">
              <a:extLst>
                <a:ext uri="{FF2B5EF4-FFF2-40B4-BE49-F238E27FC236}">
                  <a16:creationId xmlns:a16="http://schemas.microsoft.com/office/drawing/2014/main" id="{70119E29-7DAA-A9AE-0945-AEAAD3F7E5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272" name="AutoShape 58">
                <a:extLst>
                  <a:ext uri="{FF2B5EF4-FFF2-40B4-BE49-F238E27FC236}">
                    <a16:creationId xmlns:a16="http://schemas.microsoft.com/office/drawing/2014/main" id="{B14096FC-A1BA-C62F-E891-6861E3024E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4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7273" name="AutoShape 59">
                <a:extLst>
                  <a:ext uri="{FF2B5EF4-FFF2-40B4-BE49-F238E27FC236}">
                    <a16:creationId xmlns:a16="http://schemas.microsoft.com/office/drawing/2014/main" id="{5EED1DBB-7492-F4FB-C70E-EA38CECEA5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7248" name="Rectangle 60">
              <a:extLst>
                <a:ext uri="{FF2B5EF4-FFF2-40B4-BE49-F238E27FC236}">
                  <a16:creationId xmlns:a16="http://schemas.microsoft.com/office/drawing/2014/main" id="{C09A3E88-346B-EFB0-D73F-A5DC6B085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018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37249" name="Group 61">
              <a:extLst>
                <a:ext uri="{FF2B5EF4-FFF2-40B4-BE49-F238E27FC236}">
                  <a16:creationId xmlns:a16="http://schemas.microsoft.com/office/drawing/2014/main" id="{728424B1-0886-B1AA-45CC-D645052A71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270" name="AutoShape 62">
                <a:extLst>
                  <a:ext uri="{FF2B5EF4-FFF2-40B4-BE49-F238E27FC236}">
                    <a16:creationId xmlns:a16="http://schemas.microsoft.com/office/drawing/2014/main" id="{D1D8EE9D-CB7A-CBA7-FE31-32FF1342F8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7271" name="AutoShape 63">
                <a:extLst>
                  <a:ext uri="{FF2B5EF4-FFF2-40B4-BE49-F238E27FC236}">
                    <a16:creationId xmlns:a16="http://schemas.microsoft.com/office/drawing/2014/main" id="{7D2ADDA2-67D8-4230-EB2D-A9F881584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88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7250" name="Rectangle 64">
              <a:extLst>
                <a:ext uri="{FF2B5EF4-FFF2-40B4-BE49-F238E27FC236}">
                  <a16:creationId xmlns:a16="http://schemas.microsoft.com/office/drawing/2014/main" id="{61115557-7228-4B8F-62AE-A9E0D9A7C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8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51" name="Rectangle 65">
              <a:extLst>
                <a:ext uri="{FF2B5EF4-FFF2-40B4-BE49-F238E27FC236}">
                  <a16:creationId xmlns:a16="http://schemas.microsoft.com/office/drawing/2014/main" id="{8D2211C1-D954-CA45-C49A-F16F3D58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37252" name="Group 66">
              <a:extLst>
                <a:ext uri="{FF2B5EF4-FFF2-40B4-BE49-F238E27FC236}">
                  <a16:creationId xmlns:a16="http://schemas.microsoft.com/office/drawing/2014/main" id="{A6FBFA2B-024B-AD9E-9460-CAC991BE42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268" name="AutoShape 67">
                <a:extLst>
                  <a:ext uri="{FF2B5EF4-FFF2-40B4-BE49-F238E27FC236}">
                    <a16:creationId xmlns:a16="http://schemas.microsoft.com/office/drawing/2014/main" id="{3524C87F-8410-5B59-D971-F1200992B5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7269" name="AutoShape 68">
                <a:extLst>
                  <a:ext uri="{FF2B5EF4-FFF2-40B4-BE49-F238E27FC236}">
                    <a16:creationId xmlns:a16="http://schemas.microsoft.com/office/drawing/2014/main" id="{40D878B0-641B-CAA8-10C9-BF5513E30B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7253" name="Freeform 69">
              <a:extLst>
                <a:ext uri="{FF2B5EF4-FFF2-40B4-BE49-F238E27FC236}">
                  <a16:creationId xmlns:a16="http://schemas.microsoft.com/office/drawing/2014/main" id="{3112650E-F5CF-4041-2585-0BF6F89A6C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37254" name="Group 70">
              <a:extLst>
                <a:ext uri="{FF2B5EF4-FFF2-40B4-BE49-F238E27FC236}">
                  <a16:creationId xmlns:a16="http://schemas.microsoft.com/office/drawing/2014/main" id="{F41DC232-1EA7-770D-C2F5-27E424E2A0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266" name="AutoShape 71">
                <a:extLst>
                  <a:ext uri="{FF2B5EF4-FFF2-40B4-BE49-F238E27FC236}">
                    <a16:creationId xmlns:a16="http://schemas.microsoft.com/office/drawing/2014/main" id="{1E3987B2-4247-BBC3-007F-4C6C640C94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7267" name="AutoShape 72">
                <a:extLst>
                  <a:ext uri="{FF2B5EF4-FFF2-40B4-BE49-F238E27FC236}">
                    <a16:creationId xmlns:a16="http://schemas.microsoft.com/office/drawing/2014/main" id="{90D065D1-6E36-8383-95AE-28151D7ED0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7255" name="Rectangle 73">
              <a:extLst>
                <a:ext uri="{FF2B5EF4-FFF2-40B4-BE49-F238E27FC236}">
                  <a16:creationId xmlns:a16="http://schemas.microsoft.com/office/drawing/2014/main" id="{433D50F4-C89D-2C5D-0200-0774A1BC4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7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56" name="Freeform 74">
              <a:extLst>
                <a:ext uri="{FF2B5EF4-FFF2-40B4-BE49-F238E27FC236}">
                  <a16:creationId xmlns:a16="http://schemas.microsoft.com/office/drawing/2014/main" id="{7B4D5A09-BF50-612F-BE02-C9D9403B08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7257" name="Freeform 75">
              <a:extLst>
                <a:ext uri="{FF2B5EF4-FFF2-40B4-BE49-F238E27FC236}">
                  <a16:creationId xmlns:a16="http://schemas.microsoft.com/office/drawing/2014/main" id="{AD9A8838-6697-9FF9-6AD9-E04FA1B50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39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7258" name="Oval 76">
              <a:extLst>
                <a:ext uri="{FF2B5EF4-FFF2-40B4-BE49-F238E27FC236}">
                  <a16:creationId xmlns:a16="http://schemas.microsoft.com/office/drawing/2014/main" id="{2B995727-5F66-1555-42A3-7280F0C71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2"/>
              <a:ext cx="48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59" name="Freeform 77">
              <a:extLst>
                <a:ext uri="{FF2B5EF4-FFF2-40B4-BE49-F238E27FC236}">
                  <a16:creationId xmlns:a16="http://schemas.microsoft.com/office/drawing/2014/main" id="{12352AA2-789A-0C05-785D-4AB19BCE0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7260" name="AutoShape 78">
              <a:extLst>
                <a:ext uri="{FF2B5EF4-FFF2-40B4-BE49-F238E27FC236}">
                  <a16:creationId xmlns:a16="http://schemas.microsoft.com/office/drawing/2014/main" id="{0BE0EAD2-9605-53CB-7F10-431A7D119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197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61" name="AutoShape 79">
              <a:extLst>
                <a:ext uri="{FF2B5EF4-FFF2-40B4-BE49-F238E27FC236}">
                  <a16:creationId xmlns:a16="http://schemas.microsoft.com/office/drawing/2014/main" id="{960224DA-ACE3-A473-68FD-BEDB09A19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713"/>
              <a:ext cx="1069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62" name="Oval 80">
              <a:extLst>
                <a:ext uri="{FF2B5EF4-FFF2-40B4-BE49-F238E27FC236}">
                  <a16:creationId xmlns:a16="http://schemas.microsoft.com/office/drawing/2014/main" id="{1F1D3647-1FED-33B2-211A-8B6386A8C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3"/>
              <a:ext cx="162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63" name="Oval 81">
              <a:extLst>
                <a:ext uri="{FF2B5EF4-FFF2-40B4-BE49-F238E27FC236}">
                  <a16:creationId xmlns:a16="http://schemas.microsoft.com/office/drawing/2014/main" id="{CCE9F6BE-3E7D-66BF-C96B-CE12FF351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7264" name="Oval 82">
              <a:extLst>
                <a:ext uri="{FF2B5EF4-FFF2-40B4-BE49-F238E27FC236}">
                  <a16:creationId xmlns:a16="http://schemas.microsoft.com/office/drawing/2014/main" id="{96BDF49D-9165-BAFC-7740-762A67567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3"/>
              <a:ext cx="157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7265" name="Rectangle 83">
              <a:extLst>
                <a:ext uri="{FF2B5EF4-FFF2-40B4-BE49-F238E27FC236}">
                  <a16:creationId xmlns:a16="http://schemas.microsoft.com/office/drawing/2014/main" id="{9FE1F70A-AD9F-E45A-52DF-93D7FDA40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37239" name="Group 84">
            <a:extLst>
              <a:ext uri="{FF2B5EF4-FFF2-40B4-BE49-F238E27FC236}">
                <a16:creationId xmlns:a16="http://schemas.microsoft.com/office/drawing/2014/main" id="{8E70449F-94C7-CA53-07ED-995752E6DC4F}"/>
              </a:ext>
            </a:extLst>
          </p:cNvPr>
          <p:cNvGrpSpPr>
            <a:grpSpLocks/>
          </p:cNvGrpSpPr>
          <p:nvPr/>
        </p:nvGrpSpPr>
        <p:grpSpPr bwMode="auto">
          <a:xfrm>
            <a:off x="3744913" y="2352676"/>
            <a:ext cx="830262" cy="849313"/>
            <a:chOff x="-44" y="1473"/>
            <a:chExt cx="981" cy="1105"/>
          </a:xfrm>
        </p:grpSpPr>
        <p:pic>
          <p:nvPicPr>
            <p:cNvPr id="137240" name="Picture 85" descr="desktop_computer_stylized_medium">
              <a:extLst>
                <a:ext uri="{FF2B5EF4-FFF2-40B4-BE49-F238E27FC236}">
                  <a16:creationId xmlns:a16="http://schemas.microsoft.com/office/drawing/2014/main" id="{27A7BD95-1E9F-EE15-C268-EDCFAAD5D8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7241" name="Freeform 86">
              <a:extLst>
                <a:ext uri="{FF2B5EF4-FFF2-40B4-BE49-F238E27FC236}">
                  <a16:creationId xmlns:a16="http://schemas.microsoft.com/office/drawing/2014/main" id="{667A93F8-34A1-AF08-48DE-0A86AA89535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>
            <a:extLst>
              <a:ext uri="{FF2B5EF4-FFF2-40B4-BE49-F238E27FC236}">
                <a16:creationId xmlns:a16="http://schemas.microsoft.com/office/drawing/2014/main" id="{3E3762A9-D141-CBAD-AFA4-8556C8C84A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9266" name="Rectangle 8">
            <a:extLst>
              <a:ext uri="{FF2B5EF4-FFF2-40B4-BE49-F238E27FC236}">
                <a16:creationId xmlns:a16="http://schemas.microsoft.com/office/drawing/2014/main" id="{7A999D66-28CC-61CD-36BB-EC618B43DB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61D9022B-C80E-3E4D-BE88-99B0EBA163D4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2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39267" name="Rectangle 2">
            <a:extLst>
              <a:ext uri="{FF2B5EF4-FFF2-40B4-BE49-F238E27FC236}">
                <a16:creationId xmlns:a16="http://schemas.microsoft.com/office/drawing/2014/main" id="{36BD1DBC-DFF5-4FD5-A2F9-F03203999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0550" y="163513"/>
            <a:ext cx="7772400" cy="925512"/>
          </a:xfrm>
        </p:spPr>
        <p:txBody>
          <a:bodyPr/>
          <a:lstStyle/>
          <a:p>
            <a:r>
              <a:rPr lang="en-US" altLang="en-US" sz="3600">
                <a:latin typeface="Gill Sans MT" panose="020B0502020104020203" pitchFamily="34" charset="77"/>
                <a:ea typeface="ＭＳ Ｐゴシック" panose="020B0600070205080204" pitchFamily="34" charset="-128"/>
              </a:rPr>
              <a:t>FTP: separate control, data connections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139268" name="Rectangle 3">
            <a:extLst>
              <a:ext uri="{FF2B5EF4-FFF2-40B4-BE49-F238E27FC236}">
                <a16:creationId xmlns:a16="http://schemas.microsoft.com/office/drawing/2014/main" id="{3A40FA7F-A696-6848-9354-1D4F44AA9B9B}"/>
              </a:ext>
            </a:extLst>
          </p:cNvPr>
          <p:cNvSpPr>
            <a:spLocks noChangeArrowheads="1"/>
          </p:cNvSpPr>
          <p:nvPr>
            <p:ph type="body" sz="half" idx="1"/>
          </p:nvPr>
        </p:nvSpPr>
        <p:spPr>
          <a:xfrm>
            <a:off x="1924050" y="1504951"/>
            <a:ext cx="4318000" cy="4964113"/>
          </a:xfrm>
        </p:spPr>
        <p:txBody>
          <a:bodyPr/>
          <a:lstStyle/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FTP client contacts FTP server at port 21, using TCP 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client authorized over control connection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client browses remote directory, sends commands over control connection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when server receives file transfer command, </a:t>
            </a: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server</a:t>
            </a:r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 opens </a:t>
            </a:r>
            <a:r>
              <a:rPr lang="en-US" altLang="en-US" sz="2400" i="1">
                <a:latin typeface="Gill Sans MT" panose="020B0502020104020203" pitchFamily="34" charset="77"/>
                <a:ea typeface="ＭＳ Ｐゴシック" panose="020B0600070205080204" pitchFamily="34" charset="-128"/>
              </a:rPr>
              <a:t>2</a:t>
            </a:r>
            <a:r>
              <a:rPr lang="en-US" altLang="en-US" sz="2400" i="1" baseline="30000">
                <a:latin typeface="Gill Sans MT" panose="020B0502020104020203" pitchFamily="34" charset="77"/>
                <a:ea typeface="ＭＳ Ｐゴシック" panose="020B0600070205080204" pitchFamily="34" charset="-128"/>
              </a:rPr>
              <a:t>nd</a:t>
            </a:r>
            <a:r>
              <a:rPr lang="en-US" altLang="en-US" sz="2400" i="1">
                <a:latin typeface="Gill Sans MT" panose="020B0502020104020203" pitchFamily="34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TCP data connection (for file) </a:t>
            </a:r>
            <a:r>
              <a:rPr lang="en-US" altLang="en-US" sz="2400" i="1">
                <a:latin typeface="Gill Sans MT" panose="020B0502020104020203" pitchFamily="34" charset="77"/>
                <a:ea typeface="ＭＳ Ｐゴシック" panose="020B0600070205080204" pitchFamily="34" charset="-128"/>
              </a:rPr>
              <a:t>to </a:t>
            </a:r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client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after transferring one file, server closes data connection</a:t>
            </a:r>
          </a:p>
        </p:txBody>
      </p:sp>
      <p:sp>
        <p:nvSpPr>
          <p:cNvPr id="139269" name="Text Box 15">
            <a:extLst>
              <a:ext uri="{FF2B5EF4-FFF2-40B4-BE49-F238E27FC236}">
                <a16:creationId xmlns:a16="http://schemas.microsoft.com/office/drawing/2014/main" id="{713CA337-6B4A-9FE5-6976-24F0229AA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2700" y="2533651"/>
            <a:ext cx="7175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FTP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39270" name="Text Box 16">
            <a:extLst>
              <a:ext uri="{FF2B5EF4-FFF2-40B4-BE49-F238E27FC236}">
                <a16:creationId xmlns:a16="http://schemas.microsoft.com/office/drawing/2014/main" id="{9094B4B0-52AD-6C17-E28C-A29D7B199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0538" y="2543176"/>
            <a:ext cx="8191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FTP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139271" name="Line 17">
            <a:extLst>
              <a:ext uri="{FF2B5EF4-FFF2-40B4-BE49-F238E27FC236}">
                <a16:creationId xmlns:a16="http://schemas.microsoft.com/office/drawing/2014/main" id="{4192BC96-DFB4-F5B7-BCE3-7245C4A7D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6" y="2011363"/>
            <a:ext cx="2562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9272" name="Line 18">
            <a:extLst>
              <a:ext uri="{FF2B5EF4-FFF2-40B4-BE49-F238E27FC236}">
                <a16:creationId xmlns:a16="http://schemas.microsoft.com/office/drawing/2014/main" id="{341FC092-E323-E9C6-4D5D-AFF687A786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51676" y="2325689"/>
            <a:ext cx="2562225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9273" name="Text Box 19">
            <a:extLst>
              <a:ext uri="{FF2B5EF4-FFF2-40B4-BE49-F238E27FC236}">
                <a16:creationId xmlns:a16="http://schemas.microsoft.com/office/drawing/2014/main" id="{DE38A0A5-992E-B526-2EA0-816A8D30D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1473200"/>
            <a:ext cx="24098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CC0000"/>
                </a:solidFill>
              </a:rPr>
              <a:t>TCP control connection,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CC0000"/>
                </a:solidFill>
              </a:rPr>
              <a:t>server port 21</a:t>
            </a:r>
            <a:endParaRPr lang="en-US" altLang="en-US" sz="2400" i="1">
              <a:solidFill>
                <a:srgbClr val="CC0000"/>
              </a:solidFill>
            </a:endParaRPr>
          </a:p>
        </p:txBody>
      </p:sp>
      <p:sp>
        <p:nvSpPr>
          <p:cNvPr id="139274" name="Text Box 20">
            <a:extLst>
              <a:ext uri="{FF2B5EF4-FFF2-40B4-BE49-F238E27FC236}">
                <a16:creationId xmlns:a16="http://schemas.microsoft.com/office/drawing/2014/main" id="{27FA046B-E305-D500-EB83-CBA7D7A52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8664" y="2400300"/>
            <a:ext cx="24098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CC0000"/>
                </a:solidFill>
              </a:rPr>
              <a:t>TCP data connection,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CC0000"/>
                </a:solidFill>
              </a:rPr>
              <a:t>server port 20</a:t>
            </a:r>
            <a:endParaRPr lang="en-US" altLang="en-US" sz="2400" i="1">
              <a:solidFill>
                <a:srgbClr val="CC0000"/>
              </a:solidFill>
            </a:endParaRPr>
          </a:p>
        </p:txBody>
      </p:sp>
      <p:sp>
        <p:nvSpPr>
          <p:cNvPr id="214037" name="Rectangle 21">
            <a:extLst>
              <a:ext uri="{FF2B5EF4-FFF2-40B4-BE49-F238E27FC236}">
                <a16:creationId xmlns:a16="http://schemas.microsoft.com/office/drawing/2014/main" id="{2D560D4E-1200-77BD-B9D0-432D5A73D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4" y="3425826"/>
            <a:ext cx="4067175" cy="293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server opens another TCP data connection to transfer another file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control connection: </a:t>
            </a:r>
            <a:r>
              <a:rPr lang="ja-JP" altLang="en-US" sz="2400" i="1">
                <a:solidFill>
                  <a:srgbClr val="CC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 sz="2400" i="1">
                <a:solidFill>
                  <a:srgbClr val="CC0000"/>
                </a:solidFill>
                <a:latin typeface="Gill Sans MT" panose="020B0502020104020203" pitchFamily="34" charset="77"/>
              </a:rPr>
              <a:t>out of band</a:t>
            </a:r>
            <a:r>
              <a:rPr lang="ja-JP" altLang="en-US" sz="2400" i="1">
                <a:solidFill>
                  <a:srgbClr val="CC0000"/>
                </a:solidFill>
                <a:latin typeface="Gill Sans MT" panose="020B0502020104020203" pitchFamily="34" charset="77"/>
              </a:rPr>
              <a:t>”</a:t>
            </a:r>
            <a:endParaRPr lang="en-US" altLang="ja-JP" sz="2400" i="1">
              <a:solidFill>
                <a:srgbClr val="CC0000"/>
              </a:solidFill>
              <a:latin typeface="Gill Sans MT" panose="020B0502020104020203" pitchFamily="34" charset="77"/>
            </a:endParaRP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FTP server maintains </a:t>
            </a:r>
            <a:r>
              <a:rPr lang="ja-JP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 sz="2400">
                <a:solidFill>
                  <a:srgbClr val="000000"/>
                </a:solidFill>
                <a:latin typeface="Gill Sans MT" panose="020B0502020104020203" pitchFamily="34" charset="77"/>
              </a:rPr>
              <a:t>state</a:t>
            </a:r>
            <a:r>
              <a:rPr lang="ja-JP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r>
              <a:rPr lang="en-US" altLang="ja-JP" sz="2400">
                <a:solidFill>
                  <a:srgbClr val="000000"/>
                </a:solidFill>
                <a:latin typeface="Gill Sans MT" panose="020B0502020104020203" pitchFamily="34" charset="77"/>
              </a:rPr>
              <a:t>: current directory, earlier authentication</a:t>
            </a:r>
            <a:endParaRPr lang="en-US" altLang="ja-JP" sz="2400">
              <a:solidFill>
                <a:srgbClr val="FF0000"/>
              </a:solidFill>
              <a:latin typeface="Gill Sans MT" panose="020B0502020104020203" pitchFamily="34" charset="77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endParaRPr lang="en-US" altLang="en-US" sz="2400">
              <a:solidFill>
                <a:srgbClr val="FF0000"/>
              </a:solidFill>
              <a:latin typeface="Gill Sans MT" panose="020B0502020104020203" pitchFamily="34" charset="77"/>
            </a:endParaRPr>
          </a:p>
        </p:txBody>
      </p:sp>
      <p:pic>
        <p:nvPicPr>
          <p:cNvPr id="139276" name="Picture 28" descr="underline_base">
            <a:extLst>
              <a:ext uri="{FF2B5EF4-FFF2-40B4-BE49-F238E27FC236}">
                <a16:creationId xmlns:a16="http://schemas.microsoft.com/office/drawing/2014/main" id="{7E6DFBA6-199A-8F25-D3CA-494026AA3368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714" y="868364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77" name="Line 23">
            <a:extLst>
              <a:ext uri="{FF2B5EF4-FFF2-40B4-BE49-F238E27FC236}">
                <a16:creationId xmlns:a16="http://schemas.microsoft.com/office/drawing/2014/main" id="{7F1D29BF-D49D-80C8-4874-82157579C2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50114" y="2697164"/>
            <a:ext cx="3905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39278" name="Group 32">
            <a:extLst>
              <a:ext uri="{FF2B5EF4-FFF2-40B4-BE49-F238E27FC236}">
                <a16:creationId xmlns:a16="http://schemas.microsoft.com/office/drawing/2014/main" id="{BC63DA26-25CB-2EE0-D8F9-57C7525E0962}"/>
              </a:ext>
            </a:extLst>
          </p:cNvPr>
          <p:cNvGrpSpPr>
            <a:grpSpLocks/>
          </p:cNvGrpSpPr>
          <p:nvPr/>
        </p:nvGrpSpPr>
        <p:grpSpPr bwMode="auto">
          <a:xfrm>
            <a:off x="9653588" y="1674813"/>
            <a:ext cx="444500" cy="728662"/>
            <a:chOff x="4140" y="429"/>
            <a:chExt cx="1425" cy="2396"/>
          </a:xfrm>
        </p:grpSpPr>
        <p:sp>
          <p:nvSpPr>
            <p:cNvPr id="139282" name="Freeform 33">
              <a:extLst>
                <a:ext uri="{FF2B5EF4-FFF2-40B4-BE49-F238E27FC236}">
                  <a16:creationId xmlns:a16="http://schemas.microsoft.com/office/drawing/2014/main" id="{7856A2A2-7DA9-4D90-7D53-5C2E94F56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283" name="Rectangle 34">
              <a:extLst>
                <a:ext uri="{FF2B5EF4-FFF2-40B4-BE49-F238E27FC236}">
                  <a16:creationId xmlns:a16="http://schemas.microsoft.com/office/drawing/2014/main" id="{4E627DD3-7EDF-4967-E412-C9C57B664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284" name="Freeform 35">
              <a:extLst>
                <a:ext uri="{FF2B5EF4-FFF2-40B4-BE49-F238E27FC236}">
                  <a16:creationId xmlns:a16="http://schemas.microsoft.com/office/drawing/2014/main" id="{D9D49632-5654-2C58-AEFC-CDA91EDED5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285" name="Freeform 36">
              <a:extLst>
                <a:ext uri="{FF2B5EF4-FFF2-40B4-BE49-F238E27FC236}">
                  <a16:creationId xmlns:a16="http://schemas.microsoft.com/office/drawing/2014/main" id="{062C0218-51E4-018B-3B94-D2EA7CC4F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286" name="Rectangle 37">
              <a:extLst>
                <a:ext uri="{FF2B5EF4-FFF2-40B4-BE49-F238E27FC236}">
                  <a16:creationId xmlns:a16="http://schemas.microsoft.com/office/drawing/2014/main" id="{7DB9E333-47F5-28E3-D428-4D1C0F50C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5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39287" name="Group 38">
              <a:extLst>
                <a:ext uri="{FF2B5EF4-FFF2-40B4-BE49-F238E27FC236}">
                  <a16:creationId xmlns:a16="http://schemas.microsoft.com/office/drawing/2014/main" id="{D9BC62AA-0581-F724-A997-24AFEC2E72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9312" name="AutoShape 39">
                <a:extLst>
                  <a:ext uri="{FF2B5EF4-FFF2-40B4-BE49-F238E27FC236}">
                    <a16:creationId xmlns:a16="http://schemas.microsoft.com/office/drawing/2014/main" id="{C931CC4C-01B9-F23A-B288-B307686226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9313" name="AutoShape 40">
                <a:extLst>
                  <a:ext uri="{FF2B5EF4-FFF2-40B4-BE49-F238E27FC236}">
                    <a16:creationId xmlns:a16="http://schemas.microsoft.com/office/drawing/2014/main" id="{A0EA524F-9297-8844-84D6-D5827DF823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2584"/>
                <a:ext cx="686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9288" name="Rectangle 41">
              <a:extLst>
                <a:ext uri="{FF2B5EF4-FFF2-40B4-BE49-F238E27FC236}">
                  <a16:creationId xmlns:a16="http://schemas.microsoft.com/office/drawing/2014/main" id="{A426689B-043E-AD28-3CC3-A3E683C41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39289" name="Group 42">
              <a:extLst>
                <a:ext uri="{FF2B5EF4-FFF2-40B4-BE49-F238E27FC236}">
                  <a16:creationId xmlns:a16="http://schemas.microsoft.com/office/drawing/2014/main" id="{17B1A6A4-5609-2A46-D9F4-492A7EC893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9310" name="AutoShape 43">
                <a:extLst>
                  <a:ext uri="{FF2B5EF4-FFF2-40B4-BE49-F238E27FC236}">
                    <a16:creationId xmlns:a16="http://schemas.microsoft.com/office/drawing/2014/main" id="{D9AB82FF-A25B-4F44-5E74-1B8E19593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4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9311" name="AutoShape 44">
                <a:extLst>
                  <a:ext uri="{FF2B5EF4-FFF2-40B4-BE49-F238E27FC236}">
                    <a16:creationId xmlns:a16="http://schemas.microsoft.com/office/drawing/2014/main" id="{A90732DF-0715-7F53-704D-BE6DBCD9A3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8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9290" name="Rectangle 45">
              <a:extLst>
                <a:ext uri="{FF2B5EF4-FFF2-40B4-BE49-F238E27FC236}">
                  <a16:creationId xmlns:a16="http://schemas.microsoft.com/office/drawing/2014/main" id="{80C4229B-A8FF-9B38-0A25-143E072E3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8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291" name="Rectangle 46">
              <a:extLst>
                <a:ext uri="{FF2B5EF4-FFF2-40B4-BE49-F238E27FC236}">
                  <a16:creationId xmlns:a16="http://schemas.microsoft.com/office/drawing/2014/main" id="{B3AC8273-B4A7-EE60-CE58-F5573A7E6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6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139292" name="Group 47">
              <a:extLst>
                <a:ext uri="{FF2B5EF4-FFF2-40B4-BE49-F238E27FC236}">
                  <a16:creationId xmlns:a16="http://schemas.microsoft.com/office/drawing/2014/main" id="{F16A5107-2894-9592-C7BF-3D5D1F06F0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9308" name="AutoShape 48">
                <a:extLst>
                  <a:ext uri="{FF2B5EF4-FFF2-40B4-BE49-F238E27FC236}">
                    <a16:creationId xmlns:a16="http://schemas.microsoft.com/office/drawing/2014/main" id="{58CBEF26-D185-6D8A-B824-256FB1731A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3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9309" name="AutoShape 49">
                <a:extLst>
                  <a:ext uri="{FF2B5EF4-FFF2-40B4-BE49-F238E27FC236}">
                    <a16:creationId xmlns:a16="http://schemas.microsoft.com/office/drawing/2014/main" id="{2F1D0BFC-34BF-643D-DD11-382B0100F5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9293" name="Freeform 50">
              <a:extLst>
                <a:ext uri="{FF2B5EF4-FFF2-40B4-BE49-F238E27FC236}">
                  <a16:creationId xmlns:a16="http://schemas.microsoft.com/office/drawing/2014/main" id="{35D04F7D-D051-EE7A-DC01-CCF84B0F8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39294" name="Group 51">
              <a:extLst>
                <a:ext uri="{FF2B5EF4-FFF2-40B4-BE49-F238E27FC236}">
                  <a16:creationId xmlns:a16="http://schemas.microsoft.com/office/drawing/2014/main" id="{8FA6BD8F-5056-677B-65A3-E7CF5F989E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9306" name="AutoShape 52">
                <a:extLst>
                  <a:ext uri="{FF2B5EF4-FFF2-40B4-BE49-F238E27FC236}">
                    <a16:creationId xmlns:a16="http://schemas.microsoft.com/office/drawing/2014/main" id="{602CEC59-56E3-7411-57C4-8C3BE4C61E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9307" name="AutoShape 53">
                <a:extLst>
                  <a:ext uri="{FF2B5EF4-FFF2-40B4-BE49-F238E27FC236}">
                    <a16:creationId xmlns:a16="http://schemas.microsoft.com/office/drawing/2014/main" id="{CD7C3C8A-8BFE-ED95-4804-0BBF7B72C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2584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9295" name="Rectangle 54">
              <a:extLst>
                <a:ext uri="{FF2B5EF4-FFF2-40B4-BE49-F238E27FC236}">
                  <a16:creationId xmlns:a16="http://schemas.microsoft.com/office/drawing/2014/main" id="{236EBC4A-02ED-D2FD-168E-3F93D820B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66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296" name="Freeform 55">
              <a:extLst>
                <a:ext uri="{FF2B5EF4-FFF2-40B4-BE49-F238E27FC236}">
                  <a16:creationId xmlns:a16="http://schemas.microsoft.com/office/drawing/2014/main" id="{3A3664BA-953D-F30A-8389-770F71E88C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297" name="Freeform 56">
              <a:extLst>
                <a:ext uri="{FF2B5EF4-FFF2-40B4-BE49-F238E27FC236}">
                  <a16:creationId xmlns:a16="http://schemas.microsoft.com/office/drawing/2014/main" id="{9D466C50-E89D-8AB8-20B4-B48B42EE4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39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298" name="Oval 57">
              <a:extLst>
                <a:ext uri="{FF2B5EF4-FFF2-40B4-BE49-F238E27FC236}">
                  <a16:creationId xmlns:a16="http://schemas.microsoft.com/office/drawing/2014/main" id="{15D4E47C-2F1B-EB44-3883-2629F60F6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611"/>
              <a:ext cx="46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299" name="Freeform 58">
              <a:extLst>
                <a:ext uri="{FF2B5EF4-FFF2-40B4-BE49-F238E27FC236}">
                  <a16:creationId xmlns:a16="http://schemas.microsoft.com/office/drawing/2014/main" id="{A9AA9A40-CB7D-0E6D-86B6-87D4585234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300" name="AutoShape 59">
              <a:extLst>
                <a:ext uri="{FF2B5EF4-FFF2-40B4-BE49-F238E27FC236}">
                  <a16:creationId xmlns:a16="http://schemas.microsoft.com/office/drawing/2014/main" id="{F0DA9353-D7E7-3B4D-C0A7-0EDD2F48A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201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301" name="AutoShape 60">
              <a:extLst>
                <a:ext uri="{FF2B5EF4-FFF2-40B4-BE49-F238E27FC236}">
                  <a16:creationId xmlns:a16="http://schemas.microsoft.com/office/drawing/2014/main" id="{D6B13494-47A1-8EE0-048D-E89702780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0"/>
              <a:ext cx="1069" cy="8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302" name="Oval 61">
              <a:extLst>
                <a:ext uri="{FF2B5EF4-FFF2-40B4-BE49-F238E27FC236}">
                  <a16:creationId xmlns:a16="http://schemas.microsoft.com/office/drawing/2014/main" id="{58D1D709-920A-CCA3-B104-5494EDF9F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1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303" name="Oval 62">
              <a:extLst>
                <a:ext uri="{FF2B5EF4-FFF2-40B4-BE49-F238E27FC236}">
                  <a16:creationId xmlns:a16="http://schemas.microsoft.com/office/drawing/2014/main" id="{3315D3D7-35E6-E457-327A-16B01DA9F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6" y="2387"/>
              <a:ext cx="158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9304" name="Oval 63">
              <a:extLst>
                <a:ext uri="{FF2B5EF4-FFF2-40B4-BE49-F238E27FC236}">
                  <a16:creationId xmlns:a16="http://schemas.microsoft.com/office/drawing/2014/main" id="{9D1F898B-9A92-0D3B-A582-A7A594BB6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2381"/>
              <a:ext cx="158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39305" name="Rectangle 64">
              <a:extLst>
                <a:ext uri="{FF2B5EF4-FFF2-40B4-BE49-F238E27FC236}">
                  <a16:creationId xmlns:a16="http://schemas.microsoft.com/office/drawing/2014/main" id="{ADA9ED7D-5D11-D9C1-C659-F69B9D937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3"/>
              <a:ext cx="87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39279" name="Group 65">
            <a:extLst>
              <a:ext uri="{FF2B5EF4-FFF2-40B4-BE49-F238E27FC236}">
                <a16:creationId xmlns:a16="http://schemas.microsoft.com/office/drawing/2014/main" id="{15C1D2B4-490B-7644-E809-FF7166C17C0D}"/>
              </a:ext>
            </a:extLst>
          </p:cNvPr>
          <p:cNvGrpSpPr>
            <a:grpSpLocks/>
          </p:cNvGrpSpPr>
          <p:nvPr/>
        </p:nvGrpSpPr>
        <p:grpSpPr bwMode="auto">
          <a:xfrm>
            <a:off x="6180139" y="1665288"/>
            <a:ext cx="873125" cy="893762"/>
            <a:chOff x="-44" y="1473"/>
            <a:chExt cx="981" cy="1105"/>
          </a:xfrm>
        </p:grpSpPr>
        <p:pic>
          <p:nvPicPr>
            <p:cNvPr id="139280" name="Picture 66" descr="desktop_computer_stylized_medium">
              <a:extLst>
                <a:ext uri="{FF2B5EF4-FFF2-40B4-BE49-F238E27FC236}">
                  <a16:creationId xmlns:a16="http://schemas.microsoft.com/office/drawing/2014/main" id="{B2D2638E-1DEB-6467-ADA8-3A1BE29B5E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9281" name="Freeform 67">
              <a:extLst>
                <a:ext uri="{FF2B5EF4-FFF2-40B4-BE49-F238E27FC236}">
                  <a16:creationId xmlns:a16="http://schemas.microsoft.com/office/drawing/2014/main" id="{755182D0-0BD7-3519-3CC5-F745391AD75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>
            <a:extLst>
              <a:ext uri="{FF2B5EF4-FFF2-40B4-BE49-F238E27FC236}">
                <a16:creationId xmlns:a16="http://schemas.microsoft.com/office/drawing/2014/main" id="{CBA300DB-212A-3A62-BBD9-2091671185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41314" name="Rectangle 8">
            <a:extLst>
              <a:ext uri="{FF2B5EF4-FFF2-40B4-BE49-F238E27FC236}">
                <a16:creationId xmlns:a16="http://schemas.microsoft.com/office/drawing/2014/main" id="{113A4638-C17D-E52E-445E-B997284BA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FF8AAA78-F294-884E-9F1A-99E144C6A7D6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3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41315" name="Picture 11" descr="underline_base">
            <a:extLst>
              <a:ext uri="{FF2B5EF4-FFF2-40B4-BE49-F238E27FC236}">
                <a16:creationId xmlns:a16="http://schemas.microsoft.com/office/drawing/2014/main" id="{C5DD9CC0-BF0F-268E-AD37-0980E905647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988" y="89217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6" name="Rectangle 2">
            <a:extLst>
              <a:ext uri="{FF2B5EF4-FFF2-40B4-BE49-F238E27FC236}">
                <a16:creationId xmlns:a16="http://schemas.microsoft.com/office/drawing/2014/main" id="{FAFF675D-5234-E031-F798-66982F043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0550" y="271463"/>
            <a:ext cx="7772400" cy="817562"/>
          </a:xfrm>
        </p:spPr>
        <p:txBody>
          <a:bodyPr/>
          <a:lstStyle/>
          <a:p>
            <a:r>
              <a:rPr lang="en-US" altLang="en-US" sz="4000">
                <a:latin typeface="Gill Sans MT" panose="020B0502020104020203" pitchFamily="34" charset="77"/>
                <a:ea typeface="ＭＳ Ｐゴシック" panose="020B0600070205080204" pitchFamily="34" charset="-128"/>
              </a:rPr>
              <a:t>FTP commands, responses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141317" name="Rectangle 3">
            <a:extLst>
              <a:ext uri="{FF2B5EF4-FFF2-40B4-BE49-F238E27FC236}">
                <a16:creationId xmlns:a16="http://schemas.microsoft.com/office/drawing/2014/main" id="{D8A029BF-27D9-4019-4245-1CACA7A4FE3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333500"/>
            <a:ext cx="3810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sample commands:</a:t>
            </a:r>
            <a:endParaRPr lang="en-US" altLang="en-US" sz="2400" i="1">
              <a:solidFill>
                <a:srgbClr val="CC0000"/>
              </a:solidFill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sent as ASCII text over control channel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USER </a:t>
            </a:r>
            <a:r>
              <a:rPr lang="en-US" altLang="en-US" sz="2400" b="1" i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username</a:t>
            </a:r>
            <a:endParaRPr lang="en-US" altLang="en-US" i="1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PASS </a:t>
            </a:r>
            <a:r>
              <a:rPr lang="en-US" altLang="en-US" sz="2400" b="1" i="1">
                <a:latin typeface="Courier New" panose="02070309020205020404" pitchFamily="49" charset="0"/>
                <a:ea typeface="ＭＳ Ｐゴシック" panose="020B0600070205080204" pitchFamily="34" charset="-128"/>
              </a:rPr>
              <a:t>password</a:t>
            </a:r>
            <a:endParaRPr lang="en-US" altLang="en-US" i="1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LIST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return list of file in current directory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RETR filename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retrieves (gets) file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STOR filename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stores (puts) file onto remote host</a:t>
            </a:r>
          </a:p>
        </p:txBody>
      </p:sp>
      <p:sp>
        <p:nvSpPr>
          <p:cNvPr id="141318" name="Rectangle 4">
            <a:extLst>
              <a:ext uri="{FF2B5EF4-FFF2-40B4-BE49-F238E27FC236}">
                <a16:creationId xmlns:a16="http://schemas.microsoft.com/office/drawing/2014/main" id="{F48FF714-1C34-6BBC-5F40-69F46FE4F63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375400" y="1333500"/>
            <a:ext cx="3810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sample return codes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status code and phrase (as in HTTP)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331 Username OK, password required</a:t>
            </a: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125 data connection already open; transfer starting</a:t>
            </a: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425 Can</a:t>
            </a:r>
            <a:r>
              <a:rPr lang="ja-JP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t open data connection</a:t>
            </a:r>
          </a:p>
          <a:p>
            <a:r>
              <a:rPr lang="en-US" altLang="en-US" sz="24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452 Error writing file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5000"/>
          <a:buFont typeface="ZapfDingbats" pitchFamily="8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Macintosh PowerPoint</Application>
  <PresentationFormat>Widescreen</PresentationFormat>
  <Paragraphs>61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ＭＳ Ｐゴシック</vt:lpstr>
      <vt:lpstr>Aptos</vt:lpstr>
      <vt:lpstr>Arial</vt:lpstr>
      <vt:lpstr>Comic Sans MS</vt:lpstr>
      <vt:lpstr>Courier New</vt:lpstr>
      <vt:lpstr>Gill Sans MT</vt:lpstr>
      <vt:lpstr>Tahoma</vt:lpstr>
      <vt:lpstr>Times New Roman</vt:lpstr>
      <vt:lpstr>Wingdings</vt:lpstr>
      <vt:lpstr>Default Design</vt:lpstr>
      <vt:lpstr>FTP: the file transfer protocol</vt:lpstr>
      <vt:lpstr>FTP: separate control, data connections</vt:lpstr>
      <vt:lpstr>FTP commands, responses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2025-01-26T21:40:15Z</dcterms:created>
  <dcterms:modified xsi:type="dcterms:W3CDTF">2025-01-26T21:40:56Z</dcterms:modified>
</cp:coreProperties>
</file>