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0"/>
  </p:notesMasterIdLst>
  <p:sldIdLst>
    <p:sldId id="306" r:id="rId2"/>
    <p:sldId id="307" r:id="rId3"/>
    <p:sldId id="308" r:id="rId4"/>
    <p:sldId id="310" r:id="rId5"/>
    <p:sldId id="309" r:id="rId6"/>
    <p:sldId id="414" r:id="rId7"/>
    <p:sldId id="311" r:id="rId8"/>
    <p:sldId id="312" r:id="rId9"/>
    <p:sldId id="313" r:id="rId10"/>
    <p:sldId id="314" r:id="rId11"/>
    <p:sldId id="410" r:id="rId12"/>
    <p:sldId id="315" r:id="rId13"/>
    <p:sldId id="435" r:id="rId14"/>
    <p:sldId id="317" r:id="rId15"/>
    <p:sldId id="323" r:id="rId16"/>
    <p:sldId id="318" r:id="rId17"/>
    <p:sldId id="319" r:id="rId18"/>
    <p:sldId id="32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3"/>
  </p:normalViewPr>
  <p:slideViewPr>
    <p:cSldViewPr snapToGrid="0">
      <p:cViewPr varScale="1">
        <p:scale>
          <a:sx n="111" d="100"/>
          <a:sy n="111" d="100"/>
        </p:scale>
        <p:origin x="10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B8D0FF-F2BB-994C-8CD2-2EF0F721FF5A}" type="datetimeFigureOut">
              <a:rPr lang="en-US" smtClean="0"/>
              <a:t>1/26/25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BAC5FD-17B3-5E44-B0E4-0115252C6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602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04B872C-ECA1-B047-B416-126BD0EE323B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48179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04B872C-ECA1-B047-B416-126BD0EE323B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8153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04B872C-ECA1-B047-B416-126BD0EE323B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91775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04B872C-ECA1-B047-B416-126BD0EE323B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68678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04B872C-ECA1-B047-B416-126BD0EE323B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33017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04B872C-ECA1-B047-B416-126BD0EE323B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83142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04B872C-ECA1-B047-B416-126BD0EE323B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84364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04B872C-ECA1-B047-B416-126BD0EE323B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15921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04B872C-ECA1-B047-B416-126BD0EE323B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50635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04B872C-ECA1-B047-B416-126BD0EE323B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5496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04B872C-ECA1-B047-B416-126BD0EE323B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63256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04B872C-ECA1-B047-B416-126BD0EE323B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6742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04B872C-ECA1-B047-B416-126BD0EE323B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27840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04B872C-ECA1-B047-B416-126BD0EE323B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78994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04B872C-ECA1-B047-B416-126BD0EE323B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37186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04B872C-ECA1-B047-B416-126BD0EE323B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91143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04B872C-ECA1-B047-B416-126BD0EE323B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00261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04B872C-ECA1-B047-B416-126BD0EE323B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8828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6250A1A-51FE-17C6-C361-C900E0C6A4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443895E-38FD-FABA-AF11-842497C393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2: Application Layer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2ECF7AD-3746-3A45-45F6-5A3A791DB0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7455D6-127F-724B-94B3-4D97F4090B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3393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2FD5329-EE38-B40E-346B-9160077A4B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C38910A-51B5-BA31-C59E-6B79E85514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2: Application Layer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43C2F6-0547-DF71-D040-D8B1358CD3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67C1B6-01F9-3244-854F-76CA49AD20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3643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483600" y="228600"/>
            <a:ext cx="259080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1200" y="228600"/>
            <a:ext cx="756920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CD13439-7403-381C-00A3-82F9BCC110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67F3E99-C851-DAE1-BFC2-CB988AE367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2: Application Layer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78F7EB1-F426-700A-3A9D-02F3400CE3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789814-2110-5F48-9B08-681A905041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652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28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944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61894F-D625-1640-8AAB-CFC7BB256D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427E99-713C-C5EF-CA38-F162FAF1D6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2: Application Layer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3D6220-C90A-0567-0D43-C9DA32DE3F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80DD10-01A6-A74D-9FB4-2B41E0FEF5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569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28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112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944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6C3BF1-CDE3-2F71-6F97-826D5E82E7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265074B-CA00-1926-E781-16BF803B75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2: Application Layer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1BEC48-7BC4-11C5-6970-2A014ADEAF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2AB354-6C85-E342-BC38-1A043A0CF3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3703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28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112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5994400" y="1600200"/>
            <a:ext cx="5080000" cy="4648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EBC8B5-AE3B-A1F8-CEC7-2200F8FBA0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1A26A9-02FF-7F76-1012-B4AB48F37D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2: Application Layer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EB839B-16DF-ED69-59F5-88A1A201E7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AE01A6-A17F-CD43-852B-47E5303329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8046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28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600200"/>
            <a:ext cx="10363200" cy="2247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200" y="4000500"/>
            <a:ext cx="10363200" cy="2247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2A45DC-900B-4329-895D-55D96DEAE7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7F6A85-FC13-196F-FE79-11B59409B9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2: Application Layer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273E4D-1D9D-C575-EEB1-8E2D8D4A97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02A2A8-FC48-B34C-8385-D3A54A088F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0865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66EB1D6-37C6-66EF-7854-F2A7392EAC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11AD6A-48BD-94B0-C2D4-C43964C3AA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2: Application Layer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A3656E7-B622-2D92-B671-B30C5BA28B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2E2574-1AD0-A444-944E-2FB9B20250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5503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2D55984-54EE-ED37-8B88-8C5E59607D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48E0E08-1041-BACD-D7C1-5CF1744C6F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2: Application Layer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95406D-D971-6F96-1B1B-4E92FF36B2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893D3C-923F-9945-BD9D-1E2F88AE0D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4942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600200"/>
            <a:ext cx="508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94400" y="1600200"/>
            <a:ext cx="508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C4E388-0329-2A60-AA6D-4D5EC1901C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25B5B2-CC2E-A376-952B-CA479FA5A2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2: Application Layer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C662CB5-716E-F1C8-7493-E328817596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FC6DCF-F803-544C-8E19-F2E5850408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069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01BDCD6-5461-724B-039A-4C427990D6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7A1C1C8-6502-8170-F42C-089D314F01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2: Application Layer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F799CD-1049-4545-61A3-03E9AADCE7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C023EF-3C7A-9B49-9DFA-84E9C6D66B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1010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219D482-1AD9-1BA4-22C9-5385D82233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2E419A8-466C-459A-E0CE-91A5BC5D82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2: Application Layer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3700110-48C6-744D-AC04-5C379B5594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78D4F8-060D-9446-93BB-E51A192CBE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7701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5C9E9C8-BB3B-8624-F8A9-804FB1E23D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D103635-0A9B-8030-1B84-DC196A6AA8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2: Application Layer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3EDC8EA-5276-708B-90B3-4A48CCCEC1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A77405-F531-3B4D-951A-931869CB77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6973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CE4AA4-8A22-285B-F747-47063C3A35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AE595B-281A-4614-0D9C-D488EB2027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2: Application Layer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C6EE0C2-8CCC-A430-E9C1-F70F213A0C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045E84-11E8-694F-B62A-26D5B3DFE6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0773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837ADE-6828-8A81-3AC4-8348079427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D43047-EE7E-BBEA-A3DD-E726EB1C0F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2: Application Layer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BC04F15-85A1-703F-3274-763EEA2041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EFC755-F319-2A40-B510-A7782D7FEB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0097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63FA5800-29B7-7B47-B033-6CF355E394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11200" y="228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BDE1FBD5-94C5-601C-8AF2-5EF7315708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11200" y="1600200"/>
            <a:ext cx="103632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500E54D-5618-5864-E200-512F8EE7C62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49390EC-C876-D5AF-B01E-E8385F61F56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13600" y="64008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 smtClean="0"/>
            </a:lvl1pPr>
          </a:lstStyle>
          <a:p>
            <a:pPr>
              <a:defRPr/>
            </a:pPr>
            <a:r>
              <a:rPr lang="en-US"/>
              <a:t>2: Application Layer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73EABB7-FB95-A6A2-91CB-F4B8A5C5CC4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074400" y="6400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>
                <a:latin typeface="Times New Roman" panose="02020603050405020304" pitchFamily="18" charset="0"/>
              </a:defRPr>
            </a:lvl1pPr>
          </a:lstStyle>
          <a:p>
            <a:fld id="{61872F1C-A82D-0C46-ABEA-C5CA43507E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6932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ZapfDingbats" pitchFamily="82" charset="2"/>
        <a:buChar char="r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v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Footer Placeholder 4">
            <a:extLst>
              <a:ext uri="{FF2B5EF4-FFF2-40B4-BE49-F238E27FC236}">
                <a16:creationId xmlns:a16="http://schemas.microsoft.com/office/drawing/2014/main" id="{AB678A1C-6321-08A2-B555-7650F8B73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</a:rPr>
              <a:t>2: Application Layer</a:t>
            </a:r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1379" name="Slide Number Placeholder 5">
            <a:extLst>
              <a:ext uri="{FF2B5EF4-FFF2-40B4-BE49-F238E27FC236}">
                <a16:creationId xmlns:a16="http://schemas.microsoft.com/office/drawing/2014/main" id="{59C0A4FE-2500-C43C-2BCB-ECFB285CE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fld id="{0FFE7142-1932-564D-B194-85A282BACD88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Aft>
                  <a:spcPct val="0"/>
                </a:spcAft>
              </a:pPr>
              <a:t>1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1380" name="Rectangle 2">
            <a:extLst>
              <a:ext uri="{FF2B5EF4-FFF2-40B4-BE49-F238E27FC236}">
                <a16:creationId xmlns:a16="http://schemas.microsoft.com/office/drawing/2014/main" id="{07B63ABA-F246-7426-EF55-813697B1A6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247650"/>
            <a:ext cx="7772400" cy="857250"/>
          </a:xfrm>
        </p:spPr>
        <p:txBody>
          <a:bodyPr/>
          <a:lstStyle/>
          <a:p>
            <a:r>
              <a:rPr lang="en-US" altLang="en-US" dirty="0"/>
              <a:t>Socket programming</a:t>
            </a:r>
          </a:p>
        </p:txBody>
      </p:sp>
      <p:sp>
        <p:nvSpPr>
          <p:cNvPr id="101381" name="Rectangle 3">
            <a:extLst>
              <a:ext uri="{FF2B5EF4-FFF2-40B4-BE49-F238E27FC236}">
                <a16:creationId xmlns:a16="http://schemas.microsoft.com/office/drawing/2014/main" id="{4782F5C1-327E-996D-47C6-A491404BAA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28850" y="2295525"/>
            <a:ext cx="3962400" cy="3695700"/>
          </a:xfrm>
        </p:spPr>
        <p:txBody>
          <a:bodyPr/>
          <a:lstStyle/>
          <a:p>
            <a:pPr>
              <a:buFont typeface="ZapfDingbats" pitchFamily="82" charset="2"/>
              <a:buNone/>
            </a:pPr>
            <a:r>
              <a:rPr lang="en-US" altLang="en-US" sz="2400">
                <a:solidFill>
                  <a:srgbClr val="FF0000"/>
                </a:solidFill>
              </a:rPr>
              <a:t>Socket API</a:t>
            </a:r>
            <a:endParaRPr lang="en-US" altLang="en-US" sz="2400"/>
          </a:p>
          <a:p>
            <a:r>
              <a:rPr lang="en-US" altLang="en-US" sz="2000"/>
              <a:t>introduced in BSD4.1 UNIX, 1981</a:t>
            </a:r>
          </a:p>
          <a:p>
            <a:r>
              <a:rPr lang="en-US" altLang="en-US" sz="2000"/>
              <a:t>explicitly created, used, released by apps </a:t>
            </a:r>
          </a:p>
          <a:p>
            <a:r>
              <a:rPr lang="en-US" altLang="en-US" sz="2000"/>
              <a:t>client/server paradigm </a:t>
            </a:r>
          </a:p>
          <a:p>
            <a:r>
              <a:rPr lang="en-US" altLang="en-US" sz="2000"/>
              <a:t>two types of transport service via socket API: </a:t>
            </a:r>
          </a:p>
          <a:p>
            <a:pPr lvl="1"/>
            <a:r>
              <a:rPr lang="en-US" altLang="en-US" sz="2000"/>
              <a:t>unreliable datagram </a:t>
            </a:r>
          </a:p>
          <a:p>
            <a:pPr lvl="1"/>
            <a:r>
              <a:rPr lang="en-US" altLang="en-US" sz="2000"/>
              <a:t>reliable, byte stream-oriented </a:t>
            </a:r>
          </a:p>
        </p:txBody>
      </p:sp>
      <p:grpSp>
        <p:nvGrpSpPr>
          <p:cNvPr id="101382" name="Group 4">
            <a:extLst>
              <a:ext uri="{FF2B5EF4-FFF2-40B4-BE49-F238E27FC236}">
                <a16:creationId xmlns:a16="http://schemas.microsoft.com/office/drawing/2014/main" id="{F917627A-35A4-D60A-57D8-8D8F80CC101D}"/>
              </a:ext>
            </a:extLst>
          </p:cNvPr>
          <p:cNvGrpSpPr>
            <a:grpSpLocks/>
          </p:cNvGrpSpPr>
          <p:nvPr/>
        </p:nvGrpSpPr>
        <p:grpSpPr bwMode="auto">
          <a:xfrm>
            <a:off x="6772276" y="2314576"/>
            <a:ext cx="3338513" cy="3719513"/>
            <a:chOff x="3198" y="1248"/>
            <a:chExt cx="2103" cy="2343"/>
          </a:xfrm>
        </p:grpSpPr>
        <p:sp>
          <p:nvSpPr>
            <p:cNvPr id="101384" name="Text Box 5">
              <a:extLst>
                <a:ext uri="{FF2B5EF4-FFF2-40B4-BE49-F238E27FC236}">
                  <a16:creationId xmlns:a16="http://schemas.microsoft.com/office/drawing/2014/main" id="{6EA9D2BD-F214-A9A7-92D1-AF54D99529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23" y="1575"/>
              <a:ext cx="2078" cy="20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>
                  <a:solidFill>
                    <a:srgbClr val="000000"/>
                  </a:solidFill>
                </a:rPr>
                <a:t>a </a:t>
              </a:r>
              <a:r>
                <a:rPr lang="en-US" altLang="en-US" sz="2000" i="1">
                  <a:solidFill>
                    <a:srgbClr val="FF0000"/>
                  </a:solidFill>
                </a:rPr>
                <a:t>host-local</a:t>
              </a:r>
              <a:r>
                <a:rPr lang="en-US" altLang="en-US" sz="2000">
                  <a:solidFill>
                    <a:srgbClr val="000000"/>
                  </a:solidFill>
                </a:rPr>
                <a:t>,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i="1">
                  <a:solidFill>
                    <a:srgbClr val="FF0000"/>
                  </a:solidFill>
                </a:rPr>
                <a:t>application-created</a:t>
              </a:r>
              <a:r>
                <a:rPr lang="en-US" altLang="en-US" sz="2000">
                  <a:solidFill>
                    <a:srgbClr val="000000"/>
                  </a:solidFill>
                </a:rPr>
                <a:t>,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i="1">
                  <a:solidFill>
                    <a:srgbClr val="FF0000"/>
                  </a:solidFill>
                </a:rPr>
                <a:t>OS-controlled</a:t>
              </a:r>
              <a:r>
                <a:rPr lang="en-US" altLang="en-US" sz="2000">
                  <a:solidFill>
                    <a:srgbClr val="000000"/>
                  </a:solidFill>
                </a:rPr>
                <a:t> interface (a “door”) into which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>
                  <a:solidFill>
                    <a:srgbClr val="000000"/>
                  </a:solidFill>
                </a:rPr>
                <a:t>application process can </a:t>
              </a:r>
              <a:r>
                <a:rPr lang="en-US" altLang="en-US" sz="2000">
                  <a:solidFill>
                    <a:srgbClr val="FF0000"/>
                  </a:solidFill>
                </a:rPr>
                <a:t>both send and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>
                  <a:solidFill>
                    <a:srgbClr val="FF0000"/>
                  </a:solidFill>
                </a:rPr>
                <a:t>receive</a:t>
              </a:r>
              <a:r>
                <a:rPr lang="en-US" altLang="en-US" sz="2000">
                  <a:solidFill>
                    <a:srgbClr val="000000"/>
                  </a:solidFill>
                </a:rPr>
                <a:t> messages to/from another application process</a:t>
              </a:r>
              <a:endParaRPr lang="en-US" altLang="en-US" sz="2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1385" name="Rectangle 6">
              <a:extLst>
                <a:ext uri="{FF2B5EF4-FFF2-40B4-BE49-F238E27FC236}">
                  <a16:creationId xmlns:a16="http://schemas.microsoft.com/office/drawing/2014/main" id="{C957FCBE-3359-E511-00D5-835C05262F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392"/>
              <a:ext cx="2076" cy="2196"/>
            </a:xfrm>
            <a:prstGeom prst="rect">
              <a:avLst/>
            </a:prstGeom>
            <a:noFill/>
            <a:ln w="2857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grpSp>
          <p:nvGrpSpPr>
            <p:cNvPr id="101386" name="Group 7">
              <a:extLst>
                <a:ext uri="{FF2B5EF4-FFF2-40B4-BE49-F238E27FC236}">
                  <a16:creationId xmlns:a16="http://schemas.microsoft.com/office/drawing/2014/main" id="{60AF2E19-3DBB-FE10-27D1-0BE24D263A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02" y="1248"/>
              <a:ext cx="708" cy="288"/>
              <a:chOff x="134" y="3906"/>
              <a:chExt cx="708" cy="288"/>
            </a:xfrm>
          </p:grpSpPr>
          <p:sp>
            <p:nvSpPr>
              <p:cNvPr id="101387" name="Rectangle 8">
                <a:extLst>
                  <a:ext uri="{FF2B5EF4-FFF2-40B4-BE49-F238E27FC236}">
                    <a16:creationId xmlns:a16="http://schemas.microsoft.com/office/drawing/2014/main" id="{AEF812E4-EF05-711B-737C-490604C241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" y="3924"/>
                <a:ext cx="678" cy="25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01388" name="Text Box 9">
                <a:extLst>
                  <a:ext uri="{FF2B5EF4-FFF2-40B4-BE49-F238E27FC236}">
                    <a16:creationId xmlns:a16="http://schemas.microsoft.com/office/drawing/2014/main" id="{BAB4BFF4-8D7C-576F-6FE3-77B32E98FD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4" y="3906"/>
                <a:ext cx="7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3333CC"/>
                    </a:solidFill>
                  </a:rPr>
                  <a:t>socket</a:t>
                </a:r>
                <a:endParaRPr lang="en-US" altLang="en-US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101383" name="Rectangle 10">
            <a:extLst>
              <a:ext uri="{FF2B5EF4-FFF2-40B4-BE49-F238E27FC236}">
                <a16:creationId xmlns:a16="http://schemas.microsoft.com/office/drawing/2014/main" id="{F4E9D408-86CB-DB0B-E8E9-240B54744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26" y="1276350"/>
            <a:ext cx="81629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r>
              <a:rPr lang="en-US" altLang="en-US" u="sng">
                <a:solidFill>
                  <a:srgbClr val="FF0000"/>
                </a:solidFill>
              </a:rPr>
              <a:t>Goal:</a:t>
            </a:r>
            <a:r>
              <a:rPr lang="en-US" altLang="en-US">
                <a:solidFill>
                  <a:srgbClr val="000000"/>
                </a:solidFill>
              </a:rPr>
              <a:t> learn how to build client/server application that communicate using sockets</a:t>
            </a:r>
            <a:endParaRPr lang="en-US" altLang="en-US" sz="2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Footer Placeholder 3">
            <a:extLst>
              <a:ext uri="{FF2B5EF4-FFF2-40B4-BE49-F238E27FC236}">
                <a16:creationId xmlns:a16="http://schemas.microsoft.com/office/drawing/2014/main" id="{FDB89126-66A3-4F43-88DE-21ED6B95D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</a:rPr>
              <a:t>2: Application Layer</a:t>
            </a:r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8547" name="Slide Number Placeholder 4">
            <a:extLst>
              <a:ext uri="{FF2B5EF4-FFF2-40B4-BE49-F238E27FC236}">
                <a16:creationId xmlns:a16="http://schemas.microsoft.com/office/drawing/2014/main" id="{AB3064FD-CFF7-4FCE-1030-6DC3C8759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fld id="{AC2563CD-4DB9-864B-84EA-C425B5898103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Aft>
                  <a:spcPct val="0"/>
                </a:spcAft>
              </a:pPr>
              <a:t>10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8548" name="Rectangle 2">
            <a:extLst>
              <a:ext uri="{FF2B5EF4-FFF2-40B4-BE49-F238E27FC236}">
                <a16:creationId xmlns:a16="http://schemas.microsoft.com/office/drawing/2014/main" id="{DC145674-A525-E90F-F377-5702EC8818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Example: Java server (TCP), cont</a:t>
            </a:r>
          </a:p>
        </p:txBody>
      </p:sp>
      <p:sp>
        <p:nvSpPr>
          <p:cNvPr id="108549" name="Rectangle 3">
            <a:extLst>
              <a:ext uri="{FF2B5EF4-FFF2-40B4-BE49-F238E27FC236}">
                <a16:creationId xmlns:a16="http://schemas.microsoft.com/office/drawing/2014/main" id="{959C7FFB-88E3-5130-83A4-B9D20BFE7A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5025" y="1617663"/>
            <a:ext cx="6999288" cy="3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6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6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          DataOutputStream  outToClient =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            new DataOutputStream</a:t>
            </a: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(connectionSocket.getOutputStream());</a:t>
            </a: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          clientSentence = inFromClient.readLine();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          capitalizedSentence = clientSentence.toUpperCase() + '\n';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          outToClient.writeBytes(capitalizedSentence);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       }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   }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}</a:t>
            </a: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08550" name="Text Box 4">
            <a:extLst>
              <a:ext uri="{FF2B5EF4-FFF2-40B4-BE49-F238E27FC236}">
                <a16:creationId xmlns:a16="http://schemas.microsoft.com/office/drawing/2014/main" id="{9CBA6FB8-1619-2BC6-431D-47F455C47A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2189" y="2759075"/>
            <a:ext cx="1482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Read in  line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from socket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08551" name="Text Box 5">
            <a:extLst>
              <a:ext uri="{FF2B5EF4-FFF2-40B4-BE49-F238E27FC236}">
                <a16:creationId xmlns:a16="http://schemas.microsoft.com/office/drawing/2014/main" id="{75FB1A21-41BD-A605-A110-AC687504D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1001" y="1735139"/>
            <a:ext cx="20939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Create output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stream, attached 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to socket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08552" name="Freeform 6">
            <a:extLst>
              <a:ext uri="{FF2B5EF4-FFF2-40B4-BE49-F238E27FC236}">
                <a16:creationId xmlns:a16="http://schemas.microsoft.com/office/drawing/2014/main" id="{BF1A5D88-96CF-F9BA-A624-B3CBA367E2A5}"/>
              </a:ext>
            </a:extLst>
          </p:cNvPr>
          <p:cNvSpPr>
            <a:spLocks/>
          </p:cNvSpPr>
          <p:nvPr/>
        </p:nvSpPr>
        <p:spPr bwMode="auto">
          <a:xfrm>
            <a:off x="3552826" y="2850506"/>
            <a:ext cx="161925" cy="461665"/>
          </a:xfrm>
          <a:custGeom>
            <a:avLst/>
            <a:gdLst>
              <a:gd name="T0" fmla="*/ 0 w 78"/>
              <a:gd name="T1" fmla="*/ 0 h 342"/>
              <a:gd name="T2" fmla="*/ 78 w 78"/>
              <a:gd name="T3" fmla="*/ 0 h 342"/>
              <a:gd name="T4" fmla="*/ 78 w 78"/>
              <a:gd name="T5" fmla="*/ 342 h 342"/>
              <a:gd name="T6" fmla="*/ 6 w 78"/>
              <a:gd name="T7" fmla="*/ 342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8553" name="Line 7">
            <a:extLst>
              <a:ext uri="{FF2B5EF4-FFF2-40B4-BE49-F238E27FC236}">
                <a16:creationId xmlns:a16="http://schemas.microsoft.com/office/drawing/2014/main" id="{B1872004-BA73-1F7C-0C0C-92EDC9821EF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1" y="3114676"/>
            <a:ext cx="333375" cy="476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108554" name="Freeform 8">
            <a:extLst>
              <a:ext uri="{FF2B5EF4-FFF2-40B4-BE49-F238E27FC236}">
                <a16:creationId xmlns:a16="http://schemas.microsoft.com/office/drawing/2014/main" id="{9A05111B-7D50-E6F1-9C35-413C9F5D211D}"/>
              </a:ext>
            </a:extLst>
          </p:cNvPr>
          <p:cNvSpPr>
            <a:spLocks/>
          </p:cNvSpPr>
          <p:nvPr/>
        </p:nvSpPr>
        <p:spPr bwMode="auto">
          <a:xfrm>
            <a:off x="3581400" y="1971825"/>
            <a:ext cx="133350" cy="461665"/>
          </a:xfrm>
          <a:custGeom>
            <a:avLst/>
            <a:gdLst>
              <a:gd name="T0" fmla="*/ 0 w 78"/>
              <a:gd name="T1" fmla="*/ 0 h 342"/>
              <a:gd name="T2" fmla="*/ 78 w 78"/>
              <a:gd name="T3" fmla="*/ 0 h 342"/>
              <a:gd name="T4" fmla="*/ 78 w 78"/>
              <a:gd name="T5" fmla="*/ 342 h 342"/>
              <a:gd name="T6" fmla="*/ 6 w 78"/>
              <a:gd name="T7" fmla="*/ 342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8555" name="Line 9">
            <a:extLst>
              <a:ext uri="{FF2B5EF4-FFF2-40B4-BE49-F238E27FC236}">
                <a16:creationId xmlns:a16="http://schemas.microsoft.com/office/drawing/2014/main" id="{D231A6AA-5FDF-52F1-96E0-190A92FF1B0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8563" y="2486025"/>
            <a:ext cx="285750" cy="142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108556" name="Text Box 10">
            <a:extLst>
              <a:ext uri="{FF2B5EF4-FFF2-40B4-BE49-F238E27FC236}">
                <a16:creationId xmlns:a16="http://schemas.microsoft.com/office/drawing/2014/main" id="{D6D70131-E857-BC6A-FB84-1663EE0F4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538" y="3902075"/>
            <a:ext cx="1682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Write out line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to socket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08557" name="Freeform 11">
            <a:extLst>
              <a:ext uri="{FF2B5EF4-FFF2-40B4-BE49-F238E27FC236}">
                <a16:creationId xmlns:a16="http://schemas.microsoft.com/office/drawing/2014/main" id="{8B38F735-3D01-EB33-7D76-7C32E7C3E186}"/>
              </a:ext>
            </a:extLst>
          </p:cNvPr>
          <p:cNvSpPr>
            <a:spLocks/>
          </p:cNvSpPr>
          <p:nvPr/>
        </p:nvSpPr>
        <p:spPr bwMode="auto">
          <a:xfrm>
            <a:off x="3533776" y="4012556"/>
            <a:ext cx="161925" cy="461665"/>
          </a:xfrm>
          <a:custGeom>
            <a:avLst/>
            <a:gdLst>
              <a:gd name="T0" fmla="*/ 0 w 78"/>
              <a:gd name="T1" fmla="*/ 0 h 342"/>
              <a:gd name="T2" fmla="*/ 78 w 78"/>
              <a:gd name="T3" fmla="*/ 0 h 342"/>
              <a:gd name="T4" fmla="*/ 78 w 78"/>
              <a:gd name="T5" fmla="*/ 342 h 342"/>
              <a:gd name="T6" fmla="*/ 6 w 78"/>
              <a:gd name="T7" fmla="*/ 342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8558" name="Line 12">
            <a:extLst>
              <a:ext uri="{FF2B5EF4-FFF2-40B4-BE49-F238E27FC236}">
                <a16:creationId xmlns:a16="http://schemas.microsoft.com/office/drawing/2014/main" id="{7EA7412E-1442-78EF-05AD-FFE99444F2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14751" y="4219576"/>
            <a:ext cx="333375" cy="476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108559" name="Text Box 13">
            <a:extLst>
              <a:ext uri="{FF2B5EF4-FFF2-40B4-BE49-F238E27FC236}">
                <a16:creationId xmlns:a16="http://schemas.microsoft.com/office/drawing/2014/main" id="{C4057A11-5EBC-3B1D-5856-AEC3D80E6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3925" y="4889500"/>
            <a:ext cx="2878138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End of while loop,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loop back and wait for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another client connection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08560" name="Freeform 14">
            <a:extLst>
              <a:ext uri="{FF2B5EF4-FFF2-40B4-BE49-F238E27FC236}">
                <a16:creationId xmlns:a16="http://schemas.microsoft.com/office/drawing/2014/main" id="{9107B2F1-AC6D-EF57-6F8E-642D2A4A66A9}"/>
              </a:ext>
            </a:extLst>
          </p:cNvPr>
          <p:cNvSpPr>
            <a:spLocks/>
          </p:cNvSpPr>
          <p:nvPr/>
        </p:nvSpPr>
        <p:spPr bwMode="auto">
          <a:xfrm rot="10784139">
            <a:off x="4714875" y="5105550"/>
            <a:ext cx="160338" cy="461665"/>
          </a:xfrm>
          <a:custGeom>
            <a:avLst/>
            <a:gdLst>
              <a:gd name="T0" fmla="*/ 0 w 78"/>
              <a:gd name="T1" fmla="*/ 0 h 342"/>
              <a:gd name="T2" fmla="*/ 78 w 78"/>
              <a:gd name="T3" fmla="*/ 0 h 342"/>
              <a:gd name="T4" fmla="*/ 78 w 78"/>
              <a:gd name="T5" fmla="*/ 342 h 342"/>
              <a:gd name="T6" fmla="*/ 6 w 78"/>
              <a:gd name="T7" fmla="*/ 342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8561" name="Line 15">
            <a:extLst>
              <a:ext uri="{FF2B5EF4-FFF2-40B4-BE49-F238E27FC236}">
                <a16:creationId xmlns:a16="http://schemas.microsoft.com/office/drawing/2014/main" id="{040F8B95-7A46-3376-405D-794B7E96C71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67175" y="4552950"/>
            <a:ext cx="647700" cy="60483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Footer Placeholder 5">
            <a:extLst>
              <a:ext uri="{FF2B5EF4-FFF2-40B4-BE49-F238E27FC236}">
                <a16:creationId xmlns:a16="http://schemas.microsoft.com/office/drawing/2014/main" id="{AA079398-B092-99F0-A69E-B8CE15F93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</a:rPr>
              <a:t>2: Application Layer</a:t>
            </a:r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9571" name="Slide Number Placeholder 6">
            <a:extLst>
              <a:ext uri="{FF2B5EF4-FFF2-40B4-BE49-F238E27FC236}">
                <a16:creationId xmlns:a16="http://schemas.microsoft.com/office/drawing/2014/main" id="{EE71671F-5477-6578-38D3-F8D7B4849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fld id="{5ED31E8D-C0CB-0047-841F-528BC53F1DCF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Aft>
                  <a:spcPct val="0"/>
                </a:spcAft>
              </a:pPr>
              <a:t>11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9572" name="Rectangle 2">
            <a:extLst>
              <a:ext uri="{FF2B5EF4-FFF2-40B4-BE49-F238E27FC236}">
                <a16:creationId xmlns:a16="http://schemas.microsoft.com/office/drawing/2014/main" id="{407A83A6-C0BC-EB8D-24F2-CA3BC609B3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Chapter 2: Application layer</a:t>
            </a:r>
          </a:p>
        </p:txBody>
      </p:sp>
      <p:sp>
        <p:nvSpPr>
          <p:cNvPr id="109573" name="Rectangle 3">
            <a:extLst>
              <a:ext uri="{FF2B5EF4-FFF2-40B4-BE49-F238E27FC236}">
                <a16:creationId xmlns:a16="http://schemas.microsoft.com/office/drawing/2014/main" id="{90347D18-05BD-5911-4AF3-87EA8892CE3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400"/>
              <a:t>2.1 Principles of network applications</a:t>
            </a:r>
          </a:p>
          <a:p>
            <a:r>
              <a:rPr lang="en-US" altLang="en-US" sz="2400"/>
              <a:t>2.2 Web and HTTP</a:t>
            </a:r>
          </a:p>
          <a:p>
            <a:r>
              <a:rPr lang="en-US" altLang="en-US" sz="2400"/>
              <a:t>2.3 FTP </a:t>
            </a:r>
            <a:endParaRPr lang="en-US" altLang="en-US" sz="2400">
              <a:solidFill>
                <a:srgbClr val="FF0000"/>
              </a:solidFill>
            </a:endParaRPr>
          </a:p>
          <a:p>
            <a:r>
              <a:rPr lang="en-US" altLang="en-US" sz="2400"/>
              <a:t>2.4 Electronic Mail</a:t>
            </a:r>
          </a:p>
          <a:p>
            <a:pPr lvl="1"/>
            <a:r>
              <a:rPr lang="en-US" altLang="en-US" sz="2000"/>
              <a:t>SMTP, POP3, IMAP</a:t>
            </a:r>
          </a:p>
          <a:p>
            <a:r>
              <a:rPr lang="en-US" altLang="en-US" sz="2400"/>
              <a:t>2.5 DNS</a:t>
            </a:r>
          </a:p>
          <a:p>
            <a:endParaRPr lang="en-US" altLang="en-US" sz="2400"/>
          </a:p>
        </p:txBody>
      </p:sp>
      <p:sp>
        <p:nvSpPr>
          <p:cNvPr id="109574" name="Rectangle 4">
            <a:extLst>
              <a:ext uri="{FF2B5EF4-FFF2-40B4-BE49-F238E27FC236}">
                <a16:creationId xmlns:a16="http://schemas.microsoft.com/office/drawing/2014/main" id="{2F082E51-DC33-59F4-9781-1CF9554ED098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019801" y="1600200"/>
            <a:ext cx="4054475" cy="4648200"/>
          </a:xfrm>
        </p:spPr>
        <p:txBody>
          <a:bodyPr/>
          <a:lstStyle/>
          <a:p>
            <a:r>
              <a:rPr lang="en-US" altLang="en-US" sz="2400"/>
              <a:t>2.6 P2P applications</a:t>
            </a:r>
          </a:p>
          <a:p>
            <a:r>
              <a:rPr lang="en-US" altLang="en-US" sz="2400"/>
              <a:t>2.7 Socket programming with TCP</a:t>
            </a:r>
          </a:p>
          <a:p>
            <a:r>
              <a:rPr lang="en-US" altLang="en-US" sz="2400">
                <a:solidFill>
                  <a:srgbClr val="FF0000"/>
                </a:solidFill>
              </a:rPr>
              <a:t>2.8 Socket programming with UDP</a:t>
            </a:r>
          </a:p>
          <a:p>
            <a:pPr>
              <a:buFont typeface="ZapfDingbats" pitchFamily="82" charset="2"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Footer Placeholder 5">
            <a:extLst>
              <a:ext uri="{FF2B5EF4-FFF2-40B4-BE49-F238E27FC236}">
                <a16:creationId xmlns:a16="http://schemas.microsoft.com/office/drawing/2014/main" id="{880B0623-0E51-4DEF-DFC6-DF599F47C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</a:rPr>
              <a:t>2: Application Layer</a:t>
            </a:r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0595" name="Slide Number Placeholder 6">
            <a:extLst>
              <a:ext uri="{FF2B5EF4-FFF2-40B4-BE49-F238E27FC236}">
                <a16:creationId xmlns:a16="http://schemas.microsoft.com/office/drawing/2014/main" id="{63FEEA58-4E16-3AD8-601C-5ABCF7642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fld id="{9C437429-E463-BF4C-A6F7-56C22D465840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Aft>
                  <a:spcPct val="0"/>
                </a:spcAft>
              </a:pPr>
              <a:t>12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0596" name="Rectangle 2">
            <a:extLst>
              <a:ext uri="{FF2B5EF4-FFF2-40B4-BE49-F238E27FC236}">
                <a16:creationId xmlns:a16="http://schemas.microsoft.com/office/drawing/2014/main" id="{967D3445-6076-A8FB-C71C-735CD353C6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Socket programming </a:t>
            </a:r>
            <a:r>
              <a:rPr lang="en-US" altLang="en-US" sz="3600" i="1">
                <a:solidFill>
                  <a:srgbClr val="FF0000"/>
                </a:solidFill>
              </a:rPr>
              <a:t>with UDP</a:t>
            </a:r>
            <a:endParaRPr lang="en-US" altLang="en-US"/>
          </a:p>
        </p:txBody>
      </p:sp>
      <p:sp>
        <p:nvSpPr>
          <p:cNvPr id="110597" name="Rectangle 3">
            <a:extLst>
              <a:ext uri="{FF2B5EF4-FFF2-40B4-BE49-F238E27FC236}">
                <a16:creationId xmlns:a16="http://schemas.microsoft.com/office/drawing/2014/main" id="{462501E4-DFFC-594C-8622-A5E876F6C19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ZapfDingbats" pitchFamily="82" charset="2"/>
              <a:buNone/>
            </a:pPr>
            <a:r>
              <a:rPr lang="en-US" altLang="en-US" sz="2000">
                <a:solidFill>
                  <a:srgbClr val="FF0000"/>
                </a:solidFill>
              </a:rPr>
              <a:t>UDP: no “connection” between client and server</a:t>
            </a:r>
            <a:endParaRPr lang="en-US" altLang="en-US" sz="2000"/>
          </a:p>
          <a:p>
            <a:r>
              <a:rPr lang="en-US" altLang="en-US" sz="2000"/>
              <a:t>no handshaking</a:t>
            </a:r>
          </a:p>
          <a:p>
            <a:r>
              <a:rPr lang="en-US" altLang="en-US" sz="2000"/>
              <a:t>sender explicitly attaches IP address and port of destination to each packet</a:t>
            </a:r>
          </a:p>
          <a:p>
            <a:r>
              <a:rPr lang="en-US" altLang="en-US" sz="2000"/>
              <a:t>server must extract IP address, port of sender from received packet</a:t>
            </a:r>
          </a:p>
          <a:p>
            <a:pPr>
              <a:spcBef>
                <a:spcPct val="50000"/>
              </a:spcBef>
              <a:buFont typeface="ZapfDingbats" pitchFamily="82" charset="2"/>
              <a:buNone/>
            </a:pPr>
            <a:r>
              <a:rPr lang="en-US" altLang="en-US" sz="2000">
                <a:solidFill>
                  <a:srgbClr val="FF0000"/>
                </a:solidFill>
              </a:rPr>
              <a:t>UDP: transmitted data may be received out of order, or lost</a:t>
            </a:r>
            <a:endParaRPr lang="en-US" altLang="en-US" sz="2000"/>
          </a:p>
        </p:txBody>
      </p:sp>
      <p:grpSp>
        <p:nvGrpSpPr>
          <p:cNvPr id="110598" name="Group 4">
            <a:extLst>
              <a:ext uri="{FF2B5EF4-FFF2-40B4-BE49-F238E27FC236}">
                <a16:creationId xmlns:a16="http://schemas.microsoft.com/office/drawing/2014/main" id="{2241AA20-4D3E-D9EB-1193-18C707C8C55C}"/>
              </a:ext>
            </a:extLst>
          </p:cNvPr>
          <p:cNvGrpSpPr>
            <a:grpSpLocks/>
          </p:cNvGrpSpPr>
          <p:nvPr/>
        </p:nvGrpSpPr>
        <p:grpSpPr bwMode="auto">
          <a:xfrm>
            <a:off x="6140451" y="2651125"/>
            <a:ext cx="4160838" cy="1771650"/>
            <a:chOff x="2914" y="2870"/>
            <a:chExt cx="2621" cy="1116"/>
          </a:xfrm>
        </p:grpSpPr>
        <p:sp>
          <p:nvSpPr>
            <p:cNvPr id="110599" name="Rectangle 5">
              <a:extLst>
                <a:ext uri="{FF2B5EF4-FFF2-40B4-BE49-F238E27FC236}">
                  <a16:creationId xmlns:a16="http://schemas.microsoft.com/office/drawing/2014/main" id="{EB8F3B56-DFBB-D0B8-566D-6D52843DF7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0" y="3326"/>
              <a:ext cx="116" cy="291"/>
            </a:xfrm>
            <a:prstGeom prst="rect">
              <a:avLst/>
            </a:prstGeom>
            <a:noFill/>
            <a:ln w="2857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grpSp>
          <p:nvGrpSpPr>
            <p:cNvPr id="110600" name="Group 6">
              <a:extLst>
                <a:ext uri="{FF2B5EF4-FFF2-40B4-BE49-F238E27FC236}">
                  <a16:creationId xmlns:a16="http://schemas.microsoft.com/office/drawing/2014/main" id="{BDE3C6F4-5159-CC69-9540-2184D369D99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76" y="2870"/>
              <a:ext cx="1653" cy="291"/>
              <a:chOff x="66" y="3824"/>
              <a:chExt cx="1653" cy="291"/>
            </a:xfrm>
          </p:grpSpPr>
          <p:sp>
            <p:nvSpPr>
              <p:cNvPr id="110602" name="Rectangle 7">
                <a:extLst>
                  <a:ext uri="{FF2B5EF4-FFF2-40B4-BE49-F238E27FC236}">
                    <a16:creationId xmlns:a16="http://schemas.microsoft.com/office/drawing/2014/main" id="{46ED790F-29B3-5F26-899F-97149CF606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6" y="3824"/>
                <a:ext cx="116" cy="29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0603" name="Text Box 8">
                <a:extLst>
                  <a:ext uri="{FF2B5EF4-FFF2-40B4-BE49-F238E27FC236}">
                    <a16:creationId xmlns:a16="http://schemas.microsoft.com/office/drawing/2014/main" id="{1CD683E3-6BF0-0E34-1408-E5AD66E81C0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" y="3842"/>
                <a:ext cx="165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000">
                    <a:solidFill>
                      <a:srgbClr val="FF0000"/>
                    </a:solidFill>
                  </a:rPr>
                  <a:t>application viewpoint</a:t>
                </a: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10601" name="Text Box 9">
              <a:extLst>
                <a:ext uri="{FF2B5EF4-FFF2-40B4-BE49-F238E27FC236}">
                  <a16:creationId xmlns:a16="http://schemas.microsoft.com/office/drawing/2014/main" id="{03912A66-BD69-7F87-3DAF-B33FADC082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4" y="3179"/>
              <a:ext cx="2621" cy="8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i="1">
                  <a:solidFill>
                    <a:srgbClr val="3333CC"/>
                  </a:solidFill>
                </a:rPr>
                <a:t>UDP provides </a:t>
              </a:r>
              <a:r>
                <a:rPr lang="en-US" altLang="en-US" sz="2000" i="1" u="sng">
                  <a:solidFill>
                    <a:srgbClr val="3333CC"/>
                  </a:solidFill>
                </a:rPr>
                <a:t>unreliable</a:t>
              </a:r>
              <a:r>
                <a:rPr lang="en-US" altLang="en-US" sz="2000" i="1">
                  <a:solidFill>
                    <a:srgbClr val="3333CC"/>
                  </a:solidFill>
                </a:rPr>
                <a:t> transfer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i="1">
                  <a:solidFill>
                    <a:srgbClr val="3333CC"/>
                  </a:solidFill>
                </a:rPr>
                <a:t> of groups of bytes (“datagrams”)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i="1">
                  <a:solidFill>
                    <a:srgbClr val="3333CC"/>
                  </a:solidFill>
                </a:rPr>
                <a:t> between client and server</a:t>
              </a:r>
              <a:endParaRPr lang="en-US" altLang="en-US" sz="2000" i="1">
                <a:solidFill>
                  <a:srgbClr val="3333CC"/>
                </a:solidFill>
                <a:latin typeface="Times New Roman" panose="02020603050405020304" pitchFamily="18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Footer Placeholder 3">
            <a:extLst>
              <a:ext uri="{FF2B5EF4-FFF2-40B4-BE49-F238E27FC236}">
                <a16:creationId xmlns:a16="http://schemas.microsoft.com/office/drawing/2014/main" id="{CACFCCDB-B893-B9E7-2D0F-5C44FA175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</a:rPr>
              <a:t>2: Application Layer</a:t>
            </a:r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1619" name="Slide Number Placeholder 4">
            <a:extLst>
              <a:ext uri="{FF2B5EF4-FFF2-40B4-BE49-F238E27FC236}">
                <a16:creationId xmlns:a16="http://schemas.microsoft.com/office/drawing/2014/main" id="{94993A6D-E80E-1150-1B82-4B1A677E2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fld id="{2F9E54D5-BB34-FC4C-B560-D0269A282913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Aft>
                  <a:spcPct val="0"/>
                </a:spcAft>
              </a:pPr>
              <a:t>13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1620" name="Rectangle 2">
            <a:extLst>
              <a:ext uri="{FF2B5EF4-FFF2-40B4-BE49-F238E27FC236}">
                <a16:creationId xmlns:a16="http://schemas.microsoft.com/office/drawing/2014/main" id="{E1B9B487-1A64-5D30-2DEB-8736CD2C05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Client/server socket interaction: UDP</a:t>
            </a:r>
            <a:endParaRPr lang="en-US" altLang="en-US"/>
          </a:p>
        </p:txBody>
      </p:sp>
      <p:sp>
        <p:nvSpPr>
          <p:cNvPr id="111621" name="Text Box 3">
            <a:extLst>
              <a:ext uri="{FF2B5EF4-FFF2-40B4-BE49-F238E27FC236}">
                <a16:creationId xmlns:a16="http://schemas.microsoft.com/office/drawing/2014/main" id="{CE7338EE-844E-F293-4CA1-585D436487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9789" y="1314450"/>
            <a:ext cx="3392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Server </a:t>
            </a:r>
            <a:r>
              <a:rPr lang="en-US" altLang="en-US" sz="1800">
                <a:solidFill>
                  <a:srgbClr val="000000"/>
                </a:solidFill>
              </a:rPr>
              <a:t>(running on </a:t>
            </a:r>
            <a:r>
              <a:rPr lang="en-US" altLang="en-US" sz="1800" b="1">
                <a:solidFill>
                  <a:srgbClr val="000000"/>
                </a:solidFill>
                <a:latin typeface="Courier New" panose="02070309020205020404" pitchFamily="49" charset="0"/>
              </a:rPr>
              <a:t>hostid</a:t>
            </a:r>
            <a:r>
              <a:rPr lang="en-US" altLang="en-US" sz="1800">
                <a:solidFill>
                  <a:srgbClr val="000000"/>
                </a:solidFill>
              </a:rPr>
              <a:t>)</a:t>
            </a: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10EC9BB4-68C0-2181-914D-8C3EEA32C26C}"/>
              </a:ext>
            </a:extLst>
          </p:cNvPr>
          <p:cNvGrpSpPr>
            <a:grpSpLocks/>
          </p:cNvGrpSpPr>
          <p:nvPr/>
        </p:nvGrpSpPr>
        <p:grpSpPr bwMode="auto">
          <a:xfrm>
            <a:off x="7056439" y="3933825"/>
            <a:ext cx="1754187" cy="1938338"/>
            <a:chOff x="3485" y="2478"/>
            <a:chExt cx="1105" cy="1221"/>
          </a:xfrm>
        </p:grpSpPr>
        <p:grpSp>
          <p:nvGrpSpPr>
            <p:cNvPr id="111640" name="Group 5">
              <a:extLst>
                <a:ext uri="{FF2B5EF4-FFF2-40B4-BE49-F238E27FC236}">
                  <a16:creationId xmlns:a16="http://schemas.microsoft.com/office/drawing/2014/main" id="{D15ED6F6-91AE-21F6-6912-5B88FE499CA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5" y="3003"/>
              <a:ext cx="1105" cy="696"/>
              <a:chOff x="3485" y="3003"/>
              <a:chExt cx="1105" cy="696"/>
            </a:xfrm>
          </p:grpSpPr>
          <p:sp>
            <p:nvSpPr>
              <p:cNvPr id="111642" name="Text Box 6">
                <a:extLst>
                  <a:ext uri="{FF2B5EF4-FFF2-40B4-BE49-F238E27FC236}">
                    <a16:creationId xmlns:a16="http://schemas.microsoft.com/office/drawing/2014/main" id="{CA107872-ACE4-2C51-D272-C609E3B8B7B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09" y="3369"/>
                <a:ext cx="725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400">
                    <a:solidFill>
                      <a:srgbClr val="000000"/>
                    </a:solidFill>
                    <a:latin typeface="Arial" panose="020B0604020202020204" pitchFamily="34" charset="0"/>
                  </a:rPr>
                  <a:t>close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400">
                    <a:solidFill>
                      <a:srgbClr val="FF0000"/>
                    </a:solidFill>
                    <a:latin typeface="Arial" panose="020B0604020202020204" pitchFamily="34" charset="0"/>
                  </a:rPr>
                  <a:t>clientSocket</a:t>
                </a:r>
                <a:endParaRPr lang="en-US" altLang="en-US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1643" name="Line 7">
                <a:extLst>
                  <a:ext uri="{FF2B5EF4-FFF2-40B4-BE49-F238E27FC236}">
                    <a16:creationId xmlns:a16="http://schemas.microsoft.com/office/drawing/2014/main" id="{99CB291C-2DCE-5FA7-FF78-8C728DE1F3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36" y="3318"/>
                <a:ext cx="0" cy="204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sz="2400">
                  <a:solidFill>
                    <a:srgbClr val="000000"/>
                  </a:solidFill>
                  <a:latin typeface="Comic Sans MS" panose="030F0902030302020204" pitchFamily="66" charset="0"/>
                </a:endParaRPr>
              </a:p>
            </p:txBody>
          </p:sp>
          <p:sp>
            <p:nvSpPr>
              <p:cNvPr id="111644" name="Text Box 8">
                <a:extLst>
                  <a:ext uri="{FF2B5EF4-FFF2-40B4-BE49-F238E27FC236}">
                    <a16:creationId xmlns:a16="http://schemas.microsoft.com/office/drawing/2014/main" id="{5FAB0B93-11B8-05A0-42BD-93291DEBA4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85" y="3003"/>
                <a:ext cx="1105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400">
                    <a:solidFill>
                      <a:srgbClr val="000000"/>
                    </a:solidFill>
                    <a:latin typeface="Arial" panose="020B0604020202020204" pitchFamily="34" charset="0"/>
                  </a:rPr>
                  <a:t>read datagram from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400">
                    <a:solidFill>
                      <a:srgbClr val="FF0000"/>
                    </a:solidFill>
                    <a:latin typeface="Arial" panose="020B0604020202020204" pitchFamily="34" charset="0"/>
                  </a:rPr>
                  <a:t>clientSocket</a:t>
                </a:r>
                <a:endParaRPr lang="en-US" altLang="en-US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11641" name="Line 9">
              <a:extLst>
                <a:ext uri="{FF2B5EF4-FFF2-40B4-BE49-F238E27FC236}">
                  <a16:creationId xmlns:a16="http://schemas.microsoft.com/office/drawing/2014/main" id="{496F02A4-D811-A1A3-891B-729CCD18FC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64" y="2478"/>
              <a:ext cx="0" cy="5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400">
                <a:solidFill>
                  <a:srgbClr val="000000"/>
                </a:solidFill>
                <a:latin typeface="Comic Sans MS" panose="030F0902030302020204" pitchFamily="66" charset="0"/>
              </a:endParaRPr>
            </a:p>
          </p:txBody>
        </p:sp>
      </p:grpSp>
      <p:grpSp>
        <p:nvGrpSpPr>
          <p:cNvPr id="4" name="Group 10">
            <a:extLst>
              <a:ext uri="{FF2B5EF4-FFF2-40B4-BE49-F238E27FC236}">
                <a16:creationId xmlns:a16="http://schemas.microsoft.com/office/drawing/2014/main" id="{ECD4414F-FF92-427B-1BBC-D9A35AE47F6A}"/>
              </a:ext>
            </a:extLst>
          </p:cNvPr>
          <p:cNvGrpSpPr>
            <a:grpSpLocks/>
          </p:cNvGrpSpPr>
          <p:nvPr/>
        </p:nvGrpSpPr>
        <p:grpSpPr bwMode="auto">
          <a:xfrm>
            <a:off x="4524376" y="1333500"/>
            <a:ext cx="5384801" cy="2597150"/>
            <a:chOff x="1890" y="840"/>
            <a:chExt cx="3392" cy="1636"/>
          </a:xfrm>
        </p:grpSpPr>
        <p:grpSp>
          <p:nvGrpSpPr>
            <p:cNvPr id="111633" name="Group 11">
              <a:extLst>
                <a:ext uri="{FF2B5EF4-FFF2-40B4-BE49-F238E27FC236}">
                  <a16:creationId xmlns:a16="http://schemas.microsoft.com/office/drawing/2014/main" id="{540683C8-35B9-56A5-0CDE-DF20703E86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89" y="1340"/>
              <a:ext cx="1039" cy="469"/>
              <a:chOff x="3233" y="1850"/>
              <a:chExt cx="1039" cy="469"/>
            </a:xfrm>
          </p:grpSpPr>
          <p:sp>
            <p:nvSpPr>
              <p:cNvPr id="111638" name="Text Box 12">
                <a:extLst>
                  <a:ext uri="{FF2B5EF4-FFF2-40B4-BE49-F238E27FC236}">
                    <a16:creationId xmlns:a16="http://schemas.microsoft.com/office/drawing/2014/main" id="{7E1B6EA1-3750-F9D5-4677-5CE76FBFE9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33" y="1850"/>
                <a:ext cx="818" cy="4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400">
                    <a:solidFill>
                      <a:srgbClr val="000000"/>
                    </a:solidFill>
                    <a:latin typeface="Arial" panose="020B0604020202020204" pitchFamily="34" charset="0"/>
                  </a:rPr>
                  <a:t>create socket,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1639" name="Text Box 13">
                <a:extLst>
                  <a:ext uri="{FF2B5EF4-FFF2-40B4-BE49-F238E27FC236}">
                    <a16:creationId xmlns:a16="http://schemas.microsoft.com/office/drawing/2014/main" id="{D66F0121-BAB7-8EBE-5345-9543F403A7D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41" y="1989"/>
                <a:ext cx="1031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400">
                    <a:solidFill>
                      <a:srgbClr val="FF0000"/>
                    </a:solidFill>
                    <a:latin typeface="Arial" panose="020B0604020202020204" pitchFamily="34" charset="0"/>
                  </a:rPr>
                  <a:t>clientSocket = 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400">
                    <a:solidFill>
                      <a:srgbClr val="FF0000"/>
                    </a:solidFill>
                    <a:latin typeface="Arial" panose="020B0604020202020204" pitchFamily="34" charset="0"/>
                  </a:rPr>
                  <a:t>DatagramSocket()</a:t>
                </a:r>
                <a:endParaRPr lang="en-US" altLang="en-US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11634" name="Text Box 14">
              <a:extLst>
                <a:ext uri="{FF2B5EF4-FFF2-40B4-BE49-F238E27FC236}">
                  <a16:creationId xmlns:a16="http://schemas.microsoft.com/office/drawing/2014/main" id="{50A7882B-4A36-FEA8-50DA-071F560CFD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1" y="840"/>
              <a:ext cx="63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9pPr>
            </a:lstStyle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Client</a:t>
              </a: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1635" name="Text Box 15">
              <a:extLst>
                <a:ext uri="{FF2B5EF4-FFF2-40B4-BE49-F238E27FC236}">
                  <a16:creationId xmlns:a16="http://schemas.microsoft.com/office/drawing/2014/main" id="{F00D64D9-2EB0-1A34-E657-13B9403243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9" y="2011"/>
              <a:ext cx="1893" cy="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000000"/>
                  </a:solidFill>
                  <a:latin typeface="Arial" panose="020B0604020202020204" pitchFamily="34" charset="0"/>
                </a:rPr>
                <a:t>Create datagram with server IP and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000000"/>
                  </a:solidFill>
                  <a:latin typeface="Arial" panose="020B0604020202020204" pitchFamily="34" charset="0"/>
                </a:rPr>
                <a:t>port=x; send datagram via</a:t>
              </a:r>
              <a:br>
                <a:rPr lang="en-US" altLang="en-US" sz="1400">
                  <a:solidFill>
                    <a:srgbClr val="000000"/>
                  </a:solidFill>
                  <a:latin typeface="Arial" panose="020B0604020202020204" pitchFamily="34" charset="0"/>
                </a:rPr>
              </a:br>
              <a:r>
                <a:rPr lang="en-US" altLang="en-US" sz="1400">
                  <a:solidFill>
                    <a:srgbClr val="000000"/>
                  </a:solidFill>
                  <a:latin typeface="Arial" panose="020B0604020202020204" pitchFamily="34" charset="0"/>
                </a:rPr>
                <a:t> </a:t>
              </a:r>
              <a:r>
                <a:rPr lang="en-US" altLang="en-US" sz="1400">
                  <a:solidFill>
                    <a:srgbClr val="FF0000"/>
                  </a:solidFill>
                  <a:latin typeface="Arial" panose="020B0604020202020204" pitchFamily="34" charset="0"/>
                </a:rPr>
                <a:t>clientSocket</a:t>
              </a: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1636" name="Line 16">
              <a:extLst>
                <a:ext uri="{FF2B5EF4-FFF2-40B4-BE49-F238E27FC236}">
                  <a16:creationId xmlns:a16="http://schemas.microsoft.com/office/drawing/2014/main" id="{B8353E2F-DC27-C7F7-B028-FE833DBD3F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8" y="1830"/>
              <a:ext cx="0" cy="20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400">
                <a:solidFill>
                  <a:srgbClr val="000000"/>
                </a:solidFill>
                <a:latin typeface="Comic Sans MS" panose="030F0902030302020204" pitchFamily="66" charset="0"/>
              </a:endParaRPr>
            </a:p>
          </p:txBody>
        </p:sp>
        <p:sp>
          <p:nvSpPr>
            <p:cNvPr id="111637" name="Line 17">
              <a:extLst>
                <a:ext uri="{FF2B5EF4-FFF2-40B4-BE49-F238E27FC236}">
                  <a16:creationId xmlns:a16="http://schemas.microsoft.com/office/drawing/2014/main" id="{C2EC82FB-CEAD-36AF-0C74-8B32339A18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90" y="2208"/>
              <a:ext cx="1518" cy="25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400">
                <a:solidFill>
                  <a:srgbClr val="000000"/>
                </a:solidFill>
                <a:latin typeface="Comic Sans MS" panose="030F0902030302020204" pitchFamily="66" charset="0"/>
              </a:endParaRPr>
            </a:p>
          </p:txBody>
        </p:sp>
      </p:grpSp>
      <p:sp>
        <p:nvSpPr>
          <p:cNvPr id="111624" name="Text Box 18">
            <a:extLst>
              <a:ext uri="{FF2B5EF4-FFF2-40B4-BE49-F238E27FC236}">
                <a16:creationId xmlns:a16="http://schemas.microsoft.com/office/drawing/2014/main" id="{953C5B47-ED95-867B-8C71-12BD58C0CC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7339" y="2184728"/>
            <a:ext cx="129875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  <a:latin typeface="Arial" panose="020B0604020202020204" pitchFamily="34" charset="0"/>
              </a:rPr>
              <a:t>create socket,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  <a:latin typeface="Arial" panose="020B0604020202020204" pitchFamily="34" charset="0"/>
              </a:rPr>
              <a:t>port= x.</a:t>
            </a: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1625" name="Text Box 19">
            <a:extLst>
              <a:ext uri="{FF2B5EF4-FFF2-40B4-BE49-F238E27FC236}">
                <a16:creationId xmlns:a16="http://schemas.microsoft.com/office/drawing/2014/main" id="{DD8067B7-2975-D71C-F7A8-6F131AA025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7339" y="2629228"/>
            <a:ext cx="16369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FF0000"/>
                </a:solidFill>
                <a:latin typeface="Arial" panose="020B0604020202020204" pitchFamily="34" charset="0"/>
              </a:rPr>
              <a:t>serverSocket =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FF0000"/>
                </a:solidFill>
                <a:latin typeface="Arial" panose="020B0604020202020204" pitchFamily="34" charset="0"/>
              </a:rPr>
              <a:t>DatagramSocket()</a:t>
            </a: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6" name="Group 20">
            <a:extLst>
              <a:ext uri="{FF2B5EF4-FFF2-40B4-BE49-F238E27FC236}">
                <a16:creationId xmlns:a16="http://schemas.microsoft.com/office/drawing/2014/main" id="{0B8D439F-F3AC-FAF5-5759-95F9413232EB}"/>
              </a:ext>
            </a:extLst>
          </p:cNvPr>
          <p:cNvGrpSpPr>
            <a:grpSpLocks/>
          </p:cNvGrpSpPr>
          <p:nvPr/>
        </p:nvGrpSpPr>
        <p:grpSpPr bwMode="auto">
          <a:xfrm>
            <a:off x="2928939" y="3146425"/>
            <a:ext cx="1754187" cy="1062038"/>
            <a:chOff x="885" y="1982"/>
            <a:chExt cx="1105" cy="669"/>
          </a:xfrm>
        </p:grpSpPr>
        <p:sp>
          <p:nvSpPr>
            <p:cNvPr id="111631" name="Line 21">
              <a:extLst>
                <a:ext uri="{FF2B5EF4-FFF2-40B4-BE49-F238E27FC236}">
                  <a16:creationId xmlns:a16="http://schemas.microsoft.com/office/drawing/2014/main" id="{08680D1A-AB82-27C1-6D3A-8F1A97C186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" y="1982"/>
              <a:ext cx="0" cy="36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400">
                <a:solidFill>
                  <a:srgbClr val="000000"/>
                </a:solidFill>
                <a:latin typeface="Comic Sans MS" panose="030F0902030302020204" pitchFamily="66" charset="0"/>
              </a:endParaRPr>
            </a:p>
          </p:txBody>
        </p:sp>
        <p:sp>
          <p:nvSpPr>
            <p:cNvPr id="111632" name="Text Box 22">
              <a:extLst>
                <a:ext uri="{FF2B5EF4-FFF2-40B4-BE49-F238E27FC236}">
                  <a16:creationId xmlns:a16="http://schemas.microsoft.com/office/drawing/2014/main" id="{FF0B08F8-4940-2840-49BF-D436D60D92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5" y="2321"/>
              <a:ext cx="110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000000"/>
                  </a:solidFill>
                  <a:latin typeface="Arial" panose="020B0604020202020204" pitchFamily="34" charset="0"/>
                </a:rPr>
                <a:t>read datagram from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FF0000"/>
                  </a:solidFill>
                  <a:latin typeface="Arial" panose="020B0604020202020204" pitchFamily="34" charset="0"/>
                </a:rPr>
                <a:t>serverSocket</a:t>
              </a: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" name="Group 23">
            <a:extLst>
              <a:ext uri="{FF2B5EF4-FFF2-40B4-BE49-F238E27FC236}">
                <a16:creationId xmlns:a16="http://schemas.microsoft.com/office/drawing/2014/main" id="{DFDC710D-505F-8952-AF66-C866370FDABB}"/>
              </a:ext>
            </a:extLst>
          </p:cNvPr>
          <p:cNvGrpSpPr>
            <a:grpSpLocks/>
          </p:cNvGrpSpPr>
          <p:nvPr/>
        </p:nvGrpSpPr>
        <p:grpSpPr bwMode="auto">
          <a:xfrm>
            <a:off x="2951163" y="4229102"/>
            <a:ext cx="3973512" cy="1366838"/>
            <a:chOff x="899" y="2664"/>
            <a:chExt cx="2503" cy="861"/>
          </a:xfrm>
        </p:grpSpPr>
        <p:sp>
          <p:nvSpPr>
            <p:cNvPr id="111628" name="Text Box 24">
              <a:extLst>
                <a:ext uri="{FF2B5EF4-FFF2-40B4-BE49-F238E27FC236}">
                  <a16:creationId xmlns:a16="http://schemas.microsoft.com/office/drawing/2014/main" id="{850B3383-9312-6088-CFA0-E3C08ADC83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9" y="2788"/>
              <a:ext cx="843" cy="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000000"/>
                  </a:solidFill>
                  <a:latin typeface="Arial" panose="020B0604020202020204" pitchFamily="34" charset="0"/>
                </a:rPr>
                <a:t>write reply to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FF0000"/>
                  </a:solidFill>
                  <a:latin typeface="Arial" panose="020B0604020202020204" pitchFamily="34" charset="0"/>
                </a:rPr>
                <a:t>serverSocket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000000"/>
                  </a:solidFill>
                  <a:latin typeface="Arial" panose="020B0604020202020204" pitchFamily="34" charset="0"/>
                </a:rPr>
                <a:t>specifying </a:t>
              </a:r>
              <a:br>
                <a:rPr lang="en-US" altLang="en-US" sz="1400">
                  <a:solidFill>
                    <a:srgbClr val="000000"/>
                  </a:solidFill>
                  <a:latin typeface="Arial" panose="020B0604020202020204" pitchFamily="34" charset="0"/>
                </a:rPr>
              </a:br>
              <a:r>
                <a:rPr lang="en-US" altLang="en-US" sz="1400">
                  <a:solidFill>
                    <a:srgbClr val="000000"/>
                  </a:solidFill>
                  <a:latin typeface="Arial" panose="020B0604020202020204" pitchFamily="34" charset="0"/>
                </a:rPr>
                <a:t>client address,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000000"/>
                  </a:solidFill>
                  <a:latin typeface="Arial" panose="020B0604020202020204" pitchFamily="34" charset="0"/>
                </a:rPr>
                <a:t>port number</a:t>
              </a: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1629" name="Line 25">
              <a:extLst>
                <a:ext uri="{FF2B5EF4-FFF2-40B4-BE49-F238E27FC236}">
                  <a16:creationId xmlns:a16="http://schemas.microsoft.com/office/drawing/2014/main" id="{D4754AE9-3C48-988E-BF78-7B6019FC2E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2" y="2664"/>
              <a:ext cx="0" cy="198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400">
                <a:solidFill>
                  <a:srgbClr val="000000"/>
                </a:solidFill>
                <a:latin typeface="Comic Sans MS" panose="030F0902030302020204" pitchFamily="66" charset="0"/>
              </a:endParaRPr>
            </a:p>
          </p:txBody>
        </p:sp>
        <p:sp>
          <p:nvSpPr>
            <p:cNvPr id="111630" name="Line 26">
              <a:extLst>
                <a:ext uri="{FF2B5EF4-FFF2-40B4-BE49-F238E27FC236}">
                  <a16:creationId xmlns:a16="http://schemas.microsoft.com/office/drawing/2014/main" id="{6202F2A6-39D3-F1EA-8C9D-EB5B78C487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6" y="2970"/>
              <a:ext cx="1536" cy="1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400">
                <a:solidFill>
                  <a:srgbClr val="000000"/>
                </a:solidFill>
                <a:latin typeface="Comic Sans MS" panose="030F0902030302020204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Footer Placeholder 3">
            <a:extLst>
              <a:ext uri="{FF2B5EF4-FFF2-40B4-BE49-F238E27FC236}">
                <a16:creationId xmlns:a16="http://schemas.microsoft.com/office/drawing/2014/main" id="{3D88B1AA-8874-D130-5FC4-6D64D1123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</a:rPr>
              <a:t>2: Application Layer</a:t>
            </a:r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748" name="Slide Number Placeholder 4">
            <a:extLst>
              <a:ext uri="{FF2B5EF4-FFF2-40B4-BE49-F238E27FC236}">
                <a16:creationId xmlns:a16="http://schemas.microsoft.com/office/drawing/2014/main" id="{27D593A3-8AA7-536C-6A4B-1DE9A395B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fld id="{7F66C734-E4EC-EE4F-9233-AAC33F1EEF89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Aft>
                  <a:spcPct val="0"/>
                </a:spcAft>
              </a:pPr>
              <a:t>14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749" name="Rectangle 2">
            <a:extLst>
              <a:ext uri="{FF2B5EF4-FFF2-40B4-BE49-F238E27FC236}">
                <a16:creationId xmlns:a16="http://schemas.microsoft.com/office/drawing/2014/main" id="{5E7A04B0-E5DE-4A3F-181E-1618D6D592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Example: Java client (UDP)</a:t>
            </a:r>
            <a:endParaRPr lang="en-US" altLang="en-US"/>
          </a:p>
        </p:txBody>
      </p:sp>
      <p:sp>
        <p:nvSpPr>
          <p:cNvPr id="31750" name="Rectangle 14">
            <a:extLst>
              <a:ext uri="{FF2B5EF4-FFF2-40B4-BE49-F238E27FC236}">
                <a16:creationId xmlns:a16="http://schemas.microsoft.com/office/drawing/2014/main" id="{6FE6EDC2-E17B-80C4-1D81-0FEA23F9C9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9550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graphicFrame>
        <p:nvGraphicFramePr>
          <p:cNvPr id="31746" name="Object 13">
            <a:extLst>
              <a:ext uri="{FF2B5EF4-FFF2-40B4-BE49-F238E27FC236}">
                <a16:creationId xmlns:a16="http://schemas.microsoft.com/office/drawing/2014/main" id="{B5B07B80-9CEE-114E-104F-FEB7021F36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79889" y="1262064"/>
          <a:ext cx="4067175" cy="448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14414500" imgH="17018000" progId="Visio.Drawing.5">
                  <p:embed/>
                </p:oleObj>
              </mc:Choice>
              <mc:Fallback>
                <p:oleObj name="VISIO" r:id="rId3" imgW="14414500" imgH="17018000" progId="Visio.Drawing.5">
                  <p:embed/>
                  <p:pic>
                    <p:nvPicPr>
                      <p:cNvPr id="31746" name="Object 13">
                        <a:extLst>
                          <a:ext uri="{FF2B5EF4-FFF2-40B4-BE49-F238E27FC236}">
                            <a16:creationId xmlns:a16="http://schemas.microsoft.com/office/drawing/2014/main" id="{B5B07B80-9CEE-114E-104F-FEB7021F36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9889" y="1262064"/>
                        <a:ext cx="4067175" cy="448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1" name="Text Box 15">
            <a:extLst>
              <a:ext uri="{FF2B5EF4-FFF2-40B4-BE49-F238E27FC236}">
                <a16:creationId xmlns:a16="http://schemas.microsoft.com/office/drawing/2014/main" id="{7FCE062E-522D-0703-44D5-5D608DADE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6413" y="3408364"/>
            <a:ext cx="2184400" cy="12461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r>
              <a:rPr lang="en-US" altLang="en-US" sz="1600">
                <a:solidFill>
                  <a:srgbClr val="FF0000"/>
                </a:solidFill>
              </a:rPr>
              <a:t>Output: </a:t>
            </a:r>
            <a:r>
              <a:rPr lang="en-US" altLang="en-US" sz="1800">
                <a:solidFill>
                  <a:srgbClr val="000000"/>
                </a:solidFill>
              </a:rPr>
              <a:t>sends packet (recall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r>
              <a:rPr lang="en-US" altLang="en-US" sz="1800">
                <a:solidFill>
                  <a:srgbClr val="000000"/>
                </a:solidFill>
              </a:rPr>
              <a:t>that TCP sent “byte stream”)</a:t>
            </a: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752" name="Text Box 16">
            <a:extLst>
              <a:ext uri="{FF2B5EF4-FFF2-40B4-BE49-F238E27FC236}">
                <a16:creationId xmlns:a16="http://schemas.microsoft.com/office/drawing/2014/main" id="{8648C2A4-BDC5-FF39-14C1-0CEE0B076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6488" y="2759076"/>
            <a:ext cx="2184400" cy="11906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r>
              <a:rPr lang="en-US" altLang="en-US" sz="1600">
                <a:solidFill>
                  <a:srgbClr val="FF0000"/>
                </a:solidFill>
              </a:rPr>
              <a:t>Input: </a:t>
            </a:r>
            <a:r>
              <a:rPr lang="en-US" altLang="en-US" sz="1800">
                <a:solidFill>
                  <a:srgbClr val="000000"/>
                </a:solidFill>
              </a:rPr>
              <a:t>receives packet (recall thatTCP received “byte stream”)</a:t>
            </a: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753" name="Line 17">
            <a:extLst>
              <a:ext uri="{FF2B5EF4-FFF2-40B4-BE49-F238E27FC236}">
                <a16:creationId xmlns:a16="http://schemas.microsoft.com/office/drawing/2014/main" id="{B2CC45A0-2440-4832-394F-BDB234FE4EC7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8063" y="3595688"/>
            <a:ext cx="952500" cy="4381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31754" name="Line 18">
            <a:extLst>
              <a:ext uri="{FF2B5EF4-FFF2-40B4-BE49-F238E27FC236}">
                <a16:creationId xmlns:a16="http://schemas.microsoft.com/office/drawing/2014/main" id="{7521BBCC-AA1D-74CE-9965-A955941C2E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11976" y="2971800"/>
            <a:ext cx="576263" cy="7889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31755" name="Text Box 19">
            <a:extLst>
              <a:ext uri="{FF2B5EF4-FFF2-40B4-BE49-F238E27FC236}">
                <a16:creationId xmlns:a16="http://schemas.microsoft.com/office/drawing/2014/main" id="{3BA073BA-DC07-2B4A-43F2-4FAF61A4C0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6263" y="2482850"/>
            <a:ext cx="1206500" cy="762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r>
              <a:rPr lang="en-US" altLang="en-US" sz="2000">
                <a:solidFill>
                  <a:srgbClr val="3333CC"/>
                </a:solidFill>
              </a:rPr>
              <a:t>Client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r>
              <a:rPr lang="en-US" altLang="en-US" sz="2000">
                <a:solidFill>
                  <a:srgbClr val="3333CC"/>
                </a:solidFill>
              </a:rPr>
              <a:t>process</a:t>
            </a:r>
            <a:endParaRPr lang="en-US" altLang="en-US" sz="2000">
              <a:solidFill>
                <a:srgbClr val="33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756" name="Rectangle 20">
            <a:extLst>
              <a:ext uri="{FF2B5EF4-FFF2-40B4-BE49-F238E27FC236}">
                <a16:creationId xmlns:a16="http://schemas.microsoft.com/office/drawing/2014/main" id="{3F335BCE-6130-56EA-DFE3-B0B29F07FD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5300" y="4768850"/>
            <a:ext cx="1625600" cy="509588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1757" name="Text Box 21">
            <a:extLst>
              <a:ext uri="{FF2B5EF4-FFF2-40B4-BE49-F238E27FC236}">
                <a16:creationId xmlns:a16="http://schemas.microsoft.com/office/drawing/2014/main" id="{60756ECE-D7A6-FABA-CEA8-9F55190DB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813" y="4700588"/>
            <a:ext cx="15414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FFFFFF"/>
                </a:solidFill>
              </a:rPr>
              <a:t>client UDP socket</a:t>
            </a: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758" name="Line 22">
            <a:extLst>
              <a:ext uri="{FF2B5EF4-FFF2-40B4-BE49-F238E27FC236}">
                <a16:creationId xmlns:a16="http://schemas.microsoft.com/office/drawing/2014/main" id="{3184CC8E-E14B-D5CF-A316-BBA8D605FD4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59575" y="5248275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Footer Placeholder 3">
            <a:extLst>
              <a:ext uri="{FF2B5EF4-FFF2-40B4-BE49-F238E27FC236}">
                <a16:creationId xmlns:a16="http://schemas.microsoft.com/office/drawing/2014/main" id="{C9737168-484E-01B4-77AB-8F2741FE7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</a:rPr>
              <a:t>2: Application Layer</a:t>
            </a:r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43" name="Slide Number Placeholder 4">
            <a:extLst>
              <a:ext uri="{FF2B5EF4-FFF2-40B4-BE49-F238E27FC236}">
                <a16:creationId xmlns:a16="http://schemas.microsoft.com/office/drawing/2014/main" id="{A3231B8F-0032-595D-CF14-95F1CDD9B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fld id="{59CDC5F2-5FE5-E142-827D-E8F6F0357C86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Aft>
                  <a:spcPct val="0"/>
                </a:spcAft>
              </a:pPr>
              <a:t>15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44" name="Rectangle 2">
            <a:extLst>
              <a:ext uri="{FF2B5EF4-FFF2-40B4-BE49-F238E27FC236}">
                <a16:creationId xmlns:a16="http://schemas.microsoft.com/office/drawing/2014/main" id="{D4619349-46E6-C640-FF8F-245EAE5512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Example: Java client (UDP)</a:t>
            </a:r>
            <a:endParaRPr lang="en-US" altLang="en-US"/>
          </a:p>
        </p:txBody>
      </p:sp>
      <p:sp>
        <p:nvSpPr>
          <p:cNvPr id="112645" name="Rectangle 3">
            <a:extLst>
              <a:ext uri="{FF2B5EF4-FFF2-40B4-BE49-F238E27FC236}">
                <a16:creationId xmlns:a16="http://schemas.microsoft.com/office/drawing/2014/main" id="{AB18EF91-90FC-0795-E9AB-809090511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9989" y="1581150"/>
            <a:ext cx="6326187" cy="4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import java.io.*;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import java.net.*;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class UDPClient {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public static void main(String args[]) throws Exception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{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BufferedReader inFromUser =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  new BufferedReader(new InputStreamReader(System.in));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DatagramSocket clientSocket = new DatagramSocket();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InetAddress IPAddress = InetAddress.getByName("hostname");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byte[] sendData = new byte[1024];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byte[] receiveData = new byte[1024];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String sentence = inFromUser.readLine();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sendData = sentence.getBytes();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        </a:t>
            </a:r>
          </a:p>
        </p:txBody>
      </p:sp>
      <p:sp>
        <p:nvSpPr>
          <p:cNvPr id="112646" name="Text Box 4">
            <a:extLst>
              <a:ext uri="{FF2B5EF4-FFF2-40B4-BE49-F238E27FC236}">
                <a16:creationId xmlns:a16="http://schemas.microsoft.com/office/drawing/2014/main" id="{EB2BC68D-6015-CB9B-8168-4226759D2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5039" y="2933700"/>
            <a:ext cx="15335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Create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input stream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12647" name="Text Box 5">
            <a:extLst>
              <a:ext uri="{FF2B5EF4-FFF2-40B4-BE49-F238E27FC236}">
                <a16:creationId xmlns:a16="http://schemas.microsoft.com/office/drawing/2014/main" id="{3737532D-4FCC-23E9-7BCB-56027A2F97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3613" y="3632200"/>
            <a:ext cx="15541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Create 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client socket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12648" name="Text Box 6">
            <a:extLst>
              <a:ext uri="{FF2B5EF4-FFF2-40B4-BE49-F238E27FC236}">
                <a16:creationId xmlns:a16="http://schemas.microsoft.com/office/drawing/2014/main" id="{190FE73B-EA10-5DB7-B644-D63D0B5FA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327525"/>
            <a:ext cx="2205038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Translate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 hostname to IP 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address </a:t>
            </a:r>
            <a:r>
              <a:rPr lang="en-US" altLang="en-US" sz="1800">
                <a:solidFill>
                  <a:srgbClr val="FF0000"/>
                </a:solidFill>
              </a:rPr>
              <a:t>using DNS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12649" name="Freeform 7">
            <a:extLst>
              <a:ext uri="{FF2B5EF4-FFF2-40B4-BE49-F238E27FC236}">
                <a16:creationId xmlns:a16="http://schemas.microsoft.com/office/drawing/2014/main" id="{F53A85C4-4234-B90E-769D-62A30D6EB45B}"/>
              </a:ext>
            </a:extLst>
          </p:cNvPr>
          <p:cNvSpPr>
            <a:spLocks/>
          </p:cNvSpPr>
          <p:nvPr/>
        </p:nvSpPr>
        <p:spPr bwMode="auto">
          <a:xfrm>
            <a:off x="3595689" y="3026719"/>
            <a:ext cx="184731" cy="461665"/>
          </a:xfrm>
          <a:custGeom>
            <a:avLst/>
            <a:gdLst>
              <a:gd name="T0" fmla="*/ 0 w 78"/>
              <a:gd name="T1" fmla="*/ 0 h 342"/>
              <a:gd name="T2" fmla="*/ 78 w 78"/>
              <a:gd name="T3" fmla="*/ 0 h 342"/>
              <a:gd name="T4" fmla="*/ 78 w 78"/>
              <a:gd name="T5" fmla="*/ 342 h 342"/>
              <a:gd name="T6" fmla="*/ 6 w 78"/>
              <a:gd name="T7" fmla="*/ 342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12650" name="Line 8">
            <a:extLst>
              <a:ext uri="{FF2B5EF4-FFF2-40B4-BE49-F238E27FC236}">
                <a16:creationId xmlns:a16="http://schemas.microsoft.com/office/drawing/2014/main" id="{E4D14318-D381-9642-1363-D7FCE0B6B5A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29038" y="3419476"/>
            <a:ext cx="323850" cy="476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112651" name="Freeform 9">
            <a:extLst>
              <a:ext uri="{FF2B5EF4-FFF2-40B4-BE49-F238E27FC236}">
                <a16:creationId xmlns:a16="http://schemas.microsoft.com/office/drawing/2014/main" id="{A8789250-9E87-7D9D-E671-4862996CEDDC}"/>
              </a:ext>
            </a:extLst>
          </p:cNvPr>
          <p:cNvSpPr>
            <a:spLocks/>
          </p:cNvSpPr>
          <p:nvPr/>
        </p:nvSpPr>
        <p:spPr bwMode="auto">
          <a:xfrm>
            <a:off x="3605214" y="3733950"/>
            <a:ext cx="123825" cy="461665"/>
          </a:xfrm>
          <a:custGeom>
            <a:avLst/>
            <a:gdLst>
              <a:gd name="T0" fmla="*/ 0 w 78"/>
              <a:gd name="T1" fmla="*/ 0 h 342"/>
              <a:gd name="T2" fmla="*/ 78 w 78"/>
              <a:gd name="T3" fmla="*/ 0 h 342"/>
              <a:gd name="T4" fmla="*/ 78 w 78"/>
              <a:gd name="T5" fmla="*/ 342 h 342"/>
              <a:gd name="T6" fmla="*/ 6 w 78"/>
              <a:gd name="T7" fmla="*/ 342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12652" name="Line 10">
            <a:extLst>
              <a:ext uri="{FF2B5EF4-FFF2-40B4-BE49-F238E27FC236}">
                <a16:creationId xmlns:a16="http://schemas.microsoft.com/office/drawing/2014/main" id="{ED8EE1A1-5C7B-3C2B-F8CB-626DA661C29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24276" y="4067175"/>
            <a:ext cx="328613" cy="63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112653" name="Freeform 11">
            <a:extLst>
              <a:ext uri="{FF2B5EF4-FFF2-40B4-BE49-F238E27FC236}">
                <a16:creationId xmlns:a16="http://schemas.microsoft.com/office/drawing/2014/main" id="{3A2597DE-7399-95E1-47AB-3E2CED2B32C7}"/>
              </a:ext>
            </a:extLst>
          </p:cNvPr>
          <p:cNvSpPr>
            <a:spLocks/>
          </p:cNvSpPr>
          <p:nvPr/>
        </p:nvSpPr>
        <p:spPr bwMode="auto">
          <a:xfrm>
            <a:off x="3605214" y="4595962"/>
            <a:ext cx="123825" cy="461665"/>
          </a:xfrm>
          <a:custGeom>
            <a:avLst/>
            <a:gdLst>
              <a:gd name="T0" fmla="*/ 0 w 78"/>
              <a:gd name="T1" fmla="*/ 0 h 342"/>
              <a:gd name="T2" fmla="*/ 78 w 78"/>
              <a:gd name="T3" fmla="*/ 0 h 342"/>
              <a:gd name="T4" fmla="*/ 78 w 78"/>
              <a:gd name="T5" fmla="*/ 342 h 342"/>
              <a:gd name="T6" fmla="*/ 6 w 78"/>
              <a:gd name="T7" fmla="*/ 342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12654" name="Line 12">
            <a:extLst>
              <a:ext uri="{FF2B5EF4-FFF2-40B4-BE49-F238E27FC236}">
                <a16:creationId xmlns:a16="http://schemas.microsoft.com/office/drawing/2014/main" id="{3BEB1653-DE7A-4C03-CD58-BE657CBB7E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361950" cy="142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Footer Placeholder 3">
            <a:extLst>
              <a:ext uri="{FF2B5EF4-FFF2-40B4-BE49-F238E27FC236}">
                <a16:creationId xmlns:a16="http://schemas.microsoft.com/office/drawing/2014/main" id="{AA96C732-6C46-0A3F-E22C-15678E0CD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</a:rPr>
              <a:t>2: Application Layer</a:t>
            </a:r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3667" name="Slide Number Placeholder 4">
            <a:extLst>
              <a:ext uri="{FF2B5EF4-FFF2-40B4-BE49-F238E27FC236}">
                <a16:creationId xmlns:a16="http://schemas.microsoft.com/office/drawing/2014/main" id="{EE4BA45D-7EB9-66B4-C0AB-E1957700F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fld id="{87C8858D-30E4-534C-B2BF-EC1BFDE2CA08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Aft>
                  <a:spcPct val="0"/>
                </a:spcAft>
              </a:pPr>
              <a:t>16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3668" name="Rectangle 2">
            <a:extLst>
              <a:ext uri="{FF2B5EF4-FFF2-40B4-BE49-F238E27FC236}">
                <a16:creationId xmlns:a16="http://schemas.microsoft.com/office/drawing/2014/main" id="{E7297A02-92E5-8F1E-5888-28C87ED368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Example: Java client (UDP), cont.</a:t>
            </a:r>
          </a:p>
        </p:txBody>
      </p:sp>
      <p:sp>
        <p:nvSpPr>
          <p:cNvPr id="113669" name="Rectangle 3">
            <a:extLst>
              <a:ext uri="{FF2B5EF4-FFF2-40B4-BE49-F238E27FC236}">
                <a16:creationId xmlns:a16="http://schemas.microsoft.com/office/drawing/2014/main" id="{2BDF51E3-0E1C-F63F-86F7-CE5840A0B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0464" y="1752600"/>
            <a:ext cx="6967537" cy="436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DatagramPacket sendPacket =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   new DatagramPacket(sendData, sendData.length, IPAddress, 9876);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clientSocket.send(sendPacket);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DatagramPacket receivePacket =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   new DatagramPacket(receiveData, receiveData.length);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clientSocket.receive(receivePacket);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String modifiedSentence =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    new String(receivePacket.getData());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System.out.println("FROM SERVER:" + modifiedSentence);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clientSocket.close();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}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}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13670" name="Text Box 4">
            <a:extLst>
              <a:ext uri="{FF2B5EF4-FFF2-40B4-BE49-F238E27FC236}">
                <a16:creationId xmlns:a16="http://schemas.microsoft.com/office/drawing/2014/main" id="{C6B6FBDF-99EE-B908-096C-6EBC49A3A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1446214"/>
            <a:ext cx="2392363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Create datagram with data-to-send,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length, IP addr, port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13671" name="Text Box 5">
            <a:extLst>
              <a:ext uri="{FF2B5EF4-FFF2-40B4-BE49-F238E27FC236}">
                <a16:creationId xmlns:a16="http://schemas.microsoft.com/office/drawing/2014/main" id="{CB9906A5-C522-10CD-BC94-F21FF62E5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726" y="2473325"/>
            <a:ext cx="17938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Send datagram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to server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13672" name="Text Box 6">
            <a:extLst>
              <a:ext uri="{FF2B5EF4-FFF2-40B4-BE49-F238E27FC236}">
                <a16:creationId xmlns:a16="http://schemas.microsoft.com/office/drawing/2014/main" id="{CD81ACFD-652E-C330-ADCD-0B3DFB2B1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6601" y="3538538"/>
            <a:ext cx="17764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Read datagram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from server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13673" name="Freeform 7">
            <a:extLst>
              <a:ext uri="{FF2B5EF4-FFF2-40B4-BE49-F238E27FC236}">
                <a16:creationId xmlns:a16="http://schemas.microsoft.com/office/drawing/2014/main" id="{EB6BC995-0F6F-C067-A421-31D5B8289142}"/>
              </a:ext>
            </a:extLst>
          </p:cNvPr>
          <p:cNvSpPr>
            <a:spLocks/>
          </p:cNvSpPr>
          <p:nvPr/>
        </p:nvSpPr>
        <p:spPr bwMode="auto">
          <a:xfrm>
            <a:off x="3752850" y="1693219"/>
            <a:ext cx="114300" cy="461665"/>
          </a:xfrm>
          <a:custGeom>
            <a:avLst/>
            <a:gdLst>
              <a:gd name="T0" fmla="*/ 0 w 78"/>
              <a:gd name="T1" fmla="*/ 0 h 342"/>
              <a:gd name="T2" fmla="*/ 78 w 78"/>
              <a:gd name="T3" fmla="*/ 0 h 342"/>
              <a:gd name="T4" fmla="*/ 78 w 78"/>
              <a:gd name="T5" fmla="*/ 342 h 342"/>
              <a:gd name="T6" fmla="*/ 6 w 78"/>
              <a:gd name="T7" fmla="*/ 342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13674" name="Line 8">
            <a:extLst>
              <a:ext uri="{FF2B5EF4-FFF2-40B4-BE49-F238E27FC236}">
                <a16:creationId xmlns:a16="http://schemas.microsoft.com/office/drawing/2014/main" id="{2E2DFC92-77D3-4842-A167-1A1916BAC38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67150" y="2181225"/>
            <a:ext cx="342900" cy="142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113675" name="Freeform 9">
            <a:extLst>
              <a:ext uri="{FF2B5EF4-FFF2-40B4-BE49-F238E27FC236}">
                <a16:creationId xmlns:a16="http://schemas.microsoft.com/office/drawing/2014/main" id="{9A127EEF-C59C-1BBB-A2FF-B636C85D46E6}"/>
              </a:ext>
            </a:extLst>
          </p:cNvPr>
          <p:cNvSpPr>
            <a:spLocks/>
          </p:cNvSpPr>
          <p:nvPr/>
        </p:nvSpPr>
        <p:spPr bwMode="auto">
          <a:xfrm>
            <a:off x="3600451" y="2571900"/>
            <a:ext cx="123825" cy="461665"/>
          </a:xfrm>
          <a:custGeom>
            <a:avLst/>
            <a:gdLst>
              <a:gd name="T0" fmla="*/ 0 w 78"/>
              <a:gd name="T1" fmla="*/ 0 h 342"/>
              <a:gd name="T2" fmla="*/ 78 w 78"/>
              <a:gd name="T3" fmla="*/ 0 h 342"/>
              <a:gd name="T4" fmla="*/ 78 w 78"/>
              <a:gd name="T5" fmla="*/ 342 h 342"/>
              <a:gd name="T6" fmla="*/ 6 w 78"/>
              <a:gd name="T7" fmla="*/ 342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13676" name="Line 10">
            <a:extLst>
              <a:ext uri="{FF2B5EF4-FFF2-40B4-BE49-F238E27FC236}">
                <a16:creationId xmlns:a16="http://schemas.microsoft.com/office/drawing/2014/main" id="{13491355-AAD9-9FFC-1DC8-1D2E5B1694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8563" y="2647951"/>
            <a:ext cx="309562" cy="158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113677" name="Freeform 11">
            <a:extLst>
              <a:ext uri="{FF2B5EF4-FFF2-40B4-BE49-F238E27FC236}">
                <a16:creationId xmlns:a16="http://schemas.microsoft.com/office/drawing/2014/main" id="{BAAFE7EC-0EDE-E1B7-322D-CEB975B195F0}"/>
              </a:ext>
            </a:extLst>
          </p:cNvPr>
          <p:cNvSpPr>
            <a:spLocks/>
          </p:cNvSpPr>
          <p:nvPr/>
        </p:nvSpPr>
        <p:spPr bwMode="auto">
          <a:xfrm>
            <a:off x="3619501" y="3629175"/>
            <a:ext cx="123825" cy="461665"/>
          </a:xfrm>
          <a:custGeom>
            <a:avLst/>
            <a:gdLst>
              <a:gd name="T0" fmla="*/ 0 w 78"/>
              <a:gd name="T1" fmla="*/ 0 h 342"/>
              <a:gd name="T2" fmla="*/ 78 w 78"/>
              <a:gd name="T3" fmla="*/ 0 h 342"/>
              <a:gd name="T4" fmla="*/ 78 w 78"/>
              <a:gd name="T5" fmla="*/ 342 h 342"/>
              <a:gd name="T6" fmla="*/ 6 w 78"/>
              <a:gd name="T7" fmla="*/ 342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13678" name="Line 12">
            <a:extLst>
              <a:ext uri="{FF2B5EF4-FFF2-40B4-BE49-F238E27FC236}">
                <a16:creationId xmlns:a16="http://schemas.microsoft.com/office/drawing/2014/main" id="{142B1CC2-57C4-4A2E-F870-2B7A834760A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57614" y="3924301"/>
            <a:ext cx="295275" cy="476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Footer Placeholder 3">
            <a:extLst>
              <a:ext uri="{FF2B5EF4-FFF2-40B4-BE49-F238E27FC236}">
                <a16:creationId xmlns:a16="http://schemas.microsoft.com/office/drawing/2014/main" id="{23C4C501-9F67-E0EB-5A41-5654EC54B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</a:rPr>
              <a:t>2: Application Layer</a:t>
            </a:r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4691" name="Slide Number Placeholder 4">
            <a:extLst>
              <a:ext uri="{FF2B5EF4-FFF2-40B4-BE49-F238E27FC236}">
                <a16:creationId xmlns:a16="http://schemas.microsoft.com/office/drawing/2014/main" id="{CAD2E194-B36F-B204-6E47-0E07E8581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fld id="{411CD939-0E63-BB48-A3C7-7511F3240F0A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Aft>
                  <a:spcPct val="0"/>
                </a:spcAft>
              </a:pPr>
              <a:t>17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4692" name="Rectangle 2">
            <a:extLst>
              <a:ext uri="{FF2B5EF4-FFF2-40B4-BE49-F238E27FC236}">
                <a16:creationId xmlns:a16="http://schemas.microsoft.com/office/drawing/2014/main" id="{A10FB76E-8CFF-91AE-9BA8-6DA23C2BE0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Example: Java server (UDP)</a:t>
            </a:r>
          </a:p>
        </p:txBody>
      </p:sp>
      <p:sp>
        <p:nvSpPr>
          <p:cNvPr id="114693" name="Rectangle 3">
            <a:extLst>
              <a:ext uri="{FF2B5EF4-FFF2-40B4-BE49-F238E27FC236}">
                <a16:creationId xmlns:a16="http://schemas.microsoft.com/office/drawing/2014/main" id="{414E2CB0-1ACB-E47E-6395-2FD2A3D51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9400" y="1541464"/>
            <a:ext cx="6159500" cy="461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import java.io.*;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import java.net.*;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class UDPServer {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public static void main(String args[]) throws Exception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{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DatagramSocket serverSocket = new DatagramSocket(9876);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byte[] receiveData = new byte[1024];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byte[] sendData  = new byte[1024];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while(true)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  {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    DatagramPacket receivePacket =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       new DatagramPacket(receiveData, receiveData.length);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     serverSocket.receive(receivePacket);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14694" name="Text Box 4">
            <a:extLst>
              <a:ext uri="{FF2B5EF4-FFF2-40B4-BE49-F238E27FC236}">
                <a16:creationId xmlns:a16="http://schemas.microsoft.com/office/drawing/2014/main" id="{3513D314-A27D-1F24-8BA0-34921B831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3263" y="2811464"/>
            <a:ext cx="19621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Create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datagram socket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at port 9876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14695" name="Text Box 5">
            <a:extLst>
              <a:ext uri="{FF2B5EF4-FFF2-40B4-BE49-F238E27FC236}">
                <a16:creationId xmlns:a16="http://schemas.microsoft.com/office/drawing/2014/main" id="{B394C1E0-34C1-A2F7-A9C8-75D9A8B6B1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1" y="5018088"/>
            <a:ext cx="21685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Create space for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received datagram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14696" name="Text Box 6">
            <a:extLst>
              <a:ext uri="{FF2B5EF4-FFF2-40B4-BE49-F238E27FC236}">
                <a16:creationId xmlns:a16="http://schemas.microsoft.com/office/drawing/2014/main" id="{2ACA6555-C274-DD32-1BB5-CEC63B5B1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2738" y="5788025"/>
            <a:ext cx="1225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Receive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datagram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14697" name="Freeform 7">
            <a:extLst>
              <a:ext uri="{FF2B5EF4-FFF2-40B4-BE49-F238E27FC236}">
                <a16:creationId xmlns:a16="http://schemas.microsoft.com/office/drawing/2014/main" id="{575874A8-31BE-5000-AA2D-3F7DDAEBF243}"/>
              </a:ext>
            </a:extLst>
          </p:cNvPr>
          <p:cNvSpPr>
            <a:spLocks/>
          </p:cNvSpPr>
          <p:nvPr/>
        </p:nvSpPr>
        <p:spPr bwMode="auto">
          <a:xfrm>
            <a:off x="3810000" y="3041006"/>
            <a:ext cx="152400" cy="461665"/>
          </a:xfrm>
          <a:custGeom>
            <a:avLst/>
            <a:gdLst>
              <a:gd name="T0" fmla="*/ 0 w 78"/>
              <a:gd name="T1" fmla="*/ 0 h 342"/>
              <a:gd name="T2" fmla="*/ 78 w 78"/>
              <a:gd name="T3" fmla="*/ 0 h 342"/>
              <a:gd name="T4" fmla="*/ 78 w 78"/>
              <a:gd name="T5" fmla="*/ 342 h 342"/>
              <a:gd name="T6" fmla="*/ 6 w 78"/>
              <a:gd name="T7" fmla="*/ 342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14698" name="Line 8">
            <a:extLst>
              <a:ext uri="{FF2B5EF4-FFF2-40B4-BE49-F238E27FC236}">
                <a16:creationId xmlns:a16="http://schemas.microsoft.com/office/drawing/2014/main" id="{1966A226-E272-2F92-EB82-56253583685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81450" y="3405188"/>
            <a:ext cx="419100" cy="476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114699" name="Freeform 9">
            <a:extLst>
              <a:ext uri="{FF2B5EF4-FFF2-40B4-BE49-F238E27FC236}">
                <a16:creationId xmlns:a16="http://schemas.microsoft.com/office/drawing/2014/main" id="{505E2166-7D1E-AC68-37BB-1149FC1716D5}"/>
              </a:ext>
            </a:extLst>
          </p:cNvPr>
          <p:cNvSpPr>
            <a:spLocks/>
          </p:cNvSpPr>
          <p:nvPr/>
        </p:nvSpPr>
        <p:spPr bwMode="auto">
          <a:xfrm>
            <a:off x="3886201" y="5115075"/>
            <a:ext cx="85725" cy="461665"/>
          </a:xfrm>
          <a:custGeom>
            <a:avLst/>
            <a:gdLst>
              <a:gd name="T0" fmla="*/ 0 w 78"/>
              <a:gd name="T1" fmla="*/ 0 h 342"/>
              <a:gd name="T2" fmla="*/ 78 w 78"/>
              <a:gd name="T3" fmla="*/ 0 h 342"/>
              <a:gd name="T4" fmla="*/ 78 w 78"/>
              <a:gd name="T5" fmla="*/ 342 h 342"/>
              <a:gd name="T6" fmla="*/ 6 w 78"/>
              <a:gd name="T7" fmla="*/ 342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14700" name="Line 10">
            <a:extLst>
              <a:ext uri="{FF2B5EF4-FFF2-40B4-BE49-F238E27FC236}">
                <a16:creationId xmlns:a16="http://schemas.microsoft.com/office/drawing/2014/main" id="{567B1FAD-AF8E-B7A9-4BBE-4184E5C98E2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5739" y="5407025"/>
            <a:ext cx="604837" cy="127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114701" name="Freeform 11">
            <a:extLst>
              <a:ext uri="{FF2B5EF4-FFF2-40B4-BE49-F238E27FC236}">
                <a16:creationId xmlns:a16="http://schemas.microsoft.com/office/drawing/2014/main" id="{C0BEA419-B3BD-E5B7-136C-5D849C0B8291}"/>
              </a:ext>
            </a:extLst>
          </p:cNvPr>
          <p:cNvSpPr>
            <a:spLocks/>
          </p:cNvSpPr>
          <p:nvPr/>
        </p:nvSpPr>
        <p:spPr bwMode="auto">
          <a:xfrm>
            <a:off x="3876676" y="5867550"/>
            <a:ext cx="138113" cy="461665"/>
          </a:xfrm>
          <a:custGeom>
            <a:avLst/>
            <a:gdLst>
              <a:gd name="T0" fmla="*/ 0 w 78"/>
              <a:gd name="T1" fmla="*/ 0 h 342"/>
              <a:gd name="T2" fmla="*/ 78 w 78"/>
              <a:gd name="T3" fmla="*/ 0 h 342"/>
              <a:gd name="T4" fmla="*/ 78 w 78"/>
              <a:gd name="T5" fmla="*/ 342 h 342"/>
              <a:gd name="T6" fmla="*/ 6 w 78"/>
              <a:gd name="T7" fmla="*/ 342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14702" name="Line 12">
            <a:extLst>
              <a:ext uri="{FF2B5EF4-FFF2-40B4-BE49-F238E27FC236}">
                <a16:creationId xmlns:a16="http://schemas.microsoft.com/office/drawing/2014/main" id="{571FA8EE-89DE-3945-2DB4-A9D17BF953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14789" y="5972175"/>
            <a:ext cx="592137" cy="142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Footer Placeholder 3">
            <a:extLst>
              <a:ext uri="{FF2B5EF4-FFF2-40B4-BE49-F238E27FC236}">
                <a16:creationId xmlns:a16="http://schemas.microsoft.com/office/drawing/2014/main" id="{B6E67F30-46E7-019A-21BD-DD1953CB2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</a:rPr>
              <a:t>2: Application Layer</a:t>
            </a:r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5715" name="Slide Number Placeholder 4">
            <a:extLst>
              <a:ext uri="{FF2B5EF4-FFF2-40B4-BE49-F238E27FC236}">
                <a16:creationId xmlns:a16="http://schemas.microsoft.com/office/drawing/2014/main" id="{D96C0902-C5A3-D558-4CBB-25C97247C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fld id="{18DD0A2A-978A-F042-BF8B-9AD73A8F0F41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Aft>
                  <a:spcPct val="0"/>
                </a:spcAft>
              </a:pPr>
              <a:t>18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5716" name="Rectangle 2">
            <a:extLst>
              <a:ext uri="{FF2B5EF4-FFF2-40B4-BE49-F238E27FC236}">
                <a16:creationId xmlns:a16="http://schemas.microsoft.com/office/drawing/2014/main" id="{11BCCC2A-6043-8440-8B0A-3C96BCE792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/>
              <a:t>Example: Java server (UDP), </a:t>
            </a:r>
            <a:r>
              <a:rPr lang="en-US" altLang="en-US" sz="3600" dirty="0" err="1"/>
              <a:t>cont</a:t>
            </a:r>
            <a:endParaRPr lang="en-US" altLang="en-US" sz="3600" dirty="0"/>
          </a:p>
        </p:txBody>
      </p:sp>
      <p:sp>
        <p:nvSpPr>
          <p:cNvPr id="115717" name="Rectangle 3">
            <a:extLst>
              <a:ext uri="{FF2B5EF4-FFF2-40B4-BE49-F238E27FC236}">
                <a16:creationId xmlns:a16="http://schemas.microsoft.com/office/drawing/2014/main" id="{E6D55442-FF80-A3DA-8F0D-C70847510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5026" y="1173163"/>
            <a:ext cx="6562725" cy="4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6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    String sentence = new String(receivePacket.getData());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    InetAddress IPAddress = receivePacket.getAddress();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    int port = receivePacket.getPort();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                String capitalizedSentence = sentence.toUpperCase();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6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    sendData = capitalizedSentence.getBytes();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    DatagramPacket sendPacket =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       new DatagramPacket(sendData, sendData.length, IPAddress,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                         port);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    serverSocket.send(sendPacket);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  }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}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}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</a:p>
        </p:txBody>
      </p:sp>
      <p:sp>
        <p:nvSpPr>
          <p:cNvPr id="115718" name="Text Box 4">
            <a:extLst>
              <a:ext uri="{FF2B5EF4-FFF2-40B4-BE49-F238E27FC236}">
                <a16:creationId xmlns:a16="http://schemas.microsoft.com/office/drawing/2014/main" id="{826A49CA-5CE6-F712-6C5B-400EBAC52E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1001" y="1736725"/>
            <a:ext cx="2093913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Get IP addr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port #, of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sender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15719" name="Freeform 5">
            <a:extLst>
              <a:ext uri="{FF2B5EF4-FFF2-40B4-BE49-F238E27FC236}">
                <a16:creationId xmlns:a16="http://schemas.microsoft.com/office/drawing/2014/main" id="{2E688999-C979-C529-5EEF-7CF14F2AD926}"/>
              </a:ext>
            </a:extLst>
          </p:cNvPr>
          <p:cNvSpPr>
            <a:spLocks/>
          </p:cNvSpPr>
          <p:nvPr/>
        </p:nvSpPr>
        <p:spPr bwMode="auto">
          <a:xfrm>
            <a:off x="3581400" y="1971825"/>
            <a:ext cx="133350" cy="461665"/>
          </a:xfrm>
          <a:custGeom>
            <a:avLst/>
            <a:gdLst>
              <a:gd name="T0" fmla="*/ 0 w 78"/>
              <a:gd name="T1" fmla="*/ 0 h 342"/>
              <a:gd name="T2" fmla="*/ 78 w 78"/>
              <a:gd name="T3" fmla="*/ 0 h 342"/>
              <a:gd name="T4" fmla="*/ 78 w 78"/>
              <a:gd name="T5" fmla="*/ 342 h 342"/>
              <a:gd name="T6" fmla="*/ 6 w 78"/>
              <a:gd name="T7" fmla="*/ 342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15720" name="Line 6">
            <a:extLst>
              <a:ext uri="{FF2B5EF4-FFF2-40B4-BE49-F238E27FC236}">
                <a16:creationId xmlns:a16="http://schemas.microsoft.com/office/drawing/2014/main" id="{6A2709B4-0C81-64A4-CF82-51DB1FD7E5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8563" y="2533650"/>
            <a:ext cx="285750" cy="142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115721" name="Text Box 7">
            <a:extLst>
              <a:ext uri="{FF2B5EF4-FFF2-40B4-BE49-F238E27FC236}">
                <a16:creationId xmlns:a16="http://schemas.microsoft.com/office/drawing/2014/main" id="{66E2E39B-2315-80F8-5352-2AF7236CCD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9176" y="4508500"/>
            <a:ext cx="1312863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Write out 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datagram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to socket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15722" name="Freeform 8">
            <a:extLst>
              <a:ext uri="{FF2B5EF4-FFF2-40B4-BE49-F238E27FC236}">
                <a16:creationId xmlns:a16="http://schemas.microsoft.com/office/drawing/2014/main" id="{0A3C6D4C-B62A-80DE-D784-2DA80A5E8548}"/>
              </a:ext>
            </a:extLst>
          </p:cNvPr>
          <p:cNvSpPr>
            <a:spLocks/>
          </p:cNvSpPr>
          <p:nvPr/>
        </p:nvSpPr>
        <p:spPr bwMode="auto">
          <a:xfrm>
            <a:off x="3419476" y="4774556"/>
            <a:ext cx="161925" cy="461665"/>
          </a:xfrm>
          <a:custGeom>
            <a:avLst/>
            <a:gdLst>
              <a:gd name="T0" fmla="*/ 0 w 78"/>
              <a:gd name="T1" fmla="*/ 0 h 342"/>
              <a:gd name="T2" fmla="*/ 78 w 78"/>
              <a:gd name="T3" fmla="*/ 0 h 342"/>
              <a:gd name="T4" fmla="*/ 78 w 78"/>
              <a:gd name="T5" fmla="*/ 342 h 342"/>
              <a:gd name="T6" fmla="*/ 6 w 78"/>
              <a:gd name="T7" fmla="*/ 342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15723" name="Line 9">
            <a:extLst>
              <a:ext uri="{FF2B5EF4-FFF2-40B4-BE49-F238E27FC236}">
                <a16:creationId xmlns:a16="http://schemas.microsoft.com/office/drawing/2014/main" id="{3502B9DF-B773-C72F-27FD-C6EE5D655A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00451" y="4991101"/>
            <a:ext cx="333375" cy="476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115724" name="Text Box 10">
            <a:extLst>
              <a:ext uri="{FF2B5EF4-FFF2-40B4-BE49-F238E27FC236}">
                <a16:creationId xmlns:a16="http://schemas.microsoft.com/office/drawing/2014/main" id="{90D51B1E-979F-9A78-13EB-E693199922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2975" y="5632450"/>
            <a:ext cx="25400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End of while loop,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loop back and wait for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another datagram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15725" name="Freeform 11">
            <a:extLst>
              <a:ext uri="{FF2B5EF4-FFF2-40B4-BE49-F238E27FC236}">
                <a16:creationId xmlns:a16="http://schemas.microsoft.com/office/drawing/2014/main" id="{A15AB2B6-B213-20B6-B222-50D115684042}"/>
              </a:ext>
            </a:extLst>
          </p:cNvPr>
          <p:cNvSpPr>
            <a:spLocks/>
          </p:cNvSpPr>
          <p:nvPr/>
        </p:nvSpPr>
        <p:spPr bwMode="auto">
          <a:xfrm rot="10784139">
            <a:off x="4733925" y="5848500"/>
            <a:ext cx="160338" cy="461665"/>
          </a:xfrm>
          <a:custGeom>
            <a:avLst/>
            <a:gdLst>
              <a:gd name="T0" fmla="*/ 0 w 78"/>
              <a:gd name="T1" fmla="*/ 0 h 342"/>
              <a:gd name="T2" fmla="*/ 78 w 78"/>
              <a:gd name="T3" fmla="*/ 0 h 342"/>
              <a:gd name="T4" fmla="*/ 78 w 78"/>
              <a:gd name="T5" fmla="*/ 342 h 342"/>
              <a:gd name="T6" fmla="*/ 6 w 78"/>
              <a:gd name="T7" fmla="*/ 342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15726" name="Line 12">
            <a:extLst>
              <a:ext uri="{FF2B5EF4-FFF2-40B4-BE49-F238E27FC236}">
                <a16:creationId xmlns:a16="http://schemas.microsoft.com/office/drawing/2014/main" id="{351EA3A8-7DF0-29E7-BD73-BF494EB77D2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86225" y="5295900"/>
            <a:ext cx="647700" cy="60483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115727" name="Line 13">
            <a:extLst>
              <a:ext uri="{FF2B5EF4-FFF2-40B4-BE49-F238E27FC236}">
                <a16:creationId xmlns:a16="http://schemas.microsoft.com/office/drawing/2014/main" id="{E0512F20-3DBD-0F69-7590-131D1A2C0A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29038" y="2095500"/>
            <a:ext cx="285750" cy="142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115728" name="Text Box 14">
            <a:extLst>
              <a:ext uri="{FF2B5EF4-FFF2-40B4-BE49-F238E27FC236}">
                <a16:creationId xmlns:a16="http://schemas.microsoft.com/office/drawing/2014/main" id="{421A1FD3-A787-F6BB-9F3A-18D57E0899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1476" y="3702050"/>
            <a:ext cx="19796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Create datagram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to send to client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15729" name="Freeform 15">
            <a:extLst>
              <a:ext uri="{FF2B5EF4-FFF2-40B4-BE49-F238E27FC236}">
                <a16:creationId xmlns:a16="http://schemas.microsoft.com/office/drawing/2014/main" id="{903E716E-313D-8BCB-CFD7-E548EA0A5C26}"/>
              </a:ext>
            </a:extLst>
          </p:cNvPr>
          <p:cNvSpPr>
            <a:spLocks/>
          </p:cNvSpPr>
          <p:nvPr/>
        </p:nvSpPr>
        <p:spPr bwMode="auto">
          <a:xfrm>
            <a:off x="3457576" y="3812531"/>
            <a:ext cx="161925" cy="461665"/>
          </a:xfrm>
          <a:custGeom>
            <a:avLst/>
            <a:gdLst>
              <a:gd name="T0" fmla="*/ 0 w 78"/>
              <a:gd name="T1" fmla="*/ 0 h 342"/>
              <a:gd name="T2" fmla="*/ 78 w 78"/>
              <a:gd name="T3" fmla="*/ 0 h 342"/>
              <a:gd name="T4" fmla="*/ 78 w 78"/>
              <a:gd name="T5" fmla="*/ 342 h 342"/>
              <a:gd name="T6" fmla="*/ 6 w 78"/>
              <a:gd name="T7" fmla="*/ 342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15730" name="Line 16">
            <a:extLst>
              <a:ext uri="{FF2B5EF4-FFF2-40B4-BE49-F238E27FC236}">
                <a16:creationId xmlns:a16="http://schemas.microsoft.com/office/drawing/2014/main" id="{EF4B47DC-3F83-7717-A25F-540F969462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38551" y="4019551"/>
            <a:ext cx="333375" cy="476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Footer Placeholder 4">
            <a:extLst>
              <a:ext uri="{FF2B5EF4-FFF2-40B4-BE49-F238E27FC236}">
                <a16:creationId xmlns:a16="http://schemas.microsoft.com/office/drawing/2014/main" id="{7F5816A7-5831-139C-B388-14A5CC1D8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</a:rPr>
              <a:t>2: Application Layer</a:t>
            </a:r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701" name="Slide Number Placeholder 5">
            <a:extLst>
              <a:ext uri="{FF2B5EF4-FFF2-40B4-BE49-F238E27FC236}">
                <a16:creationId xmlns:a16="http://schemas.microsoft.com/office/drawing/2014/main" id="{B315E701-A5F2-70F2-ACE1-905D49EF7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fld id="{C07443B3-88DF-FC4F-9BC7-7DF9DAD5756E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Aft>
                  <a:spcPct val="0"/>
                </a:spcAft>
              </a:pPr>
              <a:t>2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702" name="Rectangle 2">
            <a:extLst>
              <a:ext uri="{FF2B5EF4-FFF2-40B4-BE49-F238E27FC236}">
                <a16:creationId xmlns:a16="http://schemas.microsoft.com/office/drawing/2014/main" id="{C6F1593D-2262-5D20-5544-5C476D6070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Socket-programming using TCP</a:t>
            </a:r>
            <a:endParaRPr lang="en-US" altLang="en-US"/>
          </a:p>
        </p:txBody>
      </p:sp>
      <p:sp>
        <p:nvSpPr>
          <p:cNvPr id="29703" name="Rectangle 3">
            <a:extLst>
              <a:ext uri="{FF2B5EF4-FFF2-40B4-BE49-F238E27FC236}">
                <a16:creationId xmlns:a16="http://schemas.microsoft.com/office/drawing/2014/main" id="{8B2D99E1-6EC8-7457-DF5D-8EBDD798DA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24075" y="1419226"/>
            <a:ext cx="7772400" cy="1533525"/>
          </a:xfrm>
        </p:spPr>
        <p:txBody>
          <a:bodyPr/>
          <a:lstStyle/>
          <a:p>
            <a:pPr>
              <a:buFont typeface="ZapfDingbats" pitchFamily="82" charset="2"/>
              <a:buNone/>
            </a:pPr>
            <a:r>
              <a:rPr lang="en-US" altLang="en-US" sz="2400" u="sng">
                <a:solidFill>
                  <a:srgbClr val="FF0000"/>
                </a:solidFill>
              </a:rPr>
              <a:t>Socket:</a:t>
            </a:r>
            <a:r>
              <a:rPr lang="en-US" altLang="en-US" sz="2400"/>
              <a:t> a door between application process and end-end-transport protocol (UCP or TCP)</a:t>
            </a:r>
          </a:p>
          <a:p>
            <a:pPr>
              <a:buFont typeface="ZapfDingbats" pitchFamily="82" charset="2"/>
              <a:buNone/>
            </a:pPr>
            <a:r>
              <a:rPr lang="en-US" altLang="en-US" sz="2400" u="sng">
                <a:solidFill>
                  <a:srgbClr val="FF0000"/>
                </a:solidFill>
              </a:rPr>
              <a:t>TCP service:</a:t>
            </a:r>
            <a:r>
              <a:rPr lang="en-US" altLang="en-US" sz="2400"/>
              <a:t> reliable transfer of </a:t>
            </a:r>
            <a:r>
              <a:rPr lang="en-US" altLang="en-US" sz="2400" b="1">
                <a:solidFill>
                  <a:schemeClr val="accent2"/>
                </a:solidFill>
              </a:rPr>
              <a:t>bytes</a:t>
            </a:r>
            <a:r>
              <a:rPr lang="en-US" altLang="en-US" sz="2400">
                <a:solidFill>
                  <a:schemeClr val="accent2"/>
                </a:solidFill>
              </a:rPr>
              <a:t> </a:t>
            </a:r>
            <a:r>
              <a:rPr lang="en-US" altLang="en-US" sz="2400"/>
              <a:t>from one process to another</a:t>
            </a:r>
            <a:endParaRPr lang="en-US" altLang="en-US"/>
          </a:p>
        </p:txBody>
      </p:sp>
      <p:graphicFrame>
        <p:nvGraphicFramePr>
          <p:cNvPr id="29698" name="Object 4">
            <a:extLst>
              <a:ext uri="{FF2B5EF4-FFF2-40B4-BE49-F238E27FC236}">
                <a16:creationId xmlns:a16="http://schemas.microsoft.com/office/drawing/2014/main" id="{ECA4DC4A-BB2E-AF42-6BA1-0A7CF7A809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97275" y="3513139"/>
          <a:ext cx="112395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17462500" imgH="14478000" progId="MS_ClipArt_Gallery.2">
                  <p:embed/>
                </p:oleObj>
              </mc:Choice>
              <mc:Fallback>
                <p:oleObj name="Clip" r:id="rId3" imgW="17462500" imgH="14478000" progId="MS_ClipArt_Gallery.2">
                  <p:embed/>
                  <p:pic>
                    <p:nvPicPr>
                      <p:cNvPr id="29698" name="Object 4">
                        <a:extLst>
                          <a:ext uri="{FF2B5EF4-FFF2-40B4-BE49-F238E27FC236}">
                            <a16:creationId xmlns:a16="http://schemas.microsoft.com/office/drawing/2014/main" id="{ECA4DC4A-BB2E-AF42-6BA1-0A7CF7A809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7275" y="3513139"/>
                        <a:ext cx="1123950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9704" name="Group 5">
            <a:extLst>
              <a:ext uri="{FF2B5EF4-FFF2-40B4-BE49-F238E27FC236}">
                <a16:creationId xmlns:a16="http://schemas.microsoft.com/office/drawing/2014/main" id="{9526344E-2CA4-3E30-29DD-28C3A66457D5}"/>
              </a:ext>
            </a:extLst>
          </p:cNvPr>
          <p:cNvGrpSpPr>
            <a:grpSpLocks/>
          </p:cNvGrpSpPr>
          <p:nvPr/>
        </p:nvGrpSpPr>
        <p:grpSpPr bwMode="auto">
          <a:xfrm>
            <a:off x="3640138" y="3854451"/>
            <a:ext cx="1136650" cy="1584325"/>
            <a:chOff x="649" y="2260"/>
            <a:chExt cx="716" cy="998"/>
          </a:xfrm>
        </p:grpSpPr>
        <p:sp>
          <p:nvSpPr>
            <p:cNvPr id="29727" name="Rectangle 6">
              <a:extLst>
                <a:ext uri="{FF2B5EF4-FFF2-40B4-BE49-F238E27FC236}">
                  <a16:creationId xmlns:a16="http://schemas.microsoft.com/office/drawing/2014/main" id="{38DD73C1-279E-C185-1D07-6E01DAD370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8" y="2280"/>
              <a:ext cx="642" cy="28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9728" name="Text Box 7">
              <a:extLst>
                <a:ext uri="{FF2B5EF4-FFF2-40B4-BE49-F238E27FC236}">
                  <a16:creationId xmlns:a16="http://schemas.microsoft.com/office/drawing/2014/main" id="{AF492AF1-1E31-9F79-03B2-5B27B04C9A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4" y="2260"/>
              <a:ext cx="63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process</a:t>
              </a: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29729" name="Group 8">
              <a:extLst>
                <a:ext uri="{FF2B5EF4-FFF2-40B4-BE49-F238E27FC236}">
                  <a16:creationId xmlns:a16="http://schemas.microsoft.com/office/drawing/2014/main" id="{C234641B-FBAE-6D1B-383D-1FAB13807FD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9" y="2628"/>
              <a:ext cx="716" cy="630"/>
              <a:chOff x="637" y="2610"/>
              <a:chExt cx="716" cy="630"/>
            </a:xfrm>
          </p:grpSpPr>
          <p:sp>
            <p:nvSpPr>
              <p:cNvPr id="29733" name="Text Box 9">
                <a:extLst>
                  <a:ext uri="{FF2B5EF4-FFF2-40B4-BE49-F238E27FC236}">
                    <a16:creationId xmlns:a16="http://schemas.microsoft.com/office/drawing/2014/main" id="{84BF3D92-8D21-875E-47BF-603B10D681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7" y="2658"/>
                <a:ext cx="716" cy="5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>
                    <a:solidFill>
                      <a:srgbClr val="000000"/>
                    </a:solidFill>
                  </a:rPr>
                  <a:t>TCP with</a:t>
                </a:r>
              </a:p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>
                    <a:solidFill>
                      <a:srgbClr val="000000"/>
                    </a:solidFill>
                  </a:rPr>
                  <a:t>buffers,</a:t>
                </a:r>
              </a:p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>
                    <a:solidFill>
                      <a:srgbClr val="000000"/>
                    </a:solidFill>
                  </a:rPr>
                  <a:t>variables</a:t>
                </a: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9734" name="Rectangle 10">
                <a:extLst>
                  <a:ext uri="{FF2B5EF4-FFF2-40B4-BE49-F238E27FC236}">
                    <a16:creationId xmlns:a16="http://schemas.microsoft.com/office/drawing/2014/main" id="{7D36B93E-28F1-B048-A786-94CD70437F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2" y="2610"/>
                <a:ext cx="642" cy="63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9730" name="Group 11">
              <a:extLst>
                <a:ext uri="{FF2B5EF4-FFF2-40B4-BE49-F238E27FC236}">
                  <a16:creationId xmlns:a16="http://schemas.microsoft.com/office/drawing/2014/main" id="{C5475A3B-5CAF-407A-9E4A-5194780BF3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41" y="2500"/>
              <a:ext cx="561" cy="231"/>
              <a:chOff x="897" y="3736"/>
              <a:chExt cx="561" cy="231"/>
            </a:xfrm>
          </p:grpSpPr>
          <p:sp>
            <p:nvSpPr>
              <p:cNvPr id="29731" name="Rectangle 12">
                <a:extLst>
                  <a:ext uri="{FF2B5EF4-FFF2-40B4-BE49-F238E27FC236}">
                    <a16:creationId xmlns:a16="http://schemas.microsoft.com/office/drawing/2014/main" id="{71FBF722-EEA6-48DE-1631-D83CF7097A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24" y="3774"/>
                <a:ext cx="492" cy="15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9732" name="Text Box 13">
                <a:extLst>
                  <a:ext uri="{FF2B5EF4-FFF2-40B4-BE49-F238E27FC236}">
                    <a16:creationId xmlns:a16="http://schemas.microsoft.com/office/drawing/2014/main" id="{95F70D58-8F52-EEE3-394B-D4D478D4A73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97" y="3736"/>
                <a:ext cx="56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>
                    <a:solidFill>
                      <a:srgbClr val="FFFFFF"/>
                    </a:solidFill>
                  </a:rPr>
                  <a:t>socket</a:t>
                </a:r>
                <a:endParaRPr lang="en-US" altLang="en-US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29705" name="Text Box 14">
            <a:extLst>
              <a:ext uri="{FF2B5EF4-FFF2-40B4-BE49-F238E27FC236}">
                <a16:creationId xmlns:a16="http://schemas.microsoft.com/office/drawing/2014/main" id="{44249C43-DC66-3814-0260-F045F6A0D8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1525" y="3681413"/>
            <a:ext cx="143033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controlled by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application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developer</a:t>
            </a: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706" name="Text Box 15">
            <a:extLst>
              <a:ext uri="{FF2B5EF4-FFF2-40B4-BE49-F238E27FC236}">
                <a16:creationId xmlns:a16="http://schemas.microsoft.com/office/drawing/2014/main" id="{E54F9422-7C3D-C64B-1C6D-7AC8316DC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2950" y="4548188"/>
            <a:ext cx="143033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controlled by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operating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system</a:t>
            </a: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707" name="Line 16">
            <a:extLst>
              <a:ext uri="{FF2B5EF4-FFF2-40B4-BE49-F238E27FC236}">
                <a16:creationId xmlns:a16="http://schemas.microsoft.com/office/drawing/2014/main" id="{D537FB8E-EBDC-D65E-47C7-39688BD8E27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67100" y="3895726"/>
            <a:ext cx="0" cy="485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29708" name="Line 17">
            <a:extLst>
              <a:ext uri="{FF2B5EF4-FFF2-40B4-BE49-F238E27FC236}">
                <a16:creationId xmlns:a16="http://schemas.microsoft.com/office/drawing/2014/main" id="{AC7E9897-B5D6-2C18-AB74-89BB6583F87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457575" y="4476751"/>
            <a:ext cx="0" cy="1000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29709" name="Text Box 18">
            <a:extLst>
              <a:ext uri="{FF2B5EF4-FFF2-40B4-BE49-F238E27FC236}">
                <a16:creationId xmlns:a16="http://schemas.microsoft.com/office/drawing/2014/main" id="{72EBBAF3-A09E-C45E-4B5B-997FB56F9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1414" y="5600701"/>
            <a:ext cx="10382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host or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server</a:t>
            </a: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29699" name="Object 19">
            <a:extLst>
              <a:ext uri="{FF2B5EF4-FFF2-40B4-BE49-F238E27FC236}">
                <a16:creationId xmlns:a16="http://schemas.microsoft.com/office/drawing/2014/main" id="{0CE549FF-4123-73CB-D8F0-BFD56CC99E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54875" y="3408364"/>
          <a:ext cx="112395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5" imgW="17462500" imgH="14478000" progId="MS_ClipArt_Gallery.2">
                  <p:embed/>
                </p:oleObj>
              </mc:Choice>
              <mc:Fallback>
                <p:oleObj name="Clip" r:id="rId5" imgW="17462500" imgH="14478000" progId="MS_ClipArt_Gallery.2">
                  <p:embed/>
                  <p:pic>
                    <p:nvPicPr>
                      <p:cNvPr id="29699" name="Object 19">
                        <a:extLst>
                          <a:ext uri="{FF2B5EF4-FFF2-40B4-BE49-F238E27FC236}">
                            <a16:creationId xmlns:a16="http://schemas.microsoft.com/office/drawing/2014/main" id="{0CE549FF-4123-73CB-D8F0-BFD56CC99E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4875" y="3408364"/>
                        <a:ext cx="1123950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9710" name="Group 20">
            <a:extLst>
              <a:ext uri="{FF2B5EF4-FFF2-40B4-BE49-F238E27FC236}">
                <a16:creationId xmlns:a16="http://schemas.microsoft.com/office/drawing/2014/main" id="{B400B037-25F6-752D-A279-70C95EA22F93}"/>
              </a:ext>
            </a:extLst>
          </p:cNvPr>
          <p:cNvGrpSpPr>
            <a:grpSpLocks/>
          </p:cNvGrpSpPr>
          <p:nvPr/>
        </p:nvGrpSpPr>
        <p:grpSpPr bwMode="auto">
          <a:xfrm>
            <a:off x="7297738" y="3749676"/>
            <a:ext cx="1136650" cy="1584325"/>
            <a:chOff x="649" y="2260"/>
            <a:chExt cx="716" cy="998"/>
          </a:xfrm>
        </p:grpSpPr>
        <p:sp>
          <p:nvSpPr>
            <p:cNvPr id="29719" name="Rectangle 21">
              <a:extLst>
                <a:ext uri="{FF2B5EF4-FFF2-40B4-BE49-F238E27FC236}">
                  <a16:creationId xmlns:a16="http://schemas.microsoft.com/office/drawing/2014/main" id="{CFD7A28D-A925-AB15-4529-53EF7C6673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8" y="2280"/>
              <a:ext cx="642" cy="28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9720" name="Text Box 22">
              <a:extLst>
                <a:ext uri="{FF2B5EF4-FFF2-40B4-BE49-F238E27FC236}">
                  <a16:creationId xmlns:a16="http://schemas.microsoft.com/office/drawing/2014/main" id="{AF175E01-519A-30D9-2DD3-735F2FFF32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4" y="2260"/>
              <a:ext cx="63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process</a:t>
              </a: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29721" name="Group 23">
              <a:extLst>
                <a:ext uri="{FF2B5EF4-FFF2-40B4-BE49-F238E27FC236}">
                  <a16:creationId xmlns:a16="http://schemas.microsoft.com/office/drawing/2014/main" id="{3D16CA49-DC48-08FC-C316-9CDB0B3BB4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9" y="2628"/>
              <a:ext cx="716" cy="630"/>
              <a:chOff x="637" y="2610"/>
              <a:chExt cx="716" cy="630"/>
            </a:xfrm>
          </p:grpSpPr>
          <p:sp>
            <p:nvSpPr>
              <p:cNvPr id="29725" name="Text Box 24">
                <a:extLst>
                  <a:ext uri="{FF2B5EF4-FFF2-40B4-BE49-F238E27FC236}">
                    <a16:creationId xmlns:a16="http://schemas.microsoft.com/office/drawing/2014/main" id="{6879D7E4-444B-BA3A-12EF-625B5E66D2A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7" y="2658"/>
                <a:ext cx="716" cy="5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>
                    <a:solidFill>
                      <a:srgbClr val="000000"/>
                    </a:solidFill>
                  </a:rPr>
                  <a:t>TCP with</a:t>
                </a:r>
              </a:p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>
                    <a:solidFill>
                      <a:srgbClr val="000000"/>
                    </a:solidFill>
                  </a:rPr>
                  <a:t>buffers,</a:t>
                </a:r>
              </a:p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>
                    <a:solidFill>
                      <a:srgbClr val="000000"/>
                    </a:solidFill>
                  </a:rPr>
                  <a:t>variables</a:t>
                </a: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9726" name="Rectangle 25">
                <a:extLst>
                  <a:ext uri="{FF2B5EF4-FFF2-40B4-BE49-F238E27FC236}">
                    <a16:creationId xmlns:a16="http://schemas.microsoft.com/office/drawing/2014/main" id="{B344DBC2-838F-972A-89F9-9AD0B8CDBF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2" y="2610"/>
                <a:ext cx="642" cy="63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9722" name="Group 26">
              <a:extLst>
                <a:ext uri="{FF2B5EF4-FFF2-40B4-BE49-F238E27FC236}">
                  <a16:creationId xmlns:a16="http://schemas.microsoft.com/office/drawing/2014/main" id="{127D2F04-750F-A8E5-D2A3-EAD5D6F05C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41" y="2500"/>
              <a:ext cx="561" cy="231"/>
              <a:chOff x="897" y="3736"/>
              <a:chExt cx="561" cy="231"/>
            </a:xfrm>
          </p:grpSpPr>
          <p:sp>
            <p:nvSpPr>
              <p:cNvPr id="29723" name="Rectangle 27">
                <a:extLst>
                  <a:ext uri="{FF2B5EF4-FFF2-40B4-BE49-F238E27FC236}">
                    <a16:creationId xmlns:a16="http://schemas.microsoft.com/office/drawing/2014/main" id="{8D299290-98B7-368E-2374-E11BAA632C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24" y="3774"/>
                <a:ext cx="492" cy="15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9724" name="Text Box 28">
                <a:extLst>
                  <a:ext uri="{FF2B5EF4-FFF2-40B4-BE49-F238E27FC236}">
                    <a16:creationId xmlns:a16="http://schemas.microsoft.com/office/drawing/2014/main" id="{F27EA5A0-478F-DEA6-51C9-AF44578A560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97" y="3736"/>
                <a:ext cx="56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>
                    <a:solidFill>
                      <a:srgbClr val="FFFFFF"/>
                    </a:solidFill>
                  </a:rPr>
                  <a:t>socket</a:t>
                </a:r>
                <a:endParaRPr lang="en-US" altLang="en-US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29711" name="Text Box 29">
            <a:extLst>
              <a:ext uri="{FF2B5EF4-FFF2-40B4-BE49-F238E27FC236}">
                <a16:creationId xmlns:a16="http://schemas.microsoft.com/office/drawing/2014/main" id="{08EEAEE6-511C-3403-C8DA-AA6381AA0D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2350" y="3519488"/>
            <a:ext cx="143033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controlled by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application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developer</a:t>
            </a: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712" name="Text Box 30">
            <a:extLst>
              <a:ext uri="{FF2B5EF4-FFF2-40B4-BE49-F238E27FC236}">
                <a16:creationId xmlns:a16="http://schemas.microsoft.com/office/drawing/2014/main" id="{AF1BDCDE-6498-C4FC-CCF8-80E0B6AEF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7114" y="4433888"/>
            <a:ext cx="143033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controlled by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operating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system</a:t>
            </a: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713" name="Line 31">
            <a:extLst>
              <a:ext uri="{FF2B5EF4-FFF2-40B4-BE49-F238E27FC236}">
                <a16:creationId xmlns:a16="http://schemas.microsoft.com/office/drawing/2014/main" id="{4338969C-D5D6-8129-4BA1-785AAC89AD4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553450" y="3762376"/>
            <a:ext cx="0" cy="485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29714" name="Line 32">
            <a:extLst>
              <a:ext uri="{FF2B5EF4-FFF2-40B4-BE49-F238E27FC236}">
                <a16:creationId xmlns:a16="http://schemas.microsoft.com/office/drawing/2014/main" id="{590D0D02-1EF8-A57C-678A-9BF9525F60A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543925" y="4343401"/>
            <a:ext cx="0" cy="1000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29715" name="Text Box 33">
            <a:extLst>
              <a:ext uri="{FF2B5EF4-FFF2-40B4-BE49-F238E27FC236}">
                <a16:creationId xmlns:a16="http://schemas.microsoft.com/office/drawing/2014/main" id="{16B80B8F-76C1-1556-60E2-2610C111E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9014" y="5495926"/>
            <a:ext cx="10382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host or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server</a:t>
            </a: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716" name="Freeform 34">
            <a:extLst>
              <a:ext uri="{FF2B5EF4-FFF2-40B4-BE49-F238E27FC236}">
                <a16:creationId xmlns:a16="http://schemas.microsoft.com/office/drawing/2014/main" id="{411677F4-DE24-B976-6A1A-EB30A9D8B5C8}"/>
              </a:ext>
            </a:extLst>
          </p:cNvPr>
          <p:cNvSpPr>
            <a:spLocks/>
          </p:cNvSpPr>
          <p:nvPr/>
        </p:nvSpPr>
        <p:spPr bwMode="auto">
          <a:xfrm>
            <a:off x="5121275" y="4229101"/>
            <a:ext cx="1798638" cy="1674813"/>
          </a:xfrm>
          <a:custGeom>
            <a:avLst/>
            <a:gdLst>
              <a:gd name="T0" fmla="*/ 239 w 1292"/>
              <a:gd name="T1" fmla="*/ 7 h 1255"/>
              <a:gd name="T2" fmla="*/ 35 w 1292"/>
              <a:gd name="T3" fmla="*/ 157 h 1255"/>
              <a:gd name="T4" fmla="*/ 29 w 1292"/>
              <a:gd name="T5" fmla="*/ 523 h 1255"/>
              <a:gd name="T6" fmla="*/ 53 w 1292"/>
              <a:gd name="T7" fmla="*/ 829 h 1255"/>
              <a:gd name="T8" fmla="*/ 245 w 1292"/>
              <a:gd name="T9" fmla="*/ 871 h 1255"/>
              <a:gd name="T10" fmla="*/ 647 w 1292"/>
              <a:gd name="T11" fmla="*/ 1129 h 1255"/>
              <a:gd name="T12" fmla="*/ 995 w 1292"/>
              <a:gd name="T13" fmla="*/ 1237 h 1255"/>
              <a:gd name="T14" fmla="*/ 1199 w 1292"/>
              <a:gd name="T15" fmla="*/ 1021 h 1255"/>
              <a:gd name="T16" fmla="*/ 1271 w 1292"/>
              <a:gd name="T17" fmla="*/ 445 h 1255"/>
              <a:gd name="T18" fmla="*/ 1205 w 1292"/>
              <a:gd name="T19" fmla="*/ 211 h 1255"/>
              <a:gd name="T20" fmla="*/ 749 w 1292"/>
              <a:gd name="T21" fmla="*/ 115 h 1255"/>
              <a:gd name="T22" fmla="*/ 239 w 1292"/>
              <a:gd name="T23" fmla="*/ 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292"/>
              <a:gd name="T37" fmla="*/ 0 h 1255"/>
              <a:gd name="T38" fmla="*/ 1292 w 1292"/>
              <a:gd name="T39" fmla="*/ 1255 h 125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9717" name="Text Box 35">
            <a:extLst>
              <a:ext uri="{FF2B5EF4-FFF2-40B4-BE49-F238E27FC236}">
                <a16:creationId xmlns:a16="http://schemas.microsoft.com/office/drawing/2014/main" id="{9CA0BCC1-5D81-6802-082E-F8E4DE784B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9413" y="4838701"/>
            <a:ext cx="1162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internet</a:t>
            </a: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718" name="Line 36">
            <a:extLst>
              <a:ext uri="{FF2B5EF4-FFF2-40B4-BE49-F238E27FC236}">
                <a16:creationId xmlns:a16="http://schemas.microsoft.com/office/drawing/2014/main" id="{50FD38CA-C771-0885-5694-D105134D69E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52975" y="4733926"/>
            <a:ext cx="2533650" cy="95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Footer Placeholder 5">
            <a:extLst>
              <a:ext uri="{FF2B5EF4-FFF2-40B4-BE49-F238E27FC236}">
                <a16:creationId xmlns:a16="http://schemas.microsoft.com/office/drawing/2014/main" id="{EC24F79D-4097-7756-06A8-78571CEE3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</a:rPr>
              <a:t>2: Application Layer</a:t>
            </a:r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03" name="Slide Number Placeholder 6">
            <a:extLst>
              <a:ext uri="{FF2B5EF4-FFF2-40B4-BE49-F238E27FC236}">
                <a16:creationId xmlns:a16="http://schemas.microsoft.com/office/drawing/2014/main" id="{436980C6-4CBD-6A68-ABFD-D097DE88D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fld id="{3BB3F9B6-5D7E-264F-9A5A-DA492DFFA068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Aft>
                  <a:spcPct val="0"/>
                </a:spcAft>
              </a:pPr>
              <a:t>3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04" name="Rectangle 2">
            <a:extLst>
              <a:ext uri="{FF2B5EF4-FFF2-40B4-BE49-F238E27FC236}">
                <a16:creationId xmlns:a16="http://schemas.microsoft.com/office/drawing/2014/main" id="{35D0F321-BFD8-8F64-D8B0-5799B7AF23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Socket programming </a:t>
            </a:r>
            <a:r>
              <a:rPr lang="en-US" altLang="en-US" sz="3600" i="1">
                <a:solidFill>
                  <a:srgbClr val="FF0000"/>
                </a:solidFill>
              </a:rPr>
              <a:t>with TCP</a:t>
            </a:r>
            <a:endParaRPr lang="en-US" altLang="en-US"/>
          </a:p>
        </p:txBody>
      </p:sp>
      <p:sp>
        <p:nvSpPr>
          <p:cNvPr id="102405" name="Rectangle 3">
            <a:extLst>
              <a:ext uri="{FF2B5EF4-FFF2-40B4-BE49-F238E27FC236}">
                <a16:creationId xmlns:a16="http://schemas.microsoft.com/office/drawing/2014/main" id="{AD722C55-5001-C319-6988-C855C34BE30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038350" y="1352550"/>
            <a:ext cx="3810000" cy="4648200"/>
          </a:xfrm>
        </p:spPr>
        <p:txBody>
          <a:bodyPr/>
          <a:lstStyle/>
          <a:p>
            <a:pPr>
              <a:buFont typeface="ZapfDingbats" pitchFamily="82" charset="2"/>
              <a:buNone/>
            </a:pPr>
            <a:r>
              <a:rPr lang="en-US" altLang="en-US" sz="2000">
                <a:solidFill>
                  <a:srgbClr val="FF0000"/>
                </a:solidFill>
              </a:rPr>
              <a:t>Client must contact server</a:t>
            </a:r>
            <a:endParaRPr lang="en-US" altLang="en-US" sz="2400"/>
          </a:p>
          <a:p>
            <a:r>
              <a:rPr lang="en-US" altLang="en-US" sz="2000"/>
              <a:t>server process must first be running</a:t>
            </a:r>
          </a:p>
          <a:p>
            <a:r>
              <a:rPr lang="en-US" altLang="en-US" sz="2000"/>
              <a:t>server must have created socket (door) that welcomes client’s contact</a:t>
            </a:r>
            <a:endParaRPr lang="en-US" altLang="en-US" sz="2400"/>
          </a:p>
          <a:p>
            <a:pPr>
              <a:spcBef>
                <a:spcPct val="50000"/>
              </a:spcBef>
              <a:buFont typeface="ZapfDingbats" pitchFamily="82" charset="2"/>
              <a:buNone/>
            </a:pPr>
            <a:r>
              <a:rPr lang="en-US" altLang="en-US" sz="2000">
                <a:solidFill>
                  <a:srgbClr val="FF0000"/>
                </a:solidFill>
              </a:rPr>
              <a:t>Client contacts server by:</a:t>
            </a:r>
            <a:endParaRPr lang="en-US" altLang="en-US" sz="2400"/>
          </a:p>
          <a:p>
            <a:r>
              <a:rPr lang="en-US" altLang="en-US" sz="2000"/>
              <a:t>creating client-local TCP socket</a:t>
            </a:r>
          </a:p>
          <a:p>
            <a:r>
              <a:rPr lang="en-US" altLang="en-US" sz="2000"/>
              <a:t>specifying IP address, port number of server process</a:t>
            </a:r>
          </a:p>
          <a:p>
            <a:r>
              <a:rPr lang="en-US" altLang="en-US" sz="2000"/>
              <a:t>When </a:t>
            </a:r>
            <a:r>
              <a:rPr lang="en-US" altLang="en-US" sz="2000">
                <a:solidFill>
                  <a:srgbClr val="FF0000"/>
                </a:solidFill>
              </a:rPr>
              <a:t>client creates socket</a:t>
            </a:r>
            <a:r>
              <a:rPr lang="en-US" altLang="en-US" sz="2000"/>
              <a:t>: client TCP establishes connection to server TCP</a:t>
            </a:r>
          </a:p>
          <a:p>
            <a:endParaRPr lang="en-US" altLang="en-US" sz="2000"/>
          </a:p>
        </p:txBody>
      </p:sp>
      <p:sp>
        <p:nvSpPr>
          <p:cNvPr id="102406" name="Rectangle 4">
            <a:extLst>
              <a:ext uri="{FF2B5EF4-FFF2-40B4-BE49-F238E27FC236}">
                <a16:creationId xmlns:a16="http://schemas.microsoft.com/office/drawing/2014/main" id="{48016616-813F-EE6D-DC2D-5E8023C9BFC8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019800" y="1390651"/>
            <a:ext cx="3962400" cy="3000375"/>
          </a:xfrm>
        </p:spPr>
        <p:txBody>
          <a:bodyPr/>
          <a:lstStyle/>
          <a:p>
            <a:r>
              <a:rPr lang="en-US" altLang="en-US" sz="2000"/>
              <a:t>When contacted by client, </a:t>
            </a:r>
            <a:r>
              <a:rPr lang="en-US" altLang="en-US" sz="2000">
                <a:solidFill>
                  <a:srgbClr val="FF0000"/>
                </a:solidFill>
              </a:rPr>
              <a:t>server TCP creates new socket</a:t>
            </a:r>
            <a:r>
              <a:rPr lang="en-US" altLang="en-US" sz="2000"/>
              <a:t> for server process to communicate with client</a:t>
            </a:r>
          </a:p>
          <a:p>
            <a:pPr lvl="1"/>
            <a:r>
              <a:rPr lang="en-US" altLang="en-US" sz="2000"/>
              <a:t>allows server to talk with multiple clients</a:t>
            </a:r>
          </a:p>
          <a:p>
            <a:pPr lvl="1"/>
            <a:r>
              <a:rPr lang="en-US" altLang="en-US" sz="2000"/>
              <a:t>source port numbers used to distinguish clients </a:t>
            </a:r>
            <a:r>
              <a:rPr lang="en-US" altLang="en-US" sz="2000">
                <a:solidFill>
                  <a:schemeClr val="accent2"/>
                </a:solidFill>
              </a:rPr>
              <a:t>(more in Chap 3)</a:t>
            </a:r>
            <a:endParaRPr lang="en-US" altLang="en-US" sz="1800" i="1">
              <a:solidFill>
                <a:schemeClr val="accent2"/>
              </a:solidFill>
            </a:endParaRPr>
          </a:p>
        </p:txBody>
      </p:sp>
      <p:grpSp>
        <p:nvGrpSpPr>
          <p:cNvPr id="102407" name="Group 5">
            <a:extLst>
              <a:ext uri="{FF2B5EF4-FFF2-40B4-BE49-F238E27FC236}">
                <a16:creationId xmlns:a16="http://schemas.microsoft.com/office/drawing/2014/main" id="{AA7A97F9-4D12-B1CB-D427-D6EBFA728C55}"/>
              </a:ext>
            </a:extLst>
          </p:cNvPr>
          <p:cNvGrpSpPr>
            <a:grpSpLocks/>
          </p:cNvGrpSpPr>
          <p:nvPr/>
        </p:nvGrpSpPr>
        <p:grpSpPr bwMode="auto">
          <a:xfrm>
            <a:off x="6191251" y="4556125"/>
            <a:ext cx="3938588" cy="1435100"/>
            <a:chOff x="2940" y="2870"/>
            <a:chExt cx="2481" cy="904"/>
          </a:xfrm>
        </p:grpSpPr>
        <p:sp>
          <p:nvSpPr>
            <p:cNvPr id="102408" name="Text Box 6">
              <a:extLst>
                <a:ext uri="{FF2B5EF4-FFF2-40B4-BE49-F238E27FC236}">
                  <a16:creationId xmlns:a16="http://schemas.microsoft.com/office/drawing/2014/main" id="{19EBB428-04DE-4024-C18A-88765F69A9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0" y="3140"/>
              <a:ext cx="2401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i="1">
                  <a:solidFill>
                    <a:srgbClr val="3333CC"/>
                  </a:solidFill>
                </a:rPr>
                <a:t>TCP provides reliable, in-order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i="1">
                  <a:solidFill>
                    <a:srgbClr val="3333CC"/>
                  </a:solidFill>
                </a:rPr>
                <a:t> transfer of bytes (“pipe”)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i="1">
                  <a:solidFill>
                    <a:srgbClr val="3333CC"/>
                  </a:solidFill>
                </a:rPr>
                <a:t>between client and server</a:t>
              </a:r>
            </a:p>
          </p:txBody>
        </p:sp>
        <p:sp>
          <p:nvSpPr>
            <p:cNvPr id="102409" name="Rectangle 7">
              <a:extLst>
                <a:ext uri="{FF2B5EF4-FFF2-40B4-BE49-F238E27FC236}">
                  <a16:creationId xmlns:a16="http://schemas.microsoft.com/office/drawing/2014/main" id="{4EBA43C6-E9D7-37D5-6536-EF9BBB83FD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0" y="3326"/>
              <a:ext cx="116" cy="291"/>
            </a:xfrm>
            <a:prstGeom prst="rect">
              <a:avLst/>
            </a:prstGeom>
            <a:noFill/>
            <a:ln w="2857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grpSp>
          <p:nvGrpSpPr>
            <p:cNvPr id="102410" name="Group 8">
              <a:extLst>
                <a:ext uri="{FF2B5EF4-FFF2-40B4-BE49-F238E27FC236}">
                  <a16:creationId xmlns:a16="http://schemas.microsoft.com/office/drawing/2014/main" id="{D456B566-DA7C-B884-4D82-AB8BBB7A4F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76" y="2870"/>
              <a:ext cx="1653" cy="291"/>
              <a:chOff x="66" y="3824"/>
              <a:chExt cx="1653" cy="291"/>
            </a:xfrm>
          </p:grpSpPr>
          <p:sp>
            <p:nvSpPr>
              <p:cNvPr id="102411" name="Rectangle 9">
                <a:extLst>
                  <a:ext uri="{FF2B5EF4-FFF2-40B4-BE49-F238E27FC236}">
                    <a16:creationId xmlns:a16="http://schemas.microsoft.com/office/drawing/2014/main" id="{40AA4AD5-CC10-0824-6286-EDE177EEAD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6" y="3824"/>
                <a:ext cx="116" cy="29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02412" name="Text Box 10">
                <a:extLst>
                  <a:ext uri="{FF2B5EF4-FFF2-40B4-BE49-F238E27FC236}">
                    <a16:creationId xmlns:a16="http://schemas.microsoft.com/office/drawing/2014/main" id="{6F169AFF-BCF4-8A66-7829-B8A52DA6B5D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" y="3842"/>
                <a:ext cx="165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000">
                    <a:solidFill>
                      <a:srgbClr val="FF0000"/>
                    </a:solidFill>
                  </a:rPr>
                  <a:t>application viewpoint</a:t>
                </a: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Footer Placeholder 3">
            <a:extLst>
              <a:ext uri="{FF2B5EF4-FFF2-40B4-BE49-F238E27FC236}">
                <a16:creationId xmlns:a16="http://schemas.microsoft.com/office/drawing/2014/main" id="{6E93B66D-ECCB-96CB-3231-C1AD5BB80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</a:rPr>
              <a:t>2: Application Layer</a:t>
            </a:r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427" name="Slide Number Placeholder 4">
            <a:extLst>
              <a:ext uri="{FF2B5EF4-FFF2-40B4-BE49-F238E27FC236}">
                <a16:creationId xmlns:a16="http://schemas.microsoft.com/office/drawing/2014/main" id="{6FB487F8-A72B-8131-07C3-D037F9A1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fld id="{16770093-AE93-5E42-BEBE-5A948F8D4FF1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Aft>
                  <a:spcPct val="0"/>
                </a:spcAft>
              </a:pPr>
              <a:t>4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428" name="Rectangle 2">
            <a:extLst>
              <a:ext uri="{FF2B5EF4-FFF2-40B4-BE49-F238E27FC236}">
                <a16:creationId xmlns:a16="http://schemas.microsoft.com/office/drawing/2014/main" id="{C64DE6D3-D587-9F0D-692A-A98C418888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Client/server socket interaction: TCP</a:t>
            </a:r>
            <a:endParaRPr lang="en-US" altLang="en-US"/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24973EC3-BA21-74F7-45D7-85A8437F354D}"/>
              </a:ext>
            </a:extLst>
          </p:cNvPr>
          <p:cNvGrpSpPr>
            <a:grpSpLocks/>
          </p:cNvGrpSpPr>
          <p:nvPr/>
        </p:nvGrpSpPr>
        <p:grpSpPr bwMode="auto">
          <a:xfrm>
            <a:off x="2836864" y="3214688"/>
            <a:ext cx="2136775" cy="933450"/>
            <a:chOff x="827" y="2025"/>
            <a:chExt cx="1346" cy="588"/>
          </a:xfrm>
        </p:grpSpPr>
        <p:sp>
          <p:nvSpPr>
            <p:cNvPr id="103463" name="Text Box 4">
              <a:extLst>
                <a:ext uri="{FF2B5EF4-FFF2-40B4-BE49-F238E27FC236}">
                  <a16:creationId xmlns:a16="http://schemas.microsoft.com/office/drawing/2014/main" id="{284806F9-79B8-9B8F-B3C9-3BF8DF5600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7" y="2025"/>
              <a:ext cx="1069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000000"/>
                  </a:solidFill>
                  <a:latin typeface="Arial" panose="020B0604020202020204" pitchFamily="34" charset="0"/>
                </a:rPr>
                <a:t>wait for incoming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000000"/>
                  </a:solidFill>
                  <a:latin typeface="Arial" panose="020B0604020202020204" pitchFamily="34" charset="0"/>
                </a:rPr>
                <a:t>connection request</a:t>
              </a: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3464" name="Text Box 5">
              <a:extLst>
                <a:ext uri="{FF2B5EF4-FFF2-40B4-BE49-F238E27FC236}">
                  <a16:creationId xmlns:a16="http://schemas.microsoft.com/office/drawing/2014/main" id="{E317DABA-2A64-76E0-EC8B-AAA7B1AABA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8" y="2283"/>
              <a:ext cx="134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FF0000"/>
                  </a:solidFill>
                  <a:latin typeface="Arial" panose="020B0604020202020204" pitchFamily="34" charset="0"/>
                </a:rPr>
                <a:t>connectionSocket =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FF0000"/>
                  </a:solidFill>
                  <a:latin typeface="Arial" panose="020B0604020202020204" pitchFamily="34" charset="0"/>
                </a:rPr>
                <a:t>welcomeSocket.accept()</a:t>
              </a: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6">
            <a:extLst>
              <a:ext uri="{FF2B5EF4-FFF2-40B4-BE49-F238E27FC236}">
                <a16:creationId xmlns:a16="http://schemas.microsoft.com/office/drawing/2014/main" id="{2B344F40-16FE-5E5E-95F2-CBB54793C125}"/>
              </a:ext>
            </a:extLst>
          </p:cNvPr>
          <p:cNvGrpSpPr>
            <a:grpSpLocks/>
          </p:cNvGrpSpPr>
          <p:nvPr/>
        </p:nvGrpSpPr>
        <p:grpSpPr bwMode="auto">
          <a:xfrm>
            <a:off x="2819402" y="1876425"/>
            <a:ext cx="1643063" cy="1419224"/>
            <a:chOff x="816" y="1182"/>
            <a:chExt cx="1035" cy="894"/>
          </a:xfrm>
        </p:grpSpPr>
        <p:grpSp>
          <p:nvGrpSpPr>
            <p:cNvPr id="103459" name="Group 7">
              <a:extLst>
                <a:ext uri="{FF2B5EF4-FFF2-40B4-BE49-F238E27FC236}">
                  <a16:creationId xmlns:a16="http://schemas.microsoft.com/office/drawing/2014/main" id="{15A69C9A-F148-4BDF-50C4-3EAF11AF66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6" y="1182"/>
              <a:ext cx="1035" cy="717"/>
              <a:chOff x="324" y="1206"/>
              <a:chExt cx="1035" cy="717"/>
            </a:xfrm>
          </p:grpSpPr>
          <p:sp>
            <p:nvSpPr>
              <p:cNvPr id="103461" name="Text Box 8">
                <a:extLst>
                  <a:ext uri="{FF2B5EF4-FFF2-40B4-BE49-F238E27FC236}">
                    <a16:creationId xmlns:a16="http://schemas.microsoft.com/office/drawing/2014/main" id="{05E02C7C-DDB9-5713-0F96-A8912A4DED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9" y="1206"/>
                <a:ext cx="1006" cy="4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400">
                    <a:solidFill>
                      <a:srgbClr val="000000"/>
                    </a:solidFill>
                    <a:latin typeface="Arial" panose="020B0604020202020204" pitchFamily="34" charset="0"/>
                  </a:rPr>
                  <a:t>create socket,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400">
                    <a:solidFill>
                      <a:srgbClr val="000000"/>
                    </a:solidFill>
                    <a:latin typeface="Arial" panose="020B0604020202020204" pitchFamily="34" charset="0"/>
                  </a:rPr>
                  <a:t>port=</a:t>
                </a:r>
                <a:r>
                  <a:rPr lang="en-US" altLang="en-US" sz="1400" b="1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x</a:t>
                </a:r>
                <a:r>
                  <a:rPr lang="en-US" altLang="en-US" sz="1400">
                    <a:solidFill>
                      <a:srgbClr val="000000"/>
                    </a:solidFill>
                    <a:latin typeface="Arial" panose="020B0604020202020204" pitchFamily="34" charset="0"/>
                  </a:rPr>
                  <a:t>, for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400">
                    <a:solidFill>
                      <a:srgbClr val="000000"/>
                    </a:solidFill>
                    <a:latin typeface="Arial" panose="020B0604020202020204" pitchFamily="34" charset="0"/>
                  </a:rPr>
                  <a:t>incoming request:</a:t>
                </a:r>
                <a:endParaRPr lang="en-US" altLang="en-US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3462" name="Text Box 9">
                <a:extLst>
                  <a:ext uri="{FF2B5EF4-FFF2-40B4-BE49-F238E27FC236}">
                    <a16:creationId xmlns:a16="http://schemas.microsoft.com/office/drawing/2014/main" id="{5E00ACD4-9C2B-FD91-841B-538AC281C25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4" y="1593"/>
                <a:ext cx="1035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9pPr>
              </a:lstStyle>
              <a:p>
                <a:pPr algn="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400">
                    <a:solidFill>
                      <a:srgbClr val="FF0000"/>
                    </a:solidFill>
                    <a:latin typeface="Arial" panose="020B0604020202020204" pitchFamily="34" charset="0"/>
                  </a:rPr>
                  <a:t>welcomeSocket = </a:t>
                </a:r>
              </a:p>
              <a:p>
                <a:pPr algn="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400">
                    <a:solidFill>
                      <a:srgbClr val="FF0000"/>
                    </a:solidFill>
                    <a:latin typeface="Arial" panose="020B0604020202020204" pitchFamily="34" charset="0"/>
                  </a:rPr>
                  <a:t>ServerSocket()</a:t>
                </a:r>
                <a:endParaRPr lang="en-US" altLang="en-US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03460" name="Line 10">
              <a:extLst>
                <a:ext uri="{FF2B5EF4-FFF2-40B4-BE49-F238E27FC236}">
                  <a16:creationId xmlns:a16="http://schemas.microsoft.com/office/drawing/2014/main" id="{668618C0-05A7-33BA-2B49-DBDD21FFF5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4" y="1872"/>
              <a:ext cx="0" cy="20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400">
                <a:solidFill>
                  <a:srgbClr val="000000"/>
                </a:solidFill>
                <a:latin typeface="Comic Sans MS" panose="030F0902030302020204" pitchFamily="66" charset="0"/>
              </a:endParaRPr>
            </a:p>
          </p:txBody>
        </p:sp>
      </p:grpSp>
      <p:grpSp>
        <p:nvGrpSpPr>
          <p:cNvPr id="5" name="Group 11">
            <a:extLst>
              <a:ext uri="{FF2B5EF4-FFF2-40B4-BE49-F238E27FC236}">
                <a16:creationId xmlns:a16="http://schemas.microsoft.com/office/drawing/2014/main" id="{A3A1A6CB-94C0-F25B-CD6E-358D26E464BB}"/>
              </a:ext>
            </a:extLst>
          </p:cNvPr>
          <p:cNvGrpSpPr>
            <a:grpSpLocks/>
          </p:cNvGrpSpPr>
          <p:nvPr/>
        </p:nvGrpSpPr>
        <p:grpSpPr bwMode="auto">
          <a:xfrm>
            <a:off x="6604004" y="3146425"/>
            <a:ext cx="2336801" cy="915988"/>
            <a:chOff x="3326" y="1154"/>
            <a:chExt cx="1472" cy="577"/>
          </a:xfrm>
        </p:grpSpPr>
        <p:sp>
          <p:nvSpPr>
            <p:cNvPr id="103457" name="Text Box 12">
              <a:extLst>
                <a:ext uri="{FF2B5EF4-FFF2-40B4-BE49-F238E27FC236}">
                  <a16:creationId xmlns:a16="http://schemas.microsoft.com/office/drawing/2014/main" id="{1E476F54-7B5F-8FD2-1033-F5C19E9E96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5" y="1154"/>
              <a:ext cx="146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000000"/>
                  </a:solidFill>
                  <a:latin typeface="Arial" panose="020B0604020202020204" pitchFamily="34" charset="0"/>
                </a:rPr>
                <a:t>create socket,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000000"/>
                  </a:solidFill>
                  <a:latin typeface="Arial" panose="020B0604020202020204" pitchFamily="34" charset="0"/>
                </a:rPr>
                <a:t>connect to </a:t>
              </a:r>
              <a:r>
                <a:rPr lang="en-US" altLang="en-US" sz="1400" b="1">
                  <a:solidFill>
                    <a:srgbClr val="000000"/>
                  </a:solidFill>
                  <a:latin typeface="Courier New" panose="02070309020205020404" pitchFamily="49" charset="0"/>
                </a:rPr>
                <a:t>hostid</a:t>
              </a:r>
              <a:r>
                <a:rPr lang="en-US" altLang="en-US" sz="1400">
                  <a:solidFill>
                    <a:srgbClr val="000000"/>
                  </a:solidFill>
                  <a:latin typeface="Arial" panose="020B0604020202020204" pitchFamily="34" charset="0"/>
                </a:rPr>
                <a:t>, port=</a:t>
              </a:r>
              <a:r>
                <a:rPr lang="en-US" altLang="en-US" sz="1400" b="1">
                  <a:solidFill>
                    <a:srgbClr val="000000"/>
                  </a:solidFill>
                  <a:latin typeface="Courier New" panose="02070309020205020404" pitchFamily="49" charset="0"/>
                </a:rPr>
                <a:t>x</a:t>
              </a: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3458" name="Text Box 13">
              <a:extLst>
                <a:ext uri="{FF2B5EF4-FFF2-40B4-BE49-F238E27FC236}">
                  <a16:creationId xmlns:a16="http://schemas.microsoft.com/office/drawing/2014/main" id="{8CF8D04D-37ED-8043-37F2-589CA9655D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6" y="1401"/>
              <a:ext cx="85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9pPr>
            </a:lstStyle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FF0000"/>
                  </a:solidFill>
                  <a:latin typeface="Arial" panose="020B0604020202020204" pitchFamily="34" charset="0"/>
                </a:rPr>
                <a:t>clientSocket = </a:t>
              </a:r>
            </a:p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FF0000"/>
                  </a:solidFill>
                  <a:latin typeface="Arial" panose="020B0604020202020204" pitchFamily="34" charset="0"/>
                </a:rPr>
                <a:t>Socket()</a:t>
              </a: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" name="Group 14">
            <a:extLst>
              <a:ext uri="{FF2B5EF4-FFF2-40B4-BE49-F238E27FC236}">
                <a16:creationId xmlns:a16="http://schemas.microsoft.com/office/drawing/2014/main" id="{0424BB02-2B79-95CF-8C1F-D1E256AE09F9}"/>
              </a:ext>
            </a:extLst>
          </p:cNvPr>
          <p:cNvGrpSpPr>
            <a:grpSpLocks/>
          </p:cNvGrpSpPr>
          <p:nvPr/>
        </p:nvGrpSpPr>
        <p:grpSpPr bwMode="auto">
          <a:xfrm>
            <a:off x="2800351" y="4570413"/>
            <a:ext cx="5453063" cy="1892300"/>
            <a:chOff x="804" y="2879"/>
            <a:chExt cx="3435" cy="1192"/>
          </a:xfrm>
        </p:grpSpPr>
        <p:sp>
          <p:nvSpPr>
            <p:cNvPr id="103450" name="Text Box 15">
              <a:extLst>
                <a:ext uri="{FF2B5EF4-FFF2-40B4-BE49-F238E27FC236}">
                  <a16:creationId xmlns:a16="http://schemas.microsoft.com/office/drawing/2014/main" id="{0610CCCF-E488-5DDE-DF0D-8AC6B114A8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9" y="3639"/>
              <a:ext cx="100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000000"/>
                  </a:solidFill>
                  <a:latin typeface="Arial" panose="020B0604020202020204" pitchFamily="34" charset="0"/>
                </a:rPr>
                <a:t>close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FF0000"/>
                  </a:solidFill>
                  <a:latin typeface="Arial" panose="020B0604020202020204" pitchFamily="34" charset="0"/>
                </a:rPr>
                <a:t>connectionSocket</a:t>
              </a: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3451" name="Line 16">
              <a:extLst>
                <a:ext uri="{FF2B5EF4-FFF2-40B4-BE49-F238E27FC236}">
                  <a16:creationId xmlns:a16="http://schemas.microsoft.com/office/drawing/2014/main" id="{2F147528-5B17-C4AB-A6E1-CD1836C46A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0" y="3564"/>
              <a:ext cx="0" cy="20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400">
                <a:solidFill>
                  <a:srgbClr val="000000"/>
                </a:solidFill>
                <a:latin typeface="Comic Sans MS" panose="030F0902030302020204" pitchFamily="66" charset="0"/>
              </a:endParaRPr>
            </a:p>
          </p:txBody>
        </p:sp>
        <p:sp>
          <p:nvSpPr>
            <p:cNvPr id="103452" name="Freeform 17">
              <a:extLst>
                <a:ext uri="{FF2B5EF4-FFF2-40B4-BE49-F238E27FC236}">
                  <a16:creationId xmlns:a16="http://schemas.microsoft.com/office/drawing/2014/main" id="{DC83B49F-F982-01D2-7B92-54C8F8893A6E}"/>
                </a:ext>
              </a:extLst>
            </p:cNvPr>
            <p:cNvSpPr>
              <a:spLocks/>
            </p:cNvSpPr>
            <p:nvPr/>
          </p:nvSpPr>
          <p:spPr bwMode="auto">
            <a:xfrm>
              <a:off x="804" y="2879"/>
              <a:ext cx="492" cy="291"/>
            </a:xfrm>
            <a:custGeom>
              <a:avLst/>
              <a:gdLst>
                <a:gd name="T0" fmla="*/ 492 w 492"/>
                <a:gd name="T1" fmla="*/ 1968 h 2112"/>
                <a:gd name="T2" fmla="*/ 492 w 492"/>
                <a:gd name="T3" fmla="*/ 2112 h 2112"/>
                <a:gd name="T4" fmla="*/ 0 w 492"/>
                <a:gd name="T5" fmla="*/ 2112 h 2112"/>
                <a:gd name="T6" fmla="*/ 0 w 492"/>
                <a:gd name="T7" fmla="*/ 0 h 2112"/>
                <a:gd name="T8" fmla="*/ 402 w 492"/>
                <a:gd name="T9" fmla="*/ 0 h 21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92"/>
                <a:gd name="T16" fmla="*/ 0 h 2112"/>
                <a:gd name="T17" fmla="*/ 492 w 492"/>
                <a:gd name="T18" fmla="*/ 2112 h 21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92" h="2112">
                  <a:moveTo>
                    <a:pt x="492" y="1968"/>
                  </a:moveTo>
                  <a:lnTo>
                    <a:pt x="492" y="2112"/>
                  </a:lnTo>
                  <a:lnTo>
                    <a:pt x="0" y="2112"/>
                  </a:lnTo>
                  <a:lnTo>
                    <a:pt x="0" y="0"/>
                  </a:lnTo>
                  <a:lnTo>
                    <a:pt x="402" y="0"/>
                  </a:lnTo>
                </a:path>
              </a:pathLst>
            </a:cu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grpSp>
          <p:nvGrpSpPr>
            <p:cNvPr id="103453" name="Group 18">
              <a:extLst>
                <a:ext uri="{FF2B5EF4-FFF2-40B4-BE49-F238E27FC236}">
                  <a16:creationId xmlns:a16="http://schemas.microsoft.com/office/drawing/2014/main" id="{2F33DF72-8BDA-B1B7-7130-8EFA08A7BA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5" y="3375"/>
              <a:ext cx="874" cy="696"/>
              <a:chOff x="3365" y="3375"/>
              <a:chExt cx="874" cy="696"/>
            </a:xfrm>
          </p:grpSpPr>
          <p:sp>
            <p:nvSpPr>
              <p:cNvPr id="103454" name="Text Box 19">
                <a:extLst>
                  <a:ext uri="{FF2B5EF4-FFF2-40B4-BE49-F238E27FC236}">
                    <a16:creationId xmlns:a16="http://schemas.microsoft.com/office/drawing/2014/main" id="{B20AD15B-5142-886A-5A99-D4946A73FB7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65" y="3375"/>
                <a:ext cx="874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400">
                    <a:solidFill>
                      <a:srgbClr val="000000"/>
                    </a:solidFill>
                    <a:latin typeface="Arial" panose="020B0604020202020204" pitchFamily="34" charset="0"/>
                  </a:rPr>
                  <a:t>read reply from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400">
                    <a:solidFill>
                      <a:srgbClr val="FF0000"/>
                    </a:solidFill>
                    <a:latin typeface="Arial" panose="020B0604020202020204" pitchFamily="34" charset="0"/>
                  </a:rPr>
                  <a:t>clientSocket</a:t>
                </a:r>
                <a:endParaRPr lang="en-US" altLang="en-US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3455" name="Text Box 20">
                <a:extLst>
                  <a:ext uri="{FF2B5EF4-FFF2-40B4-BE49-F238E27FC236}">
                    <a16:creationId xmlns:a16="http://schemas.microsoft.com/office/drawing/2014/main" id="{F84FEE79-E425-2CC5-5FF4-3A87BB3A0F8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89" y="3741"/>
                <a:ext cx="725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400">
                    <a:solidFill>
                      <a:srgbClr val="000000"/>
                    </a:solidFill>
                    <a:latin typeface="Arial" panose="020B0604020202020204" pitchFamily="34" charset="0"/>
                  </a:rPr>
                  <a:t>close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400">
                    <a:solidFill>
                      <a:srgbClr val="FF0000"/>
                    </a:solidFill>
                    <a:latin typeface="Arial" panose="020B0604020202020204" pitchFamily="34" charset="0"/>
                  </a:rPr>
                  <a:t>clientSocket</a:t>
                </a:r>
                <a:endParaRPr lang="en-US" altLang="en-US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3456" name="Line 21">
                <a:extLst>
                  <a:ext uri="{FF2B5EF4-FFF2-40B4-BE49-F238E27FC236}">
                    <a16:creationId xmlns:a16="http://schemas.microsoft.com/office/drawing/2014/main" id="{030CD017-586D-AA4E-E7C8-6773AEC0A2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16" y="3690"/>
                <a:ext cx="0" cy="204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sz="2400">
                  <a:solidFill>
                    <a:srgbClr val="000000"/>
                  </a:solidFill>
                  <a:latin typeface="Comic Sans MS" panose="030F0902030302020204" pitchFamily="66" charset="0"/>
                </a:endParaRPr>
              </a:p>
            </p:txBody>
          </p:sp>
        </p:grpSp>
      </p:grpSp>
      <p:sp>
        <p:nvSpPr>
          <p:cNvPr id="103433" name="Text Box 22">
            <a:extLst>
              <a:ext uri="{FF2B5EF4-FFF2-40B4-BE49-F238E27FC236}">
                <a16:creationId xmlns:a16="http://schemas.microsoft.com/office/drawing/2014/main" id="{110AC7BC-416B-220E-FD9C-58E2A3FB1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9789" y="1314450"/>
            <a:ext cx="3392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Server </a:t>
            </a:r>
            <a:r>
              <a:rPr lang="en-US" altLang="en-US" sz="1800">
                <a:solidFill>
                  <a:srgbClr val="000000"/>
                </a:solidFill>
              </a:rPr>
              <a:t>(running on </a:t>
            </a:r>
            <a:r>
              <a:rPr lang="en-US" altLang="en-US" sz="1800" b="1">
                <a:solidFill>
                  <a:srgbClr val="000000"/>
                </a:solidFill>
                <a:latin typeface="Courier New" panose="02070309020205020404" pitchFamily="49" charset="0"/>
              </a:rPr>
              <a:t>hostid</a:t>
            </a:r>
            <a:r>
              <a:rPr lang="en-US" altLang="en-US" sz="1800">
                <a:solidFill>
                  <a:srgbClr val="000000"/>
                </a:solidFill>
              </a:rPr>
              <a:t>)</a:t>
            </a: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434" name="Text Box 23">
            <a:extLst>
              <a:ext uri="{FF2B5EF4-FFF2-40B4-BE49-F238E27FC236}">
                <a16:creationId xmlns:a16="http://schemas.microsoft.com/office/drawing/2014/main" id="{7C28BB1A-23A2-90C1-D8DD-ADEC683F2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0213" y="1333500"/>
            <a:ext cx="1008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Client</a:t>
            </a: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8" name="Group 24">
            <a:extLst>
              <a:ext uri="{FF2B5EF4-FFF2-40B4-BE49-F238E27FC236}">
                <a16:creationId xmlns:a16="http://schemas.microsoft.com/office/drawing/2014/main" id="{87E65ECF-730A-8385-BD1B-1728274F2FAF}"/>
              </a:ext>
            </a:extLst>
          </p:cNvPr>
          <p:cNvGrpSpPr>
            <a:grpSpLocks/>
          </p:cNvGrpSpPr>
          <p:nvPr/>
        </p:nvGrpSpPr>
        <p:grpSpPr bwMode="auto">
          <a:xfrm>
            <a:off x="4457700" y="4010025"/>
            <a:ext cx="4057650" cy="1371600"/>
            <a:chOff x="1848" y="2526"/>
            <a:chExt cx="2556" cy="864"/>
          </a:xfrm>
        </p:grpSpPr>
        <p:sp>
          <p:nvSpPr>
            <p:cNvPr id="103445" name="Line 25">
              <a:extLst>
                <a:ext uri="{FF2B5EF4-FFF2-40B4-BE49-F238E27FC236}">
                  <a16:creationId xmlns:a16="http://schemas.microsoft.com/office/drawing/2014/main" id="{7A44EBC5-4FBC-FE3A-CDE4-09EAA3AED2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92" y="2964"/>
              <a:ext cx="6" cy="42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400">
                <a:solidFill>
                  <a:srgbClr val="000000"/>
                </a:solidFill>
                <a:latin typeface="Comic Sans MS" panose="030F0902030302020204" pitchFamily="66" charset="0"/>
              </a:endParaRPr>
            </a:p>
          </p:txBody>
        </p:sp>
        <p:grpSp>
          <p:nvGrpSpPr>
            <p:cNvPr id="103446" name="Group 26">
              <a:extLst>
                <a:ext uri="{FF2B5EF4-FFF2-40B4-BE49-F238E27FC236}">
                  <a16:creationId xmlns:a16="http://schemas.microsoft.com/office/drawing/2014/main" id="{2FA02022-9FFA-13DA-9DCC-C60C27CC5C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48" y="2526"/>
              <a:ext cx="2556" cy="516"/>
              <a:chOff x="1848" y="2526"/>
              <a:chExt cx="2556" cy="516"/>
            </a:xfrm>
          </p:grpSpPr>
          <p:sp>
            <p:nvSpPr>
              <p:cNvPr id="103447" name="Text Box 27">
                <a:extLst>
                  <a:ext uri="{FF2B5EF4-FFF2-40B4-BE49-F238E27FC236}">
                    <a16:creationId xmlns:a16="http://schemas.microsoft.com/office/drawing/2014/main" id="{3C818D8B-10EF-C87F-EB99-C27F68CBC5F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35" y="2673"/>
                <a:ext cx="1069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400">
                    <a:solidFill>
                      <a:srgbClr val="000000"/>
                    </a:solidFill>
                    <a:latin typeface="Arial" panose="020B0604020202020204" pitchFamily="34" charset="0"/>
                  </a:rPr>
                  <a:t>send request using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400">
                    <a:solidFill>
                      <a:srgbClr val="FF0000"/>
                    </a:solidFill>
                    <a:latin typeface="Arial" panose="020B0604020202020204" pitchFamily="34" charset="0"/>
                  </a:rPr>
                  <a:t>clientSocket</a:t>
                </a:r>
                <a:endParaRPr lang="en-US" altLang="en-US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3448" name="Line 28">
                <a:extLst>
                  <a:ext uri="{FF2B5EF4-FFF2-40B4-BE49-F238E27FC236}">
                    <a16:creationId xmlns:a16="http://schemas.microsoft.com/office/drawing/2014/main" id="{AB8F0C4B-DEB6-70D2-6921-B77F333320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92" y="2526"/>
                <a:ext cx="0" cy="204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sz="2400">
                  <a:solidFill>
                    <a:srgbClr val="000000"/>
                  </a:solidFill>
                  <a:latin typeface="Comic Sans MS" panose="030F0902030302020204" pitchFamily="66" charset="0"/>
                </a:endParaRPr>
              </a:p>
            </p:txBody>
          </p:sp>
          <p:sp>
            <p:nvSpPr>
              <p:cNvPr id="103449" name="Line 29">
                <a:extLst>
                  <a:ext uri="{FF2B5EF4-FFF2-40B4-BE49-F238E27FC236}">
                    <a16:creationId xmlns:a16="http://schemas.microsoft.com/office/drawing/2014/main" id="{8D715137-D735-BF17-1D61-E3EAFED685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48" y="2790"/>
                <a:ext cx="1518" cy="25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sz="2400">
                  <a:solidFill>
                    <a:srgbClr val="000000"/>
                  </a:solidFill>
                  <a:latin typeface="Comic Sans MS" panose="030F0902030302020204" pitchFamily="66" charset="0"/>
                </a:endParaRPr>
              </a:p>
            </p:txBody>
          </p:sp>
        </p:grpSp>
      </p:grpSp>
      <p:grpSp>
        <p:nvGrpSpPr>
          <p:cNvPr id="10" name="Group 30">
            <a:extLst>
              <a:ext uri="{FF2B5EF4-FFF2-40B4-BE49-F238E27FC236}">
                <a16:creationId xmlns:a16="http://schemas.microsoft.com/office/drawing/2014/main" id="{C128D41D-23EA-21DA-3736-985CFAC0E09A}"/>
              </a:ext>
            </a:extLst>
          </p:cNvPr>
          <p:cNvGrpSpPr>
            <a:grpSpLocks/>
          </p:cNvGrpSpPr>
          <p:nvPr/>
        </p:nvGrpSpPr>
        <p:grpSpPr bwMode="auto">
          <a:xfrm>
            <a:off x="2827339" y="4105276"/>
            <a:ext cx="4097337" cy="1490663"/>
            <a:chOff x="821" y="2586"/>
            <a:chExt cx="2581" cy="939"/>
          </a:xfrm>
        </p:grpSpPr>
        <p:sp>
          <p:nvSpPr>
            <p:cNvPr id="103440" name="Text Box 31">
              <a:extLst>
                <a:ext uri="{FF2B5EF4-FFF2-40B4-BE49-F238E27FC236}">
                  <a16:creationId xmlns:a16="http://schemas.microsoft.com/office/drawing/2014/main" id="{1B245C57-AE4C-52A1-7760-FD73FE224A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1" y="2787"/>
              <a:ext cx="100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000000"/>
                  </a:solidFill>
                  <a:latin typeface="Arial" panose="020B0604020202020204" pitchFamily="34" charset="0"/>
                </a:rPr>
                <a:t>read request from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FF0000"/>
                  </a:solidFill>
                  <a:latin typeface="Arial" panose="020B0604020202020204" pitchFamily="34" charset="0"/>
                </a:rPr>
                <a:t>connectionSocket</a:t>
              </a: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3441" name="Text Box 32">
              <a:extLst>
                <a:ext uri="{FF2B5EF4-FFF2-40B4-BE49-F238E27FC236}">
                  <a16:creationId xmlns:a16="http://schemas.microsoft.com/office/drawing/2014/main" id="{516D034A-9A6B-DECC-750B-00976139BD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1" y="3195"/>
              <a:ext cx="100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000000"/>
                  </a:solidFill>
                  <a:latin typeface="Arial" panose="020B0604020202020204" pitchFamily="34" charset="0"/>
                </a:rPr>
                <a:t>write reply to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FF0000"/>
                  </a:solidFill>
                  <a:latin typeface="Arial" panose="020B0604020202020204" pitchFamily="34" charset="0"/>
                </a:rPr>
                <a:t>connectionSocket</a:t>
              </a: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3442" name="Line 33">
              <a:extLst>
                <a:ext uri="{FF2B5EF4-FFF2-40B4-BE49-F238E27FC236}">
                  <a16:creationId xmlns:a16="http://schemas.microsoft.com/office/drawing/2014/main" id="{A0935D10-4F77-F66E-3BA3-82E303D97E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" y="2586"/>
              <a:ext cx="0" cy="24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400">
                <a:solidFill>
                  <a:srgbClr val="000000"/>
                </a:solidFill>
                <a:latin typeface="Comic Sans MS" panose="030F0902030302020204" pitchFamily="66" charset="0"/>
              </a:endParaRPr>
            </a:p>
          </p:txBody>
        </p:sp>
        <p:sp>
          <p:nvSpPr>
            <p:cNvPr id="103443" name="Line 34">
              <a:extLst>
                <a:ext uri="{FF2B5EF4-FFF2-40B4-BE49-F238E27FC236}">
                  <a16:creationId xmlns:a16="http://schemas.microsoft.com/office/drawing/2014/main" id="{69175986-12D5-3493-42D0-B51CED9132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84" y="3090"/>
              <a:ext cx="6" cy="15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400">
                <a:solidFill>
                  <a:srgbClr val="000000"/>
                </a:solidFill>
                <a:latin typeface="Comic Sans MS" panose="030F0902030302020204" pitchFamily="66" charset="0"/>
              </a:endParaRPr>
            </a:p>
          </p:txBody>
        </p:sp>
        <p:sp>
          <p:nvSpPr>
            <p:cNvPr id="103444" name="Line 35">
              <a:extLst>
                <a:ext uri="{FF2B5EF4-FFF2-40B4-BE49-F238E27FC236}">
                  <a16:creationId xmlns:a16="http://schemas.microsoft.com/office/drawing/2014/main" id="{32CE13A5-0B47-13E5-BD99-B298D8E149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6" y="3306"/>
              <a:ext cx="1536" cy="1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400">
                <a:solidFill>
                  <a:srgbClr val="000000"/>
                </a:solidFill>
                <a:latin typeface="Comic Sans MS" panose="030F0902030302020204" pitchFamily="66" charset="0"/>
              </a:endParaRPr>
            </a:p>
          </p:txBody>
        </p:sp>
      </p:grpSp>
      <p:grpSp>
        <p:nvGrpSpPr>
          <p:cNvPr id="11" name="Group 36">
            <a:extLst>
              <a:ext uri="{FF2B5EF4-FFF2-40B4-BE49-F238E27FC236}">
                <a16:creationId xmlns:a16="http://schemas.microsoft.com/office/drawing/2014/main" id="{1B5613C2-47F3-B659-2305-A7C51479D3F7}"/>
              </a:ext>
            </a:extLst>
          </p:cNvPr>
          <p:cNvGrpSpPr>
            <a:grpSpLocks/>
          </p:cNvGrpSpPr>
          <p:nvPr/>
        </p:nvGrpSpPr>
        <p:grpSpPr bwMode="auto">
          <a:xfrm>
            <a:off x="4448176" y="3041650"/>
            <a:ext cx="2200275" cy="641350"/>
            <a:chOff x="1842" y="1916"/>
            <a:chExt cx="1386" cy="404"/>
          </a:xfrm>
        </p:grpSpPr>
        <p:sp>
          <p:nvSpPr>
            <p:cNvPr id="103438" name="Line 37">
              <a:extLst>
                <a:ext uri="{FF2B5EF4-FFF2-40B4-BE49-F238E27FC236}">
                  <a16:creationId xmlns:a16="http://schemas.microsoft.com/office/drawing/2014/main" id="{F4AD10AB-A864-3410-56E5-E37CFA84C8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42" y="2130"/>
              <a:ext cx="138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dash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400">
                <a:solidFill>
                  <a:srgbClr val="000000"/>
                </a:solidFill>
                <a:latin typeface="Comic Sans MS" panose="030F0902030302020204" pitchFamily="66" charset="0"/>
              </a:endParaRPr>
            </a:p>
          </p:txBody>
        </p:sp>
        <p:sp>
          <p:nvSpPr>
            <p:cNvPr id="103439" name="Text Box 38">
              <a:extLst>
                <a:ext uri="{FF2B5EF4-FFF2-40B4-BE49-F238E27FC236}">
                  <a16:creationId xmlns:a16="http://schemas.microsoft.com/office/drawing/2014/main" id="{145EF37B-4714-D953-F854-5AC34FCD83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7" y="1916"/>
              <a:ext cx="124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FF0000"/>
                  </a:solidFill>
                </a:rPr>
                <a:t>TCP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FF0000"/>
                  </a:solidFill>
                </a:rPr>
                <a:t>connection setup</a:t>
              </a: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Footer Placeholder 5">
            <a:extLst>
              <a:ext uri="{FF2B5EF4-FFF2-40B4-BE49-F238E27FC236}">
                <a16:creationId xmlns:a16="http://schemas.microsoft.com/office/drawing/2014/main" id="{F0FF8E47-CE3B-769F-C305-61EA71E2C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</a:rPr>
              <a:t>2: Application Layer</a:t>
            </a:r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4" name="Slide Number Placeholder 6">
            <a:extLst>
              <a:ext uri="{FF2B5EF4-FFF2-40B4-BE49-F238E27FC236}">
                <a16:creationId xmlns:a16="http://schemas.microsoft.com/office/drawing/2014/main" id="{2D8A0E11-14FB-35F1-3607-0D8D34338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fld id="{EC80A0ED-15BC-584E-86F1-BC1ACA7F3104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Aft>
                  <a:spcPct val="0"/>
                </a:spcAft>
              </a:pPr>
              <a:t>5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5" name="Rectangle 16">
            <a:extLst>
              <a:ext uri="{FF2B5EF4-FFF2-40B4-BE49-F238E27FC236}">
                <a16:creationId xmlns:a16="http://schemas.microsoft.com/office/drawing/2014/main" id="{895DAF40-17BC-7C94-0161-C8F4898A81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16458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graphicFrame>
        <p:nvGraphicFramePr>
          <p:cNvPr id="30722" name="Object 15">
            <a:extLst>
              <a:ext uri="{FF2B5EF4-FFF2-40B4-BE49-F238E27FC236}">
                <a16:creationId xmlns:a16="http://schemas.microsoft.com/office/drawing/2014/main" id="{A0081F53-2BE7-F84A-B5A0-0D1C8501B6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83363" y="1397001"/>
          <a:ext cx="3670300" cy="479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14973300" imgH="17018000" progId="Visio.Drawing.5">
                  <p:embed/>
                </p:oleObj>
              </mc:Choice>
              <mc:Fallback>
                <p:oleObj name="VISIO" r:id="rId3" imgW="14973300" imgH="17018000" progId="Visio.Drawing.5">
                  <p:embed/>
                  <p:pic>
                    <p:nvPicPr>
                      <p:cNvPr id="30722" name="Object 15">
                        <a:extLst>
                          <a:ext uri="{FF2B5EF4-FFF2-40B4-BE49-F238E27FC236}">
                            <a16:creationId xmlns:a16="http://schemas.microsoft.com/office/drawing/2014/main" id="{A0081F53-2BE7-F84A-B5A0-0D1C8501B6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3363" y="1397001"/>
                        <a:ext cx="3670300" cy="4791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6" name="Text Box 24">
            <a:extLst>
              <a:ext uri="{FF2B5EF4-FFF2-40B4-BE49-F238E27FC236}">
                <a16:creationId xmlns:a16="http://schemas.microsoft.com/office/drawing/2014/main" id="{0A83DDF3-4809-F72C-0274-12A5C3BFD0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9425" y="2608263"/>
            <a:ext cx="1206500" cy="762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r>
              <a:rPr lang="en-US" altLang="en-US" sz="2000">
                <a:solidFill>
                  <a:srgbClr val="3333CC"/>
                </a:solidFill>
              </a:rPr>
              <a:t>Client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r>
              <a:rPr lang="en-US" altLang="en-US" sz="2000">
                <a:solidFill>
                  <a:srgbClr val="3333CC"/>
                </a:solidFill>
              </a:rPr>
              <a:t>process</a:t>
            </a:r>
            <a:endParaRPr lang="en-US" altLang="en-US" sz="2000">
              <a:solidFill>
                <a:srgbClr val="33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7" name="Rectangle 33">
            <a:extLst>
              <a:ext uri="{FF2B5EF4-FFF2-40B4-BE49-F238E27FC236}">
                <a16:creationId xmlns:a16="http://schemas.microsoft.com/office/drawing/2014/main" id="{9C536F54-4210-AEE7-61CE-1100DA60F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2264" y="5132389"/>
            <a:ext cx="1450975" cy="547687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0728" name="Text Box 34">
            <a:extLst>
              <a:ext uri="{FF2B5EF4-FFF2-40B4-BE49-F238E27FC236}">
                <a16:creationId xmlns:a16="http://schemas.microsoft.com/office/drawing/2014/main" id="{E0B9C655-EB06-FDCA-1607-CC2B4FDB4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6063" y="5076825"/>
            <a:ext cx="15414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FFFFFF"/>
                </a:solidFill>
              </a:rPr>
              <a:t>client TCP socket</a:t>
            </a: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9" name="Line 36">
            <a:extLst>
              <a:ext uri="{FF2B5EF4-FFF2-40B4-BE49-F238E27FC236}">
                <a16:creationId xmlns:a16="http://schemas.microsoft.com/office/drawing/2014/main" id="{75046959-F28C-7059-7D19-7412C22C3F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951913" y="5624513"/>
            <a:ext cx="0" cy="438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30730" name="Rectangle 46">
            <a:extLst>
              <a:ext uri="{FF2B5EF4-FFF2-40B4-BE49-F238E27FC236}">
                <a16:creationId xmlns:a16="http://schemas.microsoft.com/office/drawing/2014/main" id="{9B0039B1-DB4F-25FF-4F63-ED9302D0D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2338" y="282575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u="sng">
                <a:solidFill>
                  <a:srgbClr val="3333CC"/>
                </a:solidFill>
              </a:rPr>
              <a:t>Stream jargon</a:t>
            </a:r>
          </a:p>
        </p:txBody>
      </p:sp>
      <p:sp>
        <p:nvSpPr>
          <p:cNvPr id="30731" name="Rectangle 50">
            <a:extLst>
              <a:ext uri="{FF2B5EF4-FFF2-40B4-BE49-F238E27FC236}">
                <a16:creationId xmlns:a16="http://schemas.microsoft.com/office/drawing/2014/main" id="{CDB42288-36F2-8EFC-CE21-C23210BF973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noFill/>
        </p:spPr>
        <p:txBody>
          <a:bodyPr/>
          <a:lstStyle/>
          <a:p>
            <a:r>
              <a:rPr lang="en-US" altLang="en-US" sz="2000"/>
              <a:t>A </a:t>
            </a:r>
            <a:r>
              <a:rPr lang="en-US" altLang="en-US" sz="2000">
                <a:solidFill>
                  <a:srgbClr val="FF0000"/>
                </a:solidFill>
              </a:rPr>
              <a:t>stream</a:t>
            </a:r>
            <a:r>
              <a:rPr lang="en-US" altLang="en-US" sz="2000"/>
              <a:t> is a sequence of characters that flow into or out of a process.</a:t>
            </a:r>
          </a:p>
          <a:p>
            <a:r>
              <a:rPr lang="en-US" altLang="en-US" sz="2000"/>
              <a:t>An </a:t>
            </a:r>
            <a:r>
              <a:rPr lang="en-US" altLang="en-US" sz="2000">
                <a:solidFill>
                  <a:srgbClr val="FF0000"/>
                </a:solidFill>
              </a:rPr>
              <a:t>input stream</a:t>
            </a:r>
            <a:r>
              <a:rPr lang="en-US" altLang="en-US" sz="2000"/>
              <a:t> is attached to some input source for the process, e.g., keyboard or socket.</a:t>
            </a:r>
          </a:p>
          <a:p>
            <a:r>
              <a:rPr lang="en-US" altLang="en-US" sz="2000"/>
              <a:t>An </a:t>
            </a:r>
            <a:r>
              <a:rPr lang="en-US" altLang="en-US" sz="2000">
                <a:solidFill>
                  <a:srgbClr val="FF0000"/>
                </a:solidFill>
              </a:rPr>
              <a:t>output stream</a:t>
            </a:r>
            <a:r>
              <a:rPr lang="en-US" altLang="en-US" sz="2000"/>
              <a:t> is attached to an output source, e.g., monitor or socket.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Footer Placeholder 5">
            <a:extLst>
              <a:ext uri="{FF2B5EF4-FFF2-40B4-BE49-F238E27FC236}">
                <a16:creationId xmlns:a16="http://schemas.microsoft.com/office/drawing/2014/main" id="{0D82628F-4807-72E0-96E0-EA29D3EAE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</a:rPr>
              <a:t>2: Application Layer</a:t>
            </a:r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4451" name="Slide Number Placeholder 6">
            <a:extLst>
              <a:ext uri="{FF2B5EF4-FFF2-40B4-BE49-F238E27FC236}">
                <a16:creationId xmlns:a16="http://schemas.microsoft.com/office/drawing/2014/main" id="{C94E7CED-43B2-2DFA-7D5A-6C95266A3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fld id="{A12EBBAE-17B7-AF4F-8E6D-4E08632FC8E3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Aft>
                  <a:spcPct val="0"/>
                </a:spcAft>
              </a:pPr>
              <a:t>6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4452" name="Rectangle 2">
            <a:extLst>
              <a:ext uri="{FF2B5EF4-FFF2-40B4-BE49-F238E27FC236}">
                <a16:creationId xmlns:a16="http://schemas.microsoft.com/office/drawing/2014/main" id="{9589A244-513D-D037-0373-F0C7D6F771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Socket programming with TCP</a:t>
            </a:r>
            <a:endParaRPr lang="en-US" altLang="en-US"/>
          </a:p>
        </p:txBody>
      </p:sp>
      <p:sp>
        <p:nvSpPr>
          <p:cNvPr id="104453" name="Rectangle 3">
            <a:extLst>
              <a:ext uri="{FF2B5EF4-FFF2-40B4-BE49-F238E27FC236}">
                <a16:creationId xmlns:a16="http://schemas.microsoft.com/office/drawing/2014/main" id="{E0B261FE-CFE3-A19A-4752-CC4C3F8CBD1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016125" y="1474788"/>
            <a:ext cx="4114800" cy="4648200"/>
          </a:xfrm>
        </p:spPr>
        <p:txBody>
          <a:bodyPr/>
          <a:lstStyle/>
          <a:p>
            <a:pPr>
              <a:buFont typeface="ZapfDingbats" pitchFamily="82" charset="2"/>
              <a:buNone/>
            </a:pPr>
            <a:r>
              <a:rPr lang="en-US" altLang="en-US" sz="2400">
                <a:solidFill>
                  <a:srgbClr val="FF0000"/>
                </a:solidFill>
              </a:rPr>
              <a:t>Example client-server app:</a:t>
            </a:r>
            <a:endParaRPr lang="en-US" altLang="en-US" sz="2400"/>
          </a:p>
          <a:p>
            <a:pPr>
              <a:buFont typeface="ZapfDingbats" pitchFamily="82" charset="2"/>
              <a:buNone/>
            </a:pPr>
            <a:r>
              <a:rPr lang="en-US" altLang="en-US" sz="2000"/>
              <a:t>1) client reads line from standard input (</a:t>
            </a:r>
            <a:r>
              <a:rPr lang="en-US" altLang="en-US" sz="2000" b="1">
                <a:latin typeface="Courier New" panose="02070309020205020404" pitchFamily="49" charset="0"/>
              </a:rPr>
              <a:t>inFromUser</a:t>
            </a:r>
            <a:r>
              <a:rPr lang="en-US" altLang="en-US" sz="2000"/>
              <a:t> stream) , sends to server via socket (</a:t>
            </a:r>
            <a:r>
              <a:rPr lang="en-US" altLang="en-US" sz="2000" b="1">
                <a:latin typeface="Courier New" panose="02070309020205020404" pitchFamily="49" charset="0"/>
              </a:rPr>
              <a:t>outToServer</a:t>
            </a:r>
            <a:r>
              <a:rPr lang="en-US" altLang="en-US" sz="2000"/>
              <a:t> stream)</a:t>
            </a:r>
          </a:p>
          <a:p>
            <a:pPr>
              <a:buFont typeface="ZapfDingbats" pitchFamily="82" charset="2"/>
              <a:buNone/>
            </a:pPr>
            <a:r>
              <a:rPr lang="en-US" altLang="en-US" sz="2000"/>
              <a:t>2) server reads line from socket</a:t>
            </a:r>
          </a:p>
          <a:p>
            <a:pPr>
              <a:buFont typeface="ZapfDingbats" pitchFamily="82" charset="2"/>
              <a:buNone/>
            </a:pPr>
            <a:r>
              <a:rPr lang="en-US" altLang="en-US" sz="2000"/>
              <a:t>3) server converts line to uppercase, sends back to client</a:t>
            </a:r>
          </a:p>
          <a:p>
            <a:pPr>
              <a:buFont typeface="ZapfDingbats" pitchFamily="82" charset="2"/>
              <a:buNone/>
            </a:pPr>
            <a:r>
              <a:rPr lang="en-US" altLang="en-US" sz="2000"/>
              <a:t>4) client reads, prints  modified line from socket (</a:t>
            </a:r>
            <a:r>
              <a:rPr lang="en-US" altLang="en-US" sz="2000" b="1">
                <a:latin typeface="Courier New" panose="02070309020205020404" pitchFamily="49" charset="0"/>
              </a:rPr>
              <a:t>inFromServer</a:t>
            </a:r>
            <a:r>
              <a:rPr lang="en-US" altLang="en-US" sz="2000"/>
              <a:t> stream)</a:t>
            </a:r>
          </a:p>
        </p:txBody>
      </p:sp>
      <p:sp>
        <p:nvSpPr>
          <p:cNvPr id="104454" name="Rectangle 4">
            <a:extLst>
              <a:ext uri="{FF2B5EF4-FFF2-40B4-BE49-F238E27FC236}">
                <a16:creationId xmlns:a16="http://schemas.microsoft.com/office/drawing/2014/main" id="{18823B24-4369-2834-39F2-15848E21D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16458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Footer Placeholder 3">
            <a:extLst>
              <a:ext uri="{FF2B5EF4-FFF2-40B4-BE49-F238E27FC236}">
                <a16:creationId xmlns:a16="http://schemas.microsoft.com/office/drawing/2014/main" id="{EFA196D5-1881-BB21-14B2-CB9F00725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</a:rPr>
              <a:t>2: Application Layer</a:t>
            </a:r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5475" name="Slide Number Placeholder 4">
            <a:extLst>
              <a:ext uri="{FF2B5EF4-FFF2-40B4-BE49-F238E27FC236}">
                <a16:creationId xmlns:a16="http://schemas.microsoft.com/office/drawing/2014/main" id="{29CDBA0B-7009-0720-CD42-2A49AC038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fld id="{8CC33823-B4CC-0547-9C0C-0D545B366F15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Aft>
                  <a:spcPct val="0"/>
                </a:spcAft>
              </a:pPr>
              <a:t>7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5476" name="Rectangle 2">
            <a:extLst>
              <a:ext uri="{FF2B5EF4-FFF2-40B4-BE49-F238E27FC236}">
                <a16:creationId xmlns:a16="http://schemas.microsoft.com/office/drawing/2014/main" id="{2FAD0FDB-F2AF-3D07-7E3A-35CFB69485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Example: Java client (TCP)</a:t>
            </a:r>
            <a:endParaRPr lang="en-US" altLang="en-US"/>
          </a:p>
        </p:txBody>
      </p:sp>
      <p:sp>
        <p:nvSpPr>
          <p:cNvPr id="105477" name="Rectangle 3">
            <a:extLst>
              <a:ext uri="{FF2B5EF4-FFF2-40B4-BE49-F238E27FC236}">
                <a16:creationId xmlns:a16="http://schemas.microsoft.com/office/drawing/2014/main" id="{E7DFAF63-8422-C09A-584C-E38A21EB4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9988" y="1508125"/>
            <a:ext cx="6826250" cy="500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import java.io.*;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import java.net.*;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class TCPClient {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   public static void main(String argv[]) throws Exception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   {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       String sentence;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       String modifiedSentence;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       BufferedReader inFromUser =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         new BufferedReader(new InputStreamReader(System.in));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       Socket clientSocket = new Socket("hostname", 6789);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       DataOutputStream outToServer =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         new DataOutputStream(clientSocket.getOutputStream());</a:t>
            </a: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        </a:t>
            </a:r>
          </a:p>
        </p:txBody>
      </p:sp>
      <p:sp>
        <p:nvSpPr>
          <p:cNvPr id="105478" name="Text Box 4">
            <a:extLst>
              <a:ext uri="{FF2B5EF4-FFF2-40B4-BE49-F238E27FC236}">
                <a16:creationId xmlns:a16="http://schemas.microsoft.com/office/drawing/2014/main" id="{E569585C-5CDB-5511-9C68-B4C6C20C7E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4089" y="3810000"/>
            <a:ext cx="15335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Create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input stream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05479" name="Text Box 5">
            <a:extLst>
              <a:ext uri="{FF2B5EF4-FFF2-40B4-BE49-F238E27FC236}">
                <a16:creationId xmlns:a16="http://schemas.microsoft.com/office/drawing/2014/main" id="{399080A9-6438-9ADA-CCA6-49A8088872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688" y="4505325"/>
            <a:ext cx="2068512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Create 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client socket, 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connect to server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05480" name="Text Box 6">
            <a:extLst>
              <a:ext uri="{FF2B5EF4-FFF2-40B4-BE49-F238E27FC236}">
                <a16:creationId xmlns:a16="http://schemas.microsoft.com/office/drawing/2014/main" id="{95F609F6-FAEE-7794-59D8-0ECF357D00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421314"/>
            <a:ext cx="22161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Create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output stream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attached to socket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05481" name="Freeform 7">
            <a:extLst>
              <a:ext uri="{FF2B5EF4-FFF2-40B4-BE49-F238E27FC236}">
                <a16:creationId xmlns:a16="http://schemas.microsoft.com/office/drawing/2014/main" id="{1FD08A76-0D68-0979-D4A5-0EC66A3F84D1}"/>
              </a:ext>
            </a:extLst>
          </p:cNvPr>
          <p:cNvSpPr>
            <a:spLocks/>
          </p:cNvSpPr>
          <p:nvPr/>
        </p:nvSpPr>
        <p:spPr bwMode="auto">
          <a:xfrm>
            <a:off x="3605214" y="3931594"/>
            <a:ext cx="184731" cy="461665"/>
          </a:xfrm>
          <a:custGeom>
            <a:avLst/>
            <a:gdLst>
              <a:gd name="T0" fmla="*/ 0 w 78"/>
              <a:gd name="T1" fmla="*/ 0 h 342"/>
              <a:gd name="T2" fmla="*/ 78 w 78"/>
              <a:gd name="T3" fmla="*/ 0 h 342"/>
              <a:gd name="T4" fmla="*/ 78 w 78"/>
              <a:gd name="T5" fmla="*/ 342 h 342"/>
              <a:gd name="T6" fmla="*/ 6 w 78"/>
              <a:gd name="T7" fmla="*/ 342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5482" name="Line 8">
            <a:extLst>
              <a:ext uri="{FF2B5EF4-FFF2-40B4-BE49-F238E27FC236}">
                <a16:creationId xmlns:a16="http://schemas.microsoft.com/office/drawing/2014/main" id="{909CBC96-6E1D-F2E9-C0C9-FFD9A85BB7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8563" y="4152901"/>
            <a:ext cx="361950" cy="476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105483" name="Freeform 9">
            <a:extLst>
              <a:ext uri="{FF2B5EF4-FFF2-40B4-BE49-F238E27FC236}">
                <a16:creationId xmlns:a16="http://schemas.microsoft.com/office/drawing/2014/main" id="{7143DDE7-39C7-6AAB-BF8F-3ED3940CCE1D}"/>
              </a:ext>
            </a:extLst>
          </p:cNvPr>
          <p:cNvSpPr>
            <a:spLocks/>
          </p:cNvSpPr>
          <p:nvPr/>
        </p:nvSpPr>
        <p:spPr bwMode="auto">
          <a:xfrm>
            <a:off x="3605214" y="4757887"/>
            <a:ext cx="123825" cy="461665"/>
          </a:xfrm>
          <a:custGeom>
            <a:avLst/>
            <a:gdLst>
              <a:gd name="T0" fmla="*/ 0 w 78"/>
              <a:gd name="T1" fmla="*/ 0 h 342"/>
              <a:gd name="T2" fmla="*/ 78 w 78"/>
              <a:gd name="T3" fmla="*/ 0 h 342"/>
              <a:gd name="T4" fmla="*/ 78 w 78"/>
              <a:gd name="T5" fmla="*/ 342 h 342"/>
              <a:gd name="T6" fmla="*/ 6 w 78"/>
              <a:gd name="T7" fmla="*/ 342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5484" name="Line 10">
            <a:extLst>
              <a:ext uri="{FF2B5EF4-FFF2-40B4-BE49-F238E27FC236}">
                <a16:creationId xmlns:a16="http://schemas.microsoft.com/office/drawing/2014/main" id="{A2CEC15D-D5FC-5193-2B64-3B4091834BCC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1" y="4987926"/>
            <a:ext cx="423863" cy="31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105485" name="Freeform 11">
            <a:extLst>
              <a:ext uri="{FF2B5EF4-FFF2-40B4-BE49-F238E27FC236}">
                <a16:creationId xmlns:a16="http://schemas.microsoft.com/office/drawing/2014/main" id="{7E07BFBB-AEF3-0CDB-0ED3-274F480E5B9B}"/>
              </a:ext>
            </a:extLst>
          </p:cNvPr>
          <p:cNvSpPr>
            <a:spLocks/>
          </p:cNvSpPr>
          <p:nvPr/>
        </p:nvSpPr>
        <p:spPr bwMode="auto">
          <a:xfrm>
            <a:off x="3633789" y="5691337"/>
            <a:ext cx="123825" cy="461665"/>
          </a:xfrm>
          <a:custGeom>
            <a:avLst/>
            <a:gdLst>
              <a:gd name="T0" fmla="*/ 0 w 78"/>
              <a:gd name="T1" fmla="*/ 0 h 342"/>
              <a:gd name="T2" fmla="*/ 78 w 78"/>
              <a:gd name="T3" fmla="*/ 0 h 342"/>
              <a:gd name="T4" fmla="*/ 78 w 78"/>
              <a:gd name="T5" fmla="*/ 342 h 342"/>
              <a:gd name="T6" fmla="*/ 6 w 78"/>
              <a:gd name="T7" fmla="*/ 342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5486" name="Line 12">
            <a:extLst>
              <a:ext uri="{FF2B5EF4-FFF2-40B4-BE49-F238E27FC236}">
                <a16:creationId xmlns:a16="http://schemas.microsoft.com/office/drawing/2014/main" id="{389880E6-DC9E-399C-2E7A-65998AE3353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62375" y="5619750"/>
            <a:ext cx="361950" cy="142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Footer Placeholder 3">
            <a:extLst>
              <a:ext uri="{FF2B5EF4-FFF2-40B4-BE49-F238E27FC236}">
                <a16:creationId xmlns:a16="http://schemas.microsoft.com/office/drawing/2014/main" id="{A5D8E69B-196D-B173-C768-9ACA6CA2A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</a:rPr>
              <a:t>2: Application Layer</a:t>
            </a:r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6499" name="Slide Number Placeholder 4">
            <a:extLst>
              <a:ext uri="{FF2B5EF4-FFF2-40B4-BE49-F238E27FC236}">
                <a16:creationId xmlns:a16="http://schemas.microsoft.com/office/drawing/2014/main" id="{99C16B46-520D-2714-63D8-AEE67A6FD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fld id="{7456063C-BE02-4344-97A9-9CFA7188FDA4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Aft>
                  <a:spcPct val="0"/>
                </a:spcAft>
              </a:pPr>
              <a:t>8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6500" name="Rectangle 2">
            <a:extLst>
              <a:ext uri="{FF2B5EF4-FFF2-40B4-BE49-F238E27FC236}">
                <a16:creationId xmlns:a16="http://schemas.microsoft.com/office/drawing/2014/main" id="{A98F6A24-B17C-86E9-2D2F-FBB2EE8AE8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Example: Java client (TCP), cont.</a:t>
            </a:r>
          </a:p>
        </p:txBody>
      </p:sp>
      <p:sp>
        <p:nvSpPr>
          <p:cNvPr id="106501" name="Rectangle 3">
            <a:extLst>
              <a:ext uri="{FF2B5EF4-FFF2-40B4-BE49-F238E27FC236}">
                <a16:creationId xmlns:a16="http://schemas.microsoft.com/office/drawing/2014/main" id="{010AE2B4-8890-4619-C08B-61747ED69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4788" y="1865314"/>
            <a:ext cx="6394450" cy="448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        </a:t>
            </a: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BufferedReader inFromServer =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         new BufferedReader(new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         InputStreamReader(clientSocket.getInputStream()));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       sentence = inFromUser.readLine();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       outToServer.writeBytes(sentence + '\n');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       modifiedSentence = inFromServer.readLine();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       System.out.println</a:t>
            </a: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("FROM SERVER: " + modifiedSentence</a:t>
            </a: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       clientSocket.close();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                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   }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}</a:t>
            </a: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06502" name="Text Box 4">
            <a:extLst>
              <a:ext uri="{FF2B5EF4-FFF2-40B4-BE49-F238E27FC236}">
                <a16:creationId xmlns:a16="http://schemas.microsoft.com/office/drawing/2014/main" id="{18F1A5DD-8F2A-5D3A-4F1A-870647E23B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301" y="1849439"/>
            <a:ext cx="239236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Create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input stream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attached to socket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06503" name="Text Box 5">
            <a:extLst>
              <a:ext uri="{FF2B5EF4-FFF2-40B4-BE49-F238E27FC236}">
                <a16:creationId xmlns:a16="http://schemas.microsoft.com/office/drawing/2014/main" id="{15B039BB-1EA9-8594-1416-57362E74D2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488" y="3321050"/>
            <a:ext cx="11731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Send line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to server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06504" name="Text Box 6">
            <a:extLst>
              <a:ext uri="{FF2B5EF4-FFF2-40B4-BE49-F238E27FC236}">
                <a16:creationId xmlns:a16="http://schemas.microsoft.com/office/drawing/2014/main" id="{B06D25B1-FEB8-84EC-2A7F-99FC24D47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5100" y="4110038"/>
            <a:ext cx="14684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Read line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from server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06505" name="Freeform 7">
            <a:extLst>
              <a:ext uri="{FF2B5EF4-FFF2-40B4-BE49-F238E27FC236}">
                <a16:creationId xmlns:a16="http://schemas.microsoft.com/office/drawing/2014/main" id="{D05DE124-8CC1-8E0D-380F-DE09020E3C48}"/>
              </a:ext>
            </a:extLst>
          </p:cNvPr>
          <p:cNvSpPr>
            <a:spLocks/>
          </p:cNvSpPr>
          <p:nvPr/>
        </p:nvSpPr>
        <p:spPr bwMode="auto">
          <a:xfrm>
            <a:off x="3990975" y="2083744"/>
            <a:ext cx="114300" cy="461665"/>
          </a:xfrm>
          <a:custGeom>
            <a:avLst/>
            <a:gdLst>
              <a:gd name="T0" fmla="*/ 0 w 78"/>
              <a:gd name="T1" fmla="*/ 0 h 342"/>
              <a:gd name="T2" fmla="*/ 78 w 78"/>
              <a:gd name="T3" fmla="*/ 0 h 342"/>
              <a:gd name="T4" fmla="*/ 78 w 78"/>
              <a:gd name="T5" fmla="*/ 342 h 342"/>
              <a:gd name="T6" fmla="*/ 6 w 78"/>
              <a:gd name="T7" fmla="*/ 342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6506" name="Line 8">
            <a:extLst>
              <a:ext uri="{FF2B5EF4-FFF2-40B4-BE49-F238E27FC236}">
                <a16:creationId xmlns:a16="http://schemas.microsoft.com/office/drawing/2014/main" id="{228C2638-E369-9ABA-370C-B0E10DB08FF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05275" y="2324100"/>
            <a:ext cx="342900" cy="142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106507" name="Freeform 9">
            <a:extLst>
              <a:ext uri="{FF2B5EF4-FFF2-40B4-BE49-F238E27FC236}">
                <a16:creationId xmlns:a16="http://schemas.microsoft.com/office/drawing/2014/main" id="{D1E16C57-3AF8-B619-CB1C-F648FFE0ABBA}"/>
              </a:ext>
            </a:extLst>
          </p:cNvPr>
          <p:cNvSpPr>
            <a:spLocks/>
          </p:cNvSpPr>
          <p:nvPr/>
        </p:nvSpPr>
        <p:spPr bwMode="auto">
          <a:xfrm>
            <a:off x="4029076" y="3419625"/>
            <a:ext cx="123825" cy="461665"/>
          </a:xfrm>
          <a:custGeom>
            <a:avLst/>
            <a:gdLst>
              <a:gd name="T0" fmla="*/ 0 w 78"/>
              <a:gd name="T1" fmla="*/ 0 h 342"/>
              <a:gd name="T2" fmla="*/ 78 w 78"/>
              <a:gd name="T3" fmla="*/ 0 h 342"/>
              <a:gd name="T4" fmla="*/ 78 w 78"/>
              <a:gd name="T5" fmla="*/ 342 h 342"/>
              <a:gd name="T6" fmla="*/ 6 w 78"/>
              <a:gd name="T7" fmla="*/ 342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6508" name="Line 10">
            <a:extLst>
              <a:ext uri="{FF2B5EF4-FFF2-40B4-BE49-F238E27FC236}">
                <a16:creationId xmlns:a16="http://schemas.microsoft.com/office/drawing/2014/main" id="{DE10621C-5C81-584D-7B03-524A1CFEA48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57663" y="3667126"/>
            <a:ext cx="309562" cy="158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106509" name="Freeform 11">
            <a:extLst>
              <a:ext uri="{FF2B5EF4-FFF2-40B4-BE49-F238E27FC236}">
                <a16:creationId xmlns:a16="http://schemas.microsoft.com/office/drawing/2014/main" id="{B96107D3-4FD1-7B15-9D67-7F68DDBB7307}"/>
              </a:ext>
            </a:extLst>
          </p:cNvPr>
          <p:cNvSpPr>
            <a:spLocks/>
          </p:cNvSpPr>
          <p:nvPr/>
        </p:nvSpPr>
        <p:spPr bwMode="auto">
          <a:xfrm>
            <a:off x="4048126" y="4210200"/>
            <a:ext cx="123825" cy="461665"/>
          </a:xfrm>
          <a:custGeom>
            <a:avLst/>
            <a:gdLst>
              <a:gd name="T0" fmla="*/ 0 w 78"/>
              <a:gd name="T1" fmla="*/ 0 h 342"/>
              <a:gd name="T2" fmla="*/ 78 w 78"/>
              <a:gd name="T3" fmla="*/ 0 h 342"/>
              <a:gd name="T4" fmla="*/ 78 w 78"/>
              <a:gd name="T5" fmla="*/ 342 h 342"/>
              <a:gd name="T6" fmla="*/ 6 w 78"/>
              <a:gd name="T7" fmla="*/ 342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6510" name="Line 12">
            <a:extLst>
              <a:ext uri="{FF2B5EF4-FFF2-40B4-BE49-F238E27FC236}">
                <a16:creationId xmlns:a16="http://schemas.microsoft.com/office/drawing/2014/main" id="{4CC9AFC7-C0D2-C825-BFAD-D5B0D0E0FF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86239" y="4295776"/>
            <a:ext cx="295275" cy="476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Footer Placeholder 3">
            <a:extLst>
              <a:ext uri="{FF2B5EF4-FFF2-40B4-BE49-F238E27FC236}">
                <a16:creationId xmlns:a16="http://schemas.microsoft.com/office/drawing/2014/main" id="{07E92943-BC07-D24A-B2A5-6CE59ED51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</a:rPr>
              <a:t>2: Application Layer</a:t>
            </a:r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7523" name="Slide Number Placeholder 4">
            <a:extLst>
              <a:ext uri="{FF2B5EF4-FFF2-40B4-BE49-F238E27FC236}">
                <a16:creationId xmlns:a16="http://schemas.microsoft.com/office/drawing/2014/main" id="{979975FE-FFAF-581B-3BAA-5F3C7A926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fld id="{127FA846-28DE-854A-A9E6-F3A2D89FCBB3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Aft>
                  <a:spcPct val="0"/>
                </a:spcAft>
              </a:pPr>
              <a:t>9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7524" name="Rectangle 2">
            <a:extLst>
              <a:ext uri="{FF2B5EF4-FFF2-40B4-BE49-F238E27FC236}">
                <a16:creationId xmlns:a16="http://schemas.microsoft.com/office/drawing/2014/main" id="{6BDEF0CC-24C8-1DA6-FE7B-1A16697F00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Example: Java server (TCP)</a:t>
            </a:r>
          </a:p>
        </p:txBody>
      </p:sp>
      <p:sp>
        <p:nvSpPr>
          <p:cNvPr id="107525" name="Rectangle 3">
            <a:extLst>
              <a:ext uri="{FF2B5EF4-FFF2-40B4-BE49-F238E27FC236}">
                <a16:creationId xmlns:a16="http://schemas.microsoft.com/office/drawing/2014/main" id="{B70723E0-CC8C-DB99-98A1-3809FD91CA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9400" y="1235075"/>
            <a:ext cx="6262688" cy="522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import java.io.*;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import java.net.*;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6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class TCPServer {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6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public static void main(String argv[]) throws Exception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{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String clientSentence;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String capitalizedSentence;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6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ServerSocket welcomeSocket = new ServerSocket(6789);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while(true) {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      Socket connectionSocket = welcomeSocket.accept();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6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     BufferedReader inFromClient =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        new BufferedReader(new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        InputStreamReader(connectionSocket.getInputStream()));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6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          </a:t>
            </a: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7526" name="Text Box 4">
            <a:extLst>
              <a:ext uri="{FF2B5EF4-FFF2-40B4-BE49-F238E27FC236}">
                <a16:creationId xmlns:a16="http://schemas.microsoft.com/office/drawing/2014/main" id="{D75CAA19-9DC1-20F4-1DD1-7B36353A95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4839" y="3249614"/>
            <a:ext cx="2022475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Create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welcoming socket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at port 6789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07527" name="Text Box 5">
            <a:extLst>
              <a:ext uri="{FF2B5EF4-FFF2-40B4-BE49-F238E27FC236}">
                <a16:creationId xmlns:a16="http://schemas.microsoft.com/office/drawing/2014/main" id="{F0922EEE-6FD3-848C-4808-602F0A3662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1963" y="4260850"/>
            <a:ext cx="2214562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Wait, on welcoming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socket for contact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by client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07528" name="Text Box 6">
            <a:extLst>
              <a:ext uri="{FF2B5EF4-FFF2-40B4-BE49-F238E27FC236}">
                <a16:creationId xmlns:a16="http://schemas.microsoft.com/office/drawing/2014/main" id="{4F74DE63-F4F9-2BC1-82E4-13EE3D7FDB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1976" y="5278439"/>
            <a:ext cx="20939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Create input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stream, attached 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3333CC"/>
                </a:solidFill>
              </a:rPr>
              <a:t>to socket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07529" name="Freeform 7">
            <a:extLst>
              <a:ext uri="{FF2B5EF4-FFF2-40B4-BE49-F238E27FC236}">
                <a16:creationId xmlns:a16="http://schemas.microsoft.com/office/drawing/2014/main" id="{91F53FC1-0C8C-0B3F-3A59-EAB2701457A6}"/>
              </a:ext>
            </a:extLst>
          </p:cNvPr>
          <p:cNvSpPr>
            <a:spLocks/>
          </p:cNvSpPr>
          <p:nvPr/>
        </p:nvSpPr>
        <p:spPr bwMode="auto">
          <a:xfrm>
            <a:off x="3771900" y="3479156"/>
            <a:ext cx="152400" cy="461665"/>
          </a:xfrm>
          <a:custGeom>
            <a:avLst/>
            <a:gdLst>
              <a:gd name="T0" fmla="*/ 0 w 78"/>
              <a:gd name="T1" fmla="*/ 0 h 342"/>
              <a:gd name="T2" fmla="*/ 78 w 78"/>
              <a:gd name="T3" fmla="*/ 0 h 342"/>
              <a:gd name="T4" fmla="*/ 78 w 78"/>
              <a:gd name="T5" fmla="*/ 342 h 342"/>
              <a:gd name="T6" fmla="*/ 6 w 78"/>
              <a:gd name="T7" fmla="*/ 342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7530" name="Line 8">
            <a:extLst>
              <a:ext uri="{FF2B5EF4-FFF2-40B4-BE49-F238E27FC236}">
                <a16:creationId xmlns:a16="http://schemas.microsoft.com/office/drawing/2014/main" id="{368B2A73-3515-CE2C-0836-8A44A86A2BA8}"/>
              </a:ext>
            </a:extLst>
          </p:cNvPr>
          <p:cNvSpPr>
            <a:spLocks noChangeShapeType="1"/>
          </p:cNvSpPr>
          <p:nvPr/>
        </p:nvSpPr>
        <p:spPr bwMode="auto">
          <a:xfrm>
            <a:off x="3943350" y="3843338"/>
            <a:ext cx="419100" cy="476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107531" name="Freeform 9">
            <a:extLst>
              <a:ext uri="{FF2B5EF4-FFF2-40B4-BE49-F238E27FC236}">
                <a16:creationId xmlns:a16="http://schemas.microsoft.com/office/drawing/2014/main" id="{502FCAFA-281F-BE53-7E23-C730DE0D6DBA}"/>
              </a:ext>
            </a:extLst>
          </p:cNvPr>
          <p:cNvSpPr>
            <a:spLocks/>
          </p:cNvSpPr>
          <p:nvPr/>
        </p:nvSpPr>
        <p:spPr bwMode="auto">
          <a:xfrm>
            <a:off x="3838576" y="4500712"/>
            <a:ext cx="123825" cy="461665"/>
          </a:xfrm>
          <a:custGeom>
            <a:avLst/>
            <a:gdLst>
              <a:gd name="T0" fmla="*/ 0 w 78"/>
              <a:gd name="T1" fmla="*/ 0 h 342"/>
              <a:gd name="T2" fmla="*/ 78 w 78"/>
              <a:gd name="T3" fmla="*/ 0 h 342"/>
              <a:gd name="T4" fmla="*/ 78 w 78"/>
              <a:gd name="T5" fmla="*/ 342 h 342"/>
              <a:gd name="T6" fmla="*/ 6 w 78"/>
              <a:gd name="T7" fmla="*/ 342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7532" name="Line 10">
            <a:extLst>
              <a:ext uri="{FF2B5EF4-FFF2-40B4-BE49-F238E27FC236}">
                <a16:creationId xmlns:a16="http://schemas.microsoft.com/office/drawing/2014/main" id="{3E8EE2FF-A9C2-F6CA-3F06-CCE3264AAFE9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6689" y="4787900"/>
            <a:ext cx="604837" cy="127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107533" name="Freeform 11">
            <a:extLst>
              <a:ext uri="{FF2B5EF4-FFF2-40B4-BE49-F238E27FC236}">
                <a16:creationId xmlns:a16="http://schemas.microsoft.com/office/drawing/2014/main" id="{ABA7AE45-7F4E-399B-E307-A0CBCA977DC9}"/>
              </a:ext>
            </a:extLst>
          </p:cNvPr>
          <p:cNvSpPr>
            <a:spLocks/>
          </p:cNvSpPr>
          <p:nvPr/>
        </p:nvSpPr>
        <p:spPr bwMode="auto">
          <a:xfrm>
            <a:off x="3810000" y="5524650"/>
            <a:ext cx="152400" cy="461665"/>
          </a:xfrm>
          <a:custGeom>
            <a:avLst/>
            <a:gdLst>
              <a:gd name="T0" fmla="*/ 0 w 78"/>
              <a:gd name="T1" fmla="*/ 0 h 342"/>
              <a:gd name="T2" fmla="*/ 78 w 78"/>
              <a:gd name="T3" fmla="*/ 0 h 342"/>
              <a:gd name="T4" fmla="*/ 78 w 78"/>
              <a:gd name="T5" fmla="*/ 342 h 342"/>
              <a:gd name="T6" fmla="*/ 6 w 78"/>
              <a:gd name="T7" fmla="*/ 342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7534" name="Line 12">
            <a:extLst>
              <a:ext uri="{FF2B5EF4-FFF2-40B4-BE49-F238E27FC236}">
                <a16:creationId xmlns:a16="http://schemas.microsoft.com/office/drawing/2014/main" id="{D750B5BA-5D3D-B6E4-B351-2CF586A777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7163" y="5581650"/>
            <a:ext cx="647700" cy="142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400">
              <a:solidFill>
                <a:srgbClr val="000000"/>
              </a:solidFill>
              <a:latin typeface="Comic Sans MS" panose="030F0902030302020204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Pct val="85000"/>
          <a:buFont typeface="ZapfDingbats" pitchFamily="82" charset="2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Pct val="85000"/>
          <a:buFont typeface="ZapfDingbats" pitchFamily="82" charset="2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1609</Words>
  <Application>Microsoft Macintosh PowerPoint</Application>
  <PresentationFormat>Widescreen</PresentationFormat>
  <Paragraphs>421</Paragraphs>
  <Slides>18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Aptos</vt:lpstr>
      <vt:lpstr>Arial</vt:lpstr>
      <vt:lpstr>Comic Sans MS</vt:lpstr>
      <vt:lpstr>Courier New</vt:lpstr>
      <vt:lpstr>Times New Roman</vt:lpstr>
      <vt:lpstr>Wingdings</vt:lpstr>
      <vt:lpstr>ZapfDingbats</vt:lpstr>
      <vt:lpstr>Default Design</vt:lpstr>
      <vt:lpstr>Microsoft Clip Gallery</vt:lpstr>
      <vt:lpstr>VISIO 5 Drawing</vt:lpstr>
      <vt:lpstr>Socket programming</vt:lpstr>
      <vt:lpstr>Socket-programming using TCP</vt:lpstr>
      <vt:lpstr>Socket programming with TCP</vt:lpstr>
      <vt:lpstr>Client/server socket interaction: TCP</vt:lpstr>
      <vt:lpstr>PowerPoint Presentation</vt:lpstr>
      <vt:lpstr>Socket programming with TCP</vt:lpstr>
      <vt:lpstr>Example: Java client (TCP)</vt:lpstr>
      <vt:lpstr>Example: Java client (TCP), cont.</vt:lpstr>
      <vt:lpstr>Example: Java server (TCP)</vt:lpstr>
      <vt:lpstr>Example: Java server (TCP), cont</vt:lpstr>
      <vt:lpstr>Chapter 2: Application layer</vt:lpstr>
      <vt:lpstr>Socket programming with UDP</vt:lpstr>
      <vt:lpstr>Client/server socket interaction: UDP</vt:lpstr>
      <vt:lpstr>Example: Java client (UDP)</vt:lpstr>
      <vt:lpstr>Example: Java client (UDP)</vt:lpstr>
      <vt:lpstr>Example: Java client (UDP), cont.</vt:lpstr>
      <vt:lpstr>Example: Java server (UDP)</vt:lpstr>
      <vt:lpstr>Example: Java server (UDP), cont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Kurose</dc:creator>
  <cp:lastModifiedBy>Jim Kurose</cp:lastModifiedBy>
  <cp:revision>1</cp:revision>
  <dcterms:created xsi:type="dcterms:W3CDTF">2025-01-26T16:40:57Z</dcterms:created>
  <dcterms:modified xsi:type="dcterms:W3CDTF">2025-01-26T16:56:12Z</dcterms:modified>
</cp:coreProperties>
</file>