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6"/>
  </p:notesMasterIdLst>
  <p:sldIdLst>
    <p:sldId id="833" r:id="rId2"/>
    <p:sldId id="834" r:id="rId3"/>
    <p:sldId id="835" r:id="rId4"/>
    <p:sldId id="83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3"/>
  </p:normalViewPr>
  <p:slideViewPr>
    <p:cSldViewPr snapToGrid="0">
      <p:cViewPr varScale="1">
        <p:scale>
          <a:sx n="111" d="100"/>
          <a:sy n="111" d="100"/>
        </p:scale>
        <p:origin x="1080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CDBF3D-A18B-B848-A0CB-E0C6F03F0695}" type="datetimeFigureOut">
              <a:rPr lang="en-US" smtClean="0"/>
              <a:t>1/26/25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B4DAC4-944E-7C45-B956-2871FA66A4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4101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marL="0" marR="0" lvl="0" indent="0" algn="r" defTabSz="966788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B9E52AD-7616-4443-8F4E-8EBD04325A81}" type="slidenum">
              <a:rPr kumimoji="0" lang="en-US" sz="13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0"/>
              </a:rPr>
              <a:pPr marL="0" marR="0" lvl="0" indent="0" algn="r" defTabSz="966788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3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0"/>
            </a:endParaRPr>
          </a:p>
        </p:txBody>
      </p:sp>
      <p:sp>
        <p:nvSpPr>
          <p:cNvPr id="1249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4932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Times New Roman" charset="0"/>
              <a:cs typeface="+mn-cs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marL="0" marR="0" lvl="0" indent="0" algn="r" defTabSz="966788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B654DFF-FBBA-5345-9626-7694D9606538}" type="slidenum">
              <a:rPr kumimoji="0" lang="en-US" sz="13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0"/>
              </a:rPr>
              <a:pPr marL="0" marR="0" lvl="0" indent="0" algn="r" defTabSz="966788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3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0"/>
            </a:endParaRPr>
          </a:p>
        </p:txBody>
      </p:sp>
      <p:sp>
        <p:nvSpPr>
          <p:cNvPr id="1259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5956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Times New Roman" charset="0"/>
              <a:cs typeface="+mn-cs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marL="0" marR="0" lvl="0" indent="0" algn="r" defTabSz="966788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313308C-18B6-5D4C-8F75-27694098E2A5}" type="slidenum">
              <a:rPr kumimoji="0" lang="en-US" sz="13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0"/>
              </a:rPr>
              <a:pPr marL="0" marR="0" lvl="0" indent="0" algn="r" defTabSz="966788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3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0"/>
            </a:endParaRPr>
          </a:p>
        </p:txBody>
      </p:sp>
      <p:sp>
        <p:nvSpPr>
          <p:cNvPr id="1269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6980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Times New Roman" charset="0"/>
              <a:cs typeface="+mn-cs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marL="0" marR="0" lvl="0" indent="0" algn="r" defTabSz="966788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3194026-75DA-3C4C-8DC6-5C00E6E5DAE8}" type="slidenum">
              <a:rPr kumimoji="0" lang="en-US" sz="13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0"/>
              </a:rPr>
              <a:pPr marL="0" marR="0" lvl="0" indent="0" algn="r" defTabSz="966788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3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0"/>
            </a:endParaRPr>
          </a:p>
        </p:txBody>
      </p:sp>
      <p:sp>
        <p:nvSpPr>
          <p:cNvPr id="1280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8004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Times New Roman" charset="0"/>
              <a:cs typeface="+mn-cs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ftr" sz="quarter" idx="11"/>
          </p:nvPr>
        </p:nvSpPr>
        <p:spPr>
          <a:xfrm>
            <a:off x="7376584" y="6467475"/>
            <a:ext cx="3860800" cy="287338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Network Layer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11099801" y="6462714"/>
            <a:ext cx="901700" cy="2762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4-</a:t>
            </a:r>
            <a:fld id="{7EFC9773-7379-5049-A6C9-0C8EEEC5C54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21604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11200" y="1600200"/>
            <a:ext cx="50800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94400" y="1600200"/>
            <a:ext cx="50800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>
          <a:xfrm>
            <a:off x="6102352" y="6400801"/>
            <a:ext cx="5149849" cy="322263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Wireless, Mobile Networks</a:t>
            </a:r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10883901" y="6400800"/>
            <a:ext cx="9017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6-</a:t>
            </a:r>
            <a:fld id="{294CE9D3-78A7-3649-814C-94A85408214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73969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6102352" y="6400801"/>
            <a:ext cx="5149849" cy="322263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Wireless, Mobile Networks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10883901" y="6400800"/>
            <a:ext cx="9017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6-</a:t>
            </a:r>
            <a:fld id="{B4F68F87-111A-CE43-9673-05D8A727CB1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83359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6102352" y="6400801"/>
            <a:ext cx="5149849" cy="322263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Wireless, Mobile Networks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10883901" y="6400800"/>
            <a:ext cx="9017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6-</a:t>
            </a:r>
            <a:fld id="{69A14EDC-311E-EF4A-B1E3-0A4ECBD9377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3829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1200" y="228600"/>
            <a:ext cx="103632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711200" y="1600200"/>
            <a:ext cx="5080000" cy="464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94400" y="1600200"/>
            <a:ext cx="5080000" cy="464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>
          <a:xfrm>
            <a:off x="6102352" y="6400801"/>
            <a:ext cx="5149849" cy="322263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Wireless, Mobile Networks</a:t>
            </a:r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10883901" y="6400800"/>
            <a:ext cx="9017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6-</a:t>
            </a:r>
            <a:fld id="{2B563CA9-DC36-0F41-8F18-C448448A32A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15480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11200" y="228600"/>
            <a:ext cx="10363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11200" y="1600200"/>
            <a:ext cx="10363200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484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Times New Roman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69151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latin typeface="+mj-lt"/>
          <a:ea typeface="ＭＳ Ｐゴシック" charset="0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latin typeface="Gill Sans MT" pitchFamily="34" charset="0"/>
          <a:ea typeface="ＭＳ Ｐゴシック" charset="0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latin typeface="Gill Sans MT" pitchFamily="34" charset="0"/>
          <a:ea typeface="ＭＳ Ｐゴシック" charset="0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latin typeface="Gill Sans MT" pitchFamily="34" charset="0"/>
          <a:ea typeface="ＭＳ Ｐゴシック" charset="0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latin typeface="Gill Sans MT" pitchFamily="34" charset="0"/>
          <a:ea typeface="ＭＳ Ｐゴシック" charset="0"/>
          <a:cs typeface="ＭＳ Ｐゴシック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latin typeface="Gill Sans MT" pitchFamily="34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latin typeface="Gill Sans MT" pitchFamily="34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latin typeface="Gill Sans MT" pitchFamily="34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latin typeface="Gill Sans MT" pitchFamily="34" charset="0"/>
        </a:defRPr>
      </a:lvl9pPr>
    </p:titleStyle>
    <p:bodyStyle>
      <a:lvl1pPr marL="342900" indent="-342900" algn="l" rtl="0" eaLnBrk="0" fontAlgn="base" hangingPunct="0">
        <a:lnSpc>
          <a:spcPct val="85000"/>
        </a:lnSpc>
        <a:spcBef>
          <a:spcPct val="20000"/>
        </a:spcBef>
        <a:spcAft>
          <a:spcPct val="0"/>
        </a:spcAft>
        <a:buClr>
          <a:srgbClr val="000099"/>
        </a:buClr>
        <a:buSzPct val="100000"/>
        <a:buFont typeface="Wingdings" charset="2"/>
        <a:buChar char="§"/>
        <a:defRPr sz="28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rtl="0" eaLnBrk="0" fontAlgn="base" hangingPunct="0">
        <a:lnSpc>
          <a:spcPct val="85000"/>
        </a:lnSpc>
        <a:spcBef>
          <a:spcPct val="20000"/>
        </a:spcBef>
        <a:spcAft>
          <a:spcPct val="0"/>
        </a:spcAft>
        <a:buClr>
          <a:srgbClr val="000099"/>
        </a:buClr>
        <a:buFont typeface="Arial"/>
        <a:buChar char="•"/>
        <a:defRPr sz="2400">
          <a:solidFill>
            <a:schemeClr val="tx1"/>
          </a:solidFill>
          <a:latin typeface="+mn-lt"/>
          <a:ea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Comic Sans MS" pitchFamily="66" charset="0"/>
          <a:ea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Times New Roman" pitchFamily="-109" charset="0"/>
          <a:ea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-109" charset="0"/>
          <a:ea typeface="ＭＳ Ｐゴシック" charset="0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-109" charset="0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-109" charset="0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-109" charset="0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-109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oleObject" Target="../embeddings/oleObject1.bin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4.png"/><Relationship Id="rId4" Type="http://schemas.openxmlformats.org/officeDocument/2006/relationships/image" Target="../media/image6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latin typeface="Gill Sans MT" charset="0"/>
                <a:cs typeface="+mj-cs"/>
              </a:rPr>
              <a:t>Mobile IP</a:t>
            </a:r>
          </a:p>
        </p:txBody>
      </p:sp>
      <p:sp>
        <p:nvSpPr>
          <p:cNvPr id="5734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latin typeface="Gill Sans MT" charset="0"/>
                <a:cs typeface="+mn-cs"/>
              </a:rPr>
              <a:t>RFC 3344</a:t>
            </a:r>
          </a:p>
          <a:p>
            <a:pPr>
              <a:defRPr/>
            </a:pPr>
            <a:r>
              <a:rPr lang="en-US" dirty="0">
                <a:latin typeface="Gill Sans MT" charset="0"/>
                <a:cs typeface="+mn-cs"/>
              </a:rPr>
              <a:t>has many features we’ve seen: </a:t>
            </a:r>
          </a:p>
          <a:p>
            <a:pPr lvl="1">
              <a:defRPr/>
            </a:pPr>
            <a:r>
              <a:rPr lang="en-US" dirty="0">
                <a:latin typeface="Gill Sans MT" charset="0"/>
              </a:rPr>
              <a:t>home agents, foreign agents, foreign-agent registration, care-of-addresses, encapsulation (packet-within-a-packet)</a:t>
            </a:r>
          </a:p>
          <a:p>
            <a:pPr>
              <a:defRPr/>
            </a:pPr>
            <a:r>
              <a:rPr lang="en-US" dirty="0">
                <a:latin typeface="Gill Sans MT" charset="0"/>
                <a:cs typeface="+mn-cs"/>
              </a:rPr>
              <a:t>three components to standard:</a:t>
            </a:r>
          </a:p>
          <a:p>
            <a:pPr lvl="1">
              <a:defRPr/>
            </a:pPr>
            <a:r>
              <a:rPr lang="en-US" dirty="0">
                <a:latin typeface="Gill Sans MT" charset="0"/>
              </a:rPr>
              <a:t>indirect routing of datagrams</a:t>
            </a:r>
          </a:p>
          <a:p>
            <a:pPr lvl="1">
              <a:defRPr/>
            </a:pPr>
            <a:r>
              <a:rPr lang="en-US" dirty="0">
                <a:latin typeface="Gill Sans MT" charset="0"/>
              </a:rPr>
              <a:t>agent discovery</a:t>
            </a:r>
          </a:p>
          <a:p>
            <a:pPr lvl="1">
              <a:defRPr/>
            </a:pPr>
            <a:r>
              <a:rPr lang="en-US" dirty="0">
                <a:latin typeface="Gill Sans MT" charset="0"/>
              </a:rPr>
              <a:t>registration with home agent</a:t>
            </a:r>
          </a:p>
          <a:p>
            <a:pPr lvl="1">
              <a:defRPr/>
            </a:pPr>
            <a:endParaRPr lang="en-US" dirty="0">
              <a:latin typeface="Gill Sans MT" charset="0"/>
            </a:endParaRPr>
          </a:p>
        </p:txBody>
      </p:sp>
      <p:pic>
        <p:nvPicPr>
          <p:cNvPr id="124933" name="Picture 24" descr="underline_base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1200" y="1077339"/>
            <a:ext cx="2090737" cy="20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80154" y="6522366"/>
            <a:ext cx="687846" cy="272319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dirty="0">
                <a:solidFill>
                  <a:srgbClr val="000000"/>
                </a:solidFill>
                <a:latin typeface="Tahoma" charset="0"/>
              </a:rPr>
              <a:t>7-</a:t>
            </a:r>
            <a:fld id="{8E8C6E93-DF5B-BC4B-80F9-500DED1EEDCC}" type="slidenum">
              <a:rPr lang="en-US" sz="1200">
                <a:solidFill>
                  <a:srgbClr val="000000"/>
                </a:solidFill>
                <a:latin typeface="Tahoma" charset="0"/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US" sz="1200" dirty="0">
              <a:solidFill>
                <a:srgbClr val="000000"/>
              </a:solidFill>
              <a:latin typeface="Tahoma" charset="0"/>
            </a:endParaRP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7378543" y="6508280"/>
            <a:ext cx="2698427" cy="254813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dirty="0">
                <a:solidFill>
                  <a:srgbClr val="000000"/>
                </a:solidFill>
                <a:latin typeface="Tahoma" charset="0"/>
                <a:cs typeface="Arial" charset="0"/>
              </a:rPr>
              <a:t>Wireless and Mobile Networks </a:t>
            </a:r>
          </a:p>
        </p:txBody>
      </p:sp>
    </p:spTree>
    <p:extLst>
      <p:ext uri="{BB962C8B-B14F-4D97-AF65-F5344CB8AC3E}">
        <p14:creationId xmlns:p14="http://schemas.microsoft.com/office/powerpoint/2010/main" val="17885471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9" name="Freeform 2"/>
          <p:cNvSpPr>
            <a:spLocks/>
          </p:cNvSpPr>
          <p:nvPr/>
        </p:nvSpPr>
        <p:spPr bwMode="auto">
          <a:xfrm>
            <a:off x="5826126" y="4129089"/>
            <a:ext cx="1838325" cy="1089025"/>
          </a:xfrm>
          <a:custGeom>
            <a:avLst/>
            <a:gdLst>
              <a:gd name="T0" fmla="*/ 2147483647 w 3324"/>
              <a:gd name="T1" fmla="*/ 2147483647 h 1971"/>
              <a:gd name="T2" fmla="*/ 2147483647 w 3324"/>
              <a:gd name="T3" fmla="*/ 2147483647 h 1971"/>
              <a:gd name="T4" fmla="*/ 2147483647 w 3324"/>
              <a:gd name="T5" fmla="*/ 2147483647 h 1971"/>
              <a:gd name="T6" fmla="*/ 2147483647 w 3324"/>
              <a:gd name="T7" fmla="*/ 2147483647 h 1971"/>
              <a:gd name="T8" fmla="*/ 2147483647 w 3324"/>
              <a:gd name="T9" fmla="*/ 2147483647 h 1971"/>
              <a:gd name="T10" fmla="*/ 2147483647 w 3324"/>
              <a:gd name="T11" fmla="*/ 2147483647 h 1971"/>
              <a:gd name="T12" fmla="*/ 2147483647 w 3324"/>
              <a:gd name="T13" fmla="*/ 2147483647 h 1971"/>
              <a:gd name="T14" fmla="*/ 2147483647 w 3324"/>
              <a:gd name="T15" fmla="*/ 2147483647 h 1971"/>
              <a:gd name="T16" fmla="*/ 2147483647 w 3324"/>
              <a:gd name="T17" fmla="*/ 2147483647 h 1971"/>
              <a:gd name="T18" fmla="*/ 2147483647 w 3324"/>
              <a:gd name="T19" fmla="*/ 2147483647 h 1971"/>
              <a:gd name="T20" fmla="*/ 2147483647 w 3324"/>
              <a:gd name="T21" fmla="*/ 2147483647 h 1971"/>
              <a:gd name="T22" fmla="*/ 2147483647 w 3324"/>
              <a:gd name="T23" fmla="*/ 2147483647 h 1971"/>
              <a:gd name="T24" fmla="*/ 2147483647 w 3324"/>
              <a:gd name="T25" fmla="*/ 2147483647 h 1971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3324" h="1971">
                <a:moveTo>
                  <a:pt x="596" y="15"/>
                </a:moveTo>
                <a:cubicBezTo>
                  <a:pt x="335" y="29"/>
                  <a:pt x="248" y="155"/>
                  <a:pt x="149" y="330"/>
                </a:cubicBezTo>
                <a:cubicBezTo>
                  <a:pt x="50" y="505"/>
                  <a:pt x="0" y="853"/>
                  <a:pt x="3" y="1066"/>
                </a:cubicBezTo>
                <a:cubicBezTo>
                  <a:pt x="6" y="1279"/>
                  <a:pt x="67" y="1478"/>
                  <a:pt x="168" y="1606"/>
                </a:cubicBezTo>
                <a:cubicBezTo>
                  <a:pt x="269" y="1734"/>
                  <a:pt x="457" y="1811"/>
                  <a:pt x="609" y="1831"/>
                </a:cubicBezTo>
                <a:cubicBezTo>
                  <a:pt x="761" y="1851"/>
                  <a:pt x="927" y="1719"/>
                  <a:pt x="1083" y="1726"/>
                </a:cubicBezTo>
                <a:cubicBezTo>
                  <a:pt x="1239" y="1733"/>
                  <a:pt x="1333" y="1844"/>
                  <a:pt x="1548" y="1876"/>
                </a:cubicBezTo>
                <a:cubicBezTo>
                  <a:pt x="1763" y="1908"/>
                  <a:pt x="2091" y="1971"/>
                  <a:pt x="2373" y="1921"/>
                </a:cubicBezTo>
                <a:cubicBezTo>
                  <a:pt x="2655" y="1871"/>
                  <a:pt x="3162" y="1740"/>
                  <a:pt x="3243" y="1576"/>
                </a:cubicBezTo>
                <a:cubicBezTo>
                  <a:pt x="3324" y="1412"/>
                  <a:pt x="2947" y="1124"/>
                  <a:pt x="2859" y="935"/>
                </a:cubicBezTo>
                <a:cubicBezTo>
                  <a:pt x="2771" y="746"/>
                  <a:pt x="2905" y="559"/>
                  <a:pt x="2714" y="444"/>
                </a:cubicBezTo>
                <a:cubicBezTo>
                  <a:pt x="2523" y="328"/>
                  <a:pt x="2063" y="315"/>
                  <a:pt x="1714" y="242"/>
                </a:cubicBezTo>
                <a:cubicBezTo>
                  <a:pt x="1366" y="168"/>
                  <a:pt x="857" y="0"/>
                  <a:pt x="596" y="15"/>
                </a:cubicBezTo>
                <a:close/>
              </a:path>
            </a:pathLst>
          </a:custGeom>
          <a:solidFill>
            <a:srgbClr val="33CCCC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58373" name="Rectangle 3"/>
          <p:cNvSpPr>
            <a:spLocks noGrp="1" noChangeArrowheads="1"/>
          </p:cNvSpPr>
          <p:nvPr>
            <p:ph type="title"/>
          </p:nvPr>
        </p:nvSpPr>
        <p:spPr>
          <a:xfrm>
            <a:off x="2057401" y="228600"/>
            <a:ext cx="8120063" cy="1143000"/>
          </a:xfrm>
        </p:spPr>
        <p:txBody>
          <a:bodyPr/>
          <a:lstStyle/>
          <a:p>
            <a:pPr>
              <a:defRPr/>
            </a:pPr>
            <a:r>
              <a:rPr lang="en-US" dirty="0">
                <a:latin typeface="Gill Sans MT" charset="0"/>
                <a:cs typeface="+mj-cs"/>
              </a:rPr>
              <a:t>Mobile IP: indirect routing</a:t>
            </a:r>
          </a:p>
        </p:txBody>
      </p:sp>
      <p:sp>
        <p:nvSpPr>
          <p:cNvPr id="126981" name="Freeform 4"/>
          <p:cNvSpPr>
            <a:spLocks/>
          </p:cNvSpPr>
          <p:nvPr/>
        </p:nvSpPr>
        <p:spPr bwMode="auto">
          <a:xfrm>
            <a:off x="3841750" y="3646488"/>
            <a:ext cx="1625600" cy="1384300"/>
          </a:xfrm>
          <a:custGeom>
            <a:avLst/>
            <a:gdLst>
              <a:gd name="T0" fmla="*/ 2147483647 w 1340"/>
              <a:gd name="T1" fmla="*/ 2147483647 h 1191"/>
              <a:gd name="T2" fmla="*/ 2147483647 w 1340"/>
              <a:gd name="T3" fmla="*/ 2147483647 h 1191"/>
              <a:gd name="T4" fmla="*/ 2147483647 w 1340"/>
              <a:gd name="T5" fmla="*/ 2147483647 h 1191"/>
              <a:gd name="T6" fmla="*/ 2147483647 w 1340"/>
              <a:gd name="T7" fmla="*/ 2147483647 h 1191"/>
              <a:gd name="T8" fmla="*/ 2147483647 w 1340"/>
              <a:gd name="T9" fmla="*/ 2147483647 h 1191"/>
              <a:gd name="T10" fmla="*/ 2147483647 w 1340"/>
              <a:gd name="T11" fmla="*/ 2147483647 h 1191"/>
              <a:gd name="T12" fmla="*/ 2147483647 w 1340"/>
              <a:gd name="T13" fmla="*/ 2147483647 h 1191"/>
              <a:gd name="T14" fmla="*/ 2147483647 w 1340"/>
              <a:gd name="T15" fmla="*/ 2147483647 h 1191"/>
              <a:gd name="T16" fmla="*/ 2147483647 w 1340"/>
              <a:gd name="T17" fmla="*/ 2147483647 h 1191"/>
              <a:gd name="T18" fmla="*/ 2147483647 w 1340"/>
              <a:gd name="T19" fmla="*/ 2147483647 h 1191"/>
              <a:gd name="T20" fmla="*/ 2147483647 w 1340"/>
              <a:gd name="T21" fmla="*/ 2147483647 h 1191"/>
              <a:gd name="T22" fmla="*/ 2147483647 w 1340"/>
              <a:gd name="T23" fmla="*/ 2147483647 h 1191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1340" h="1191">
                <a:moveTo>
                  <a:pt x="550" y="42"/>
                </a:moveTo>
                <a:cubicBezTo>
                  <a:pt x="437" y="4"/>
                  <a:pt x="164" y="0"/>
                  <a:pt x="82" y="60"/>
                </a:cubicBezTo>
                <a:cubicBezTo>
                  <a:pt x="0" y="120"/>
                  <a:pt x="67" y="292"/>
                  <a:pt x="58" y="402"/>
                </a:cubicBezTo>
                <a:cubicBezTo>
                  <a:pt x="49" y="512"/>
                  <a:pt x="19" y="642"/>
                  <a:pt x="28" y="720"/>
                </a:cubicBezTo>
                <a:cubicBezTo>
                  <a:pt x="37" y="798"/>
                  <a:pt x="27" y="844"/>
                  <a:pt x="112" y="870"/>
                </a:cubicBezTo>
                <a:cubicBezTo>
                  <a:pt x="197" y="896"/>
                  <a:pt x="450" y="833"/>
                  <a:pt x="538" y="876"/>
                </a:cubicBezTo>
                <a:cubicBezTo>
                  <a:pt x="626" y="919"/>
                  <a:pt x="524" y="1091"/>
                  <a:pt x="640" y="1128"/>
                </a:cubicBezTo>
                <a:cubicBezTo>
                  <a:pt x="756" y="1165"/>
                  <a:pt x="1128" y="1191"/>
                  <a:pt x="1234" y="1098"/>
                </a:cubicBezTo>
                <a:cubicBezTo>
                  <a:pt x="1340" y="1005"/>
                  <a:pt x="1281" y="696"/>
                  <a:pt x="1276" y="570"/>
                </a:cubicBezTo>
                <a:cubicBezTo>
                  <a:pt x="1271" y="444"/>
                  <a:pt x="1290" y="389"/>
                  <a:pt x="1204" y="342"/>
                </a:cubicBezTo>
                <a:cubicBezTo>
                  <a:pt x="1118" y="295"/>
                  <a:pt x="868" y="338"/>
                  <a:pt x="760" y="288"/>
                </a:cubicBezTo>
                <a:cubicBezTo>
                  <a:pt x="652" y="238"/>
                  <a:pt x="663" y="80"/>
                  <a:pt x="550" y="42"/>
                </a:cubicBezTo>
                <a:close/>
              </a:path>
            </a:pathLst>
          </a:custGeom>
          <a:solidFill>
            <a:srgbClr val="33CCCC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grpSp>
        <p:nvGrpSpPr>
          <p:cNvPr id="126982" name="Group 5"/>
          <p:cNvGrpSpPr>
            <a:grpSpLocks/>
          </p:cNvGrpSpPr>
          <p:nvPr/>
        </p:nvGrpSpPr>
        <p:grpSpPr bwMode="auto">
          <a:xfrm>
            <a:off x="4760913" y="4511675"/>
            <a:ext cx="436562" cy="203200"/>
            <a:chOff x="3600" y="219"/>
            <a:chExt cx="360" cy="175"/>
          </a:xfrm>
        </p:grpSpPr>
        <p:sp>
          <p:nvSpPr>
            <p:cNvPr id="127148" name="Oval 6"/>
            <p:cNvSpPr>
              <a:spLocks noChangeArrowheads="1"/>
            </p:cNvSpPr>
            <p:nvPr/>
          </p:nvSpPr>
          <p:spPr bwMode="auto">
            <a:xfrm>
              <a:off x="3603" y="297"/>
              <a:ext cx="357" cy="97"/>
            </a:xfrm>
            <a:prstGeom prst="ellipse">
              <a:avLst/>
            </a:prstGeom>
            <a:solidFill>
              <a:srgbClr val="CCCCFF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  <a:cs typeface="Arial" charset="0"/>
              </a:endParaRPr>
            </a:p>
          </p:txBody>
        </p:sp>
        <p:sp>
          <p:nvSpPr>
            <p:cNvPr id="127149" name="Line 7"/>
            <p:cNvSpPr>
              <a:spLocks noChangeShapeType="1"/>
            </p:cNvSpPr>
            <p:nvPr/>
          </p:nvSpPr>
          <p:spPr bwMode="auto">
            <a:xfrm>
              <a:off x="3603" y="289"/>
              <a:ext cx="0" cy="6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  <p:sp>
          <p:nvSpPr>
            <p:cNvPr id="127150" name="Line 8"/>
            <p:cNvSpPr>
              <a:spLocks noChangeShapeType="1"/>
            </p:cNvSpPr>
            <p:nvPr/>
          </p:nvSpPr>
          <p:spPr bwMode="auto">
            <a:xfrm>
              <a:off x="3960" y="289"/>
              <a:ext cx="0" cy="6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  <p:sp>
          <p:nvSpPr>
            <p:cNvPr id="127151" name="Rectangle 9"/>
            <p:cNvSpPr>
              <a:spLocks noChangeArrowheads="1"/>
            </p:cNvSpPr>
            <p:nvPr/>
          </p:nvSpPr>
          <p:spPr bwMode="auto">
            <a:xfrm>
              <a:off x="3603" y="284"/>
              <a:ext cx="231" cy="69"/>
            </a:xfrm>
            <a:prstGeom prst="rect">
              <a:avLst/>
            </a:pr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  <a:cs typeface="Arial" charset="0"/>
              </a:endParaRPr>
            </a:p>
          </p:txBody>
        </p:sp>
        <p:sp>
          <p:nvSpPr>
            <p:cNvPr id="127152" name="Oval 10"/>
            <p:cNvSpPr>
              <a:spLocks noChangeArrowheads="1"/>
            </p:cNvSpPr>
            <p:nvPr/>
          </p:nvSpPr>
          <p:spPr bwMode="auto">
            <a:xfrm>
              <a:off x="3600" y="219"/>
              <a:ext cx="357" cy="113"/>
            </a:xfrm>
            <a:prstGeom prst="ellipse">
              <a:avLst/>
            </a:prstGeom>
            <a:solidFill>
              <a:srgbClr val="CCCCFF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  <a:cs typeface="Arial" charset="0"/>
              </a:endParaRPr>
            </a:p>
          </p:txBody>
        </p:sp>
        <p:grpSp>
          <p:nvGrpSpPr>
            <p:cNvPr id="127153" name="Group 11"/>
            <p:cNvGrpSpPr>
              <a:grpSpLocks/>
            </p:cNvGrpSpPr>
            <p:nvPr/>
          </p:nvGrpSpPr>
          <p:grpSpPr bwMode="auto">
            <a:xfrm>
              <a:off x="3686" y="244"/>
              <a:ext cx="177" cy="66"/>
              <a:chOff x="2848" y="848"/>
              <a:chExt cx="140" cy="98"/>
            </a:xfrm>
          </p:grpSpPr>
          <p:sp>
            <p:nvSpPr>
              <p:cNvPr id="127158" name="Line 12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127159" name="Line 13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127160" name="Line 14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</p:grpSp>
        <p:grpSp>
          <p:nvGrpSpPr>
            <p:cNvPr id="127154" name="Group 15"/>
            <p:cNvGrpSpPr>
              <a:grpSpLocks/>
            </p:cNvGrpSpPr>
            <p:nvPr/>
          </p:nvGrpSpPr>
          <p:grpSpPr bwMode="auto">
            <a:xfrm flipV="1">
              <a:off x="3686" y="243"/>
              <a:ext cx="177" cy="66"/>
              <a:chOff x="2848" y="848"/>
              <a:chExt cx="140" cy="98"/>
            </a:xfrm>
          </p:grpSpPr>
          <p:sp>
            <p:nvSpPr>
              <p:cNvPr id="127155" name="Line 16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127156" name="Line 17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127157" name="Line 18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</p:grpSp>
      </p:grpSp>
      <p:grpSp>
        <p:nvGrpSpPr>
          <p:cNvPr id="126983" name="Group 19"/>
          <p:cNvGrpSpPr>
            <a:grpSpLocks/>
          </p:cNvGrpSpPr>
          <p:nvPr/>
        </p:nvGrpSpPr>
        <p:grpSpPr bwMode="auto">
          <a:xfrm>
            <a:off x="3979863" y="4211638"/>
            <a:ext cx="1160462" cy="298450"/>
            <a:chOff x="8025" y="5070"/>
            <a:chExt cx="2100" cy="540"/>
          </a:xfrm>
        </p:grpSpPr>
        <p:sp>
          <p:nvSpPr>
            <p:cNvPr id="127145" name="Line 20"/>
            <p:cNvSpPr>
              <a:spLocks noChangeShapeType="1"/>
            </p:cNvSpPr>
            <p:nvPr/>
          </p:nvSpPr>
          <p:spPr bwMode="auto">
            <a:xfrm>
              <a:off x="8025" y="5325"/>
              <a:ext cx="2100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  <p:sp>
          <p:nvSpPr>
            <p:cNvPr id="127146" name="Line 21"/>
            <p:cNvSpPr>
              <a:spLocks noChangeShapeType="1"/>
            </p:cNvSpPr>
            <p:nvPr/>
          </p:nvSpPr>
          <p:spPr bwMode="auto">
            <a:xfrm>
              <a:off x="8355" y="5070"/>
              <a:ext cx="0" cy="27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  <p:sp>
          <p:nvSpPr>
            <p:cNvPr id="127147" name="Line 22"/>
            <p:cNvSpPr>
              <a:spLocks noChangeShapeType="1"/>
            </p:cNvSpPr>
            <p:nvPr/>
          </p:nvSpPr>
          <p:spPr bwMode="auto">
            <a:xfrm>
              <a:off x="9765" y="5340"/>
              <a:ext cx="0" cy="27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</p:grpSp>
      <p:grpSp>
        <p:nvGrpSpPr>
          <p:cNvPr id="126984" name="Group 23"/>
          <p:cNvGrpSpPr>
            <a:grpSpLocks/>
          </p:cNvGrpSpPr>
          <p:nvPr/>
        </p:nvGrpSpPr>
        <p:grpSpPr bwMode="auto">
          <a:xfrm>
            <a:off x="3760789" y="3827463"/>
            <a:ext cx="796925" cy="512762"/>
            <a:chOff x="10665" y="3225"/>
            <a:chExt cx="1440" cy="930"/>
          </a:xfrm>
        </p:grpSpPr>
        <p:sp>
          <p:nvSpPr>
            <p:cNvPr id="127075" name="Oval 24"/>
            <p:cNvSpPr>
              <a:spLocks noChangeArrowheads="1"/>
            </p:cNvSpPr>
            <p:nvPr/>
          </p:nvSpPr>
          <p:spPr bwMode="auto">
            <a:xfrm>
              <a:off x="10665" y="3225"/>
              <a:ext cx="1440" cy="930"/>
            </a:xfrm>
            <a:prstGeom prst="ellipse">
              <a:avLst/>
            </a:prstGeom>
            <a:gradFill rotWithShape="1">
              <a:gsLst>
                <a:gs pos="0">
                  <a:srgbClr val="FF0000"/>
                </a:gs>
                <a:gs pos="100000">
                  <a:srgbClr val="FFFFFF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  <a:cs typeface="Arial" charset="0"/>
              </a:endParaRPr>
            </a:p>
          </p:txBody>
        </p:sp>
        <p:grpSp>
          <p:nvGrpSpPr>
            <p:cNvPr id="127076" name="Group 25"/>
            <p:cNvGrpSpPr>
              <a:grpSpLocks/>
            </p:cNvGrpSpPr>
            <p:nvPr/>
          </p:nvGrpSpPr>
          <p:grpSpPr bwMode="auto">
            <a:xfrm>
              <a:off x="11038" y="3281"/>
              <a:ext cx="618" cy="667"/>
              <a:chOff x="8023" y="4451"/>
              <a:chExt cx="618" cy="667"/>
            </a:xfrm>
          </p:grpSpPr>
          <p:sp>
            <p:nvSpPr>
              <p:cNvPr id="127077" name="Freeform 26"/>
              <p:cNvSpPr>
                <a:spLocks/>
              </p:cNvSpPr>
              <p:nvPr/>
            </p:nvSpPr>
            <p:spPr bwMode="auto">
              <a:xfrm>
                <a:off x="8279" y="4653"/>
                <a:ext cx="263" cy="380"/>
              </a:xfrm>
              <a:custGeom>
                <a:avLst/>
                <a:gdLst>
                  <a:gd name="T0" fmla="*/ 1 w 788"/>
                  <a:gd name="T1" fmla="*/ 0 h 1138"/>
                  <a:gd name="T2" fmla="*/ 1 w 788"/>
                  <a:gd name="T3" fmla="*/ 0 h 1138"/>
                  <a:gd name="T4" fmla="*/ 1 w 788"/>
                  <a:gd name="T5" fmla="*/ 0 h 1138"/>
                  <a:gd name="T6" fmla="*/ 1 w 788"/>
                  <a:gd name="T7" fmla="*/ 0 h 1138"/>
                  <a:gd name="T8" fmla="*/ 0 w 788"/>
                  <a:gd name="T9" fmla="*/ 0 h 1138"/>
                  <a:gd name="T10" fmla="*/ 0 w 788"/>
                  <a:gd name="T11" fmla="*/ 0 h 1138"/>
                  <a:gd name="T12" fmla="*/ 0 w 788"/>
                  <a:gd name="T13" fmla="*/ 0 h 1138"/>
                  <a:gd name="T14" fmla="*/ 0 w 788"/>
                  <a:gd name="T15" fmla="*/ 0 h 1138"/>
                  <a:gd name="T16" fmla="*/ 0 w 788"/>
                  <a:gd name="T17" fmla="*/ 1 h 1138"/>
                  <a:gd name="T18" fmla="*/ 0 w 788"/>
                  <a:gd name="T19" fmla="*/ 1 h 1138"/>
                  <a:gd name="T20" fmla="*/ 0 w 788"/>
                  <a:gd name="T21" fmla="*/ 1 h 1138"/>
                  <a:gd name="T22" fmla="*/ 0 w 788"/>
                  <a:gd name="T23" fmla="*/ 1 h 1138"/>
                  <a:gd name="T24" fmla="*/ 0 w 788"/>
                  <a:gd name="T25" fmla="*/ 2 h 1138"/>
                  <a:gd name="T26" fmla="*/ 1 w 788"/>
                  <a:gd name="T27" fmla="*/ 2 h 1138"/>
                  <a:gd name="T28" fmla="*/ 1 w 788"/>
                  <a:gd name="T29" fmla="*/ 3 h 1138"/>
                  <a:gd name="T30" fmla="*/ 1 w 788"/>
                  <a:gd name="T31" fmla="*/ 3 h 1138"/>
                  <a:gd name="T32" fmla="*/ 1 w 788"/>
                  <a:gd name="T33" fmla="*/ 4 h 1138"/>
                  <a:gd name="T34" fmla="*/ 1 w 788"/>
                  <a:gd name="T35" fmla="*/ 4 h 1138"/>
                  <a:gd name="T36" fmla="*/ 2 w 788"/>
                  <a:gd name="T37" fmla="*/ 5 h 1138"/>
                  <a:gd name="T38" fmla="*/ 2 w 788"/>
                  <a:gd name="T39" fmla="*/ 5 h 1138"/>
                  <a:gd name="T40" fmla="*/ 2 w 788"/>
                  <a:gd name="T41" fmla="*/ 5 h 1138"/>
                  <a:gd name="T42" fmla="*/ 2 w 788"/>
                  <a:gd name="T43" fmla="*/ 5 h 1138"/>
                  <a:gd name="T44" fmla="*/ 2 w 788"/>
                  <a:gd name="T45" fmla="*/ 4 h 1138"/>
                  <a:gd name="T46" fmla="*/ 3 w 788"/>
                  <a:gd name="T47" fmla="*/ 4 h 1138"/>
                  <a:gd name="T48" fmla="*/ 3 w 788"/>
                  <a:gd name="T49" fmla="*/ 4 h 1138"/>
                  <a:gd name="T50" fmla="*/ 3 w 788"/>
                  <a:gd name="T51" fmla="*/ 4 h 1138"/>
                  <a:gd name="T52" fmla="*/ 3 w 788"/>
                  <a:gd name="T53" fmla="*/ 4 h 1138"/>
                  <a:gd name="T54" fmla="*/ 3 w 788"/>
                  <a:gd name="T55" fmla="*/ 4 h 1138"/>
                  <a:gd name="T56" fmla="*/ 3 w 788"/>
                  <a:gd name="T57" fmla="*/ 4 h 1138"/>
                  <a:gd name="T58" fmla="*/ 3 w 788"/>
                  <a:gd name="T59" fmla="*/ 3 h 1138"/>
                  <a:gd name="T60" fmla="*/ 3 w 788"/>
                  <a:gd name="T61" fmla="*/ 3 h 1138"/>
                  <a:gd name="T62" fmla="*/ 2 w 788"/>
                  <a:gd name="T63" fmla="*/ 2 h 1138"/>
                  <a:gd name="T64" fmla="*/ 2 w 788"/>
                  <a:gd name="T65" fmla="*/ 2 h 1138"/>
                  <a:gd name="T66" fmla="*/ 2 w 788"/>
                  <a:gd name="T67" fmla="*/ 1 h 1138"/>
                  <a:gd name="T68" fmla="*/ 1 w 788"/>
                  <a:gd name="T69" fmla="*/ 1 h 1138"/>
                  <a:gd name="T70" fmla="*/ 1 w 788"/>
                  <a:gd name="T71" fmla="*/ 0 h 1138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</a:gdLst>
                <a:ahLst/>
                <a:cxnLst>
                  <a:cxn ang="T72">
                    <a:pos x="T0" y="T1"/>
                  </a:cxn>
                  <a:cxn ang="T73">
                    <a:pos x="T2" y="T3"/>
                  </a:cxn>
                  <a:cxn ang="T74">
                    <a:pos x="T4" y="T5"/>
                  </a:cxn>
                  <a:cxn ang="T75">
                    <a:pos x="T6" y="T7"/>
                  </a:cxn>
                  <a:cxn ang="T76">
                    <a:pos x="T8" y="T9"/>
                  </a:cxn>
                  <a:cxn ang="T77">
                    <a:pos x="T10" y="T11"/>
                  </a:cxn>
                  <a:cxn ang="T78">
                    <a:pos x="T12" y="T13"/>
                  </a:cxn>
                  <a:cxn ang="T79">
                    <a:pos x="T14" y="T15"/>
                  </a:cxn>
                  <a:cxn ang="T80">
                    <a:pos x="T16" y="T17"/>
                  </a:cxn>
                  <a:cxn ang="T81">
                    <a:pos x="T18" y="T19"/>
                  </a:cxn>
                  <a:cxn ang="T82">
                    <a:pos x="T20" y="T21"/>
                  </a:cxn>
                  <a:cxn ang="T83">
                    <a:pos x="T22" y="T23"/>
                  </a:cxn>
                  <a:cxn ang="T84">
                    <a:pos x="T24" y="T25"/>
                  </a:cxn>
                  <a:cxn ang="T85">
                    <a:pos x="T26" y="T27"/>
                  </a:cxn>
                  <a:cxn ang="T86">
                    <a:pos x="T28" y="T29"/>
                  </a:cxn>
                  <a:cxn ang="T87">
                    <a:pos x="T30" y="T31"/>
                  </a:cxn>
                  <a:cxn ang="T88">
                    <a:pos x="T32" y="T33"/>
                  </a:cxn>
                  <a:cxn ang="T89">
                    <a:pos x="T34" y="T35"/>
                  </a:cxn>
                  <a:cxn ang="T90">
                    <a:pos x="T36" y="T37"/>
                  </a:cxn>
                  <a:cxn ang="T91">
                    <a:pos x="T38" y="T39"/>
                  </a:cxn>
                  <a:cxn ang="T92">
                    <a:pos x="T40" y="T41"/>
                  </a:cxn>
                  <a:cxn ang="T93">
                    <a:pos x="T42" y="T43"/>
                  </a:cxn>
                  <a:cxn ang="T94">
                    <a:pos x="T44" y="T45"/>
                  </a:cxn>
                  <a:cxn ang="T95">
                    <a:pos x="T46" y="T47"/>
                  </a:cxn>
                  <a:cxn ang="T96">
                    <a:pos x="T48" y="T49"/>
                  </a:cxn>
                  <a:cxn ang="T97">
                    <a:pos x="T50" y="T51"/>
                  </a:cxn>
                  <a:cxn ang="T98">
                    <a:pos x="T52" y="T53"/>
                  </a:cxn>
                  <a:cxn ang="T99">
                    <a:pos x="T54" y="T55"/>
                  </a:cxn>
                  <a:cxn ang="T100">
                    <a:pos x="T56" y="T57"/>
                  </a:cxn>
                  <a:cxn ang="T101">
                    <a:pos x="T58" y="T59"/>
                  </a:cxn>
                  <a:cxn ang="T102">
                    <a:pos x="T60" y="T61"/>
                  </a:cxn>
                  <a:cxn ang="T103">
                    <a:pos x="T62" y="T63"/>
                  </a:cxn>
                  <a:cxn ang="T104">
                    <a:pos x="T64" y="T65"/>
                  </a:cxn>
                  <a:cxn ang="T105">
                    <a:pos x="T66" y="T67"/>
                  </a:cxn>
                  <a:cxn ang="T106">
                    <a:pos x="T68" y="T69"/>
                  </a:cxn>
                  <a:cxn ang="T107">
                    <a:pos x="T70" y="T71"/>
                  </a:cxn>
                </a:cxnLst>
                <a:rect l="0" t="0" r="r" b="b"/>
                <a:pathLst>
                  <a:path w="788" h="1138">
                    <a:moveTo>
                      <a:pt x="310" y="2"/>
                    </a:moveTo>
                    <a:lnTo>
                      <a:pt x="298" y="0"/>
                    </a:lnTo>
                    <a:lnTo>
                      <a:pt x="282" y="0"/>
                    </a:lnTo>
                    <a:lnTo>
                      <a:pt x="263" y="0"/>
                    </a:lnTo>
                    <a:lnTo>
                      <a:pt x="242" y="2"/>
                    </a:lnTo>
                    <a:lnTo>
                      <a:pt x="219" y="4"/>
                    </a:lnTo>
                    <a:lnTo>
                      <a:pt x="192" y="7"/>
                    </a:lnTo>
                    <a:lnTo>
                      <a:pt x="167" y="12"/>
                    </a:lnTo>
                    <a:lnTo>
                      <a:pt x="141" y="17"/>
                    </a:lnTo>
                    <a:lnTo>
                      <a:pt x="116" y="25"/>
                    </a:lnTo>
                    <a:lnTo>
                      <a:pt x="91" y="35"/>
                    </a:lnTo>
                    <a:lnTo>
                      <a:pt x="67" y="45"/>
                    </a:lnTo>
                    <a:lnTo>
                      <a:pt x="47" y="58"/>
                    </a:lnTo>
                    <a:lnTo>
                      <a:pt x="29" y="73"/>
                    </a:lnTo>
                    <a:lnTo>
                      <a:pt x="16" y="91"/>
                    </a:lnTo>
                    <a:lnTo>
                      <a:pt x="6" y="109"/>
                    </a:lnTo>
                    <a:lnTo>
                      <a:pt x="0" y="131"/>
                    </a:lnTo>
                    <a:lnTo>
                      <a:pt x="0" y="137"/>
                    </a:lnTo>
                    <a:lnTo>
                      <a:pt x="1" y="144"/>
                    </a:lnTo>
                    <a:lnTo>
                      <a:pt x="3" y="152"/>
                    </a:lnTo>
                    <a:lnTo>
                      <a:pt x="4" y="162"/>
                    </a:lnTo>
                    <a:lnTo>
                      <a:pt x="13" y="197"/>
                    </a:lnTo>
                    <a:lnTo>
                      <a:pt x="25" y="240"/>
                    </a:lnTo>
                    <a:lnTo>
                      <a:pt x="39" y="290"/>
                    </a:lnTo>
                    <a:lnTo>
                      <a:pt x="57" y="348"/>
                    </a:lnTo>
                    <a:lnTo>
                      <a:pt x="76" y="410"/>
                    </a:lnTo>
                    <a:lnTo>
                      <a:pt x="100" y="474"/>
                    </a:lnTo>
                    <a:lnTo>
                      <a:pt x="123" y="543"/>
                    </a:lnTo>
                    <a:lnTo>
                      <a:pt x="150" y="612"/>
                    </a:lnTo>
                    <a:lnTo>
                      <a:pt x="176" y="684"/>
                    </a:lnTo>
                    <a:lnTo>
                      <a:pt x="205" y="753"/>
                    </a:lnTo>
                    <a:lnTo>
                      <a:pt x="235" y="822"/>
                    </a:lnTo>
                    <a:lnTo>
                      <a:pt x="264" y="887"/>
                    </a:lnTo>
                    <a:lnTo>
                      <a:pt x="293" y="949"/>
                    </a:lnTo>
                    <a:lnTo>
                      <a:pt x="323" y="1005"/>
                    </a:lnTo>
                    <a:lnTo>
                      <a:pt x="352" y="1055"/>
                    </a:lnTo>
                    <a:lnTo>
                      <a:pt x="381" y="1098"/>
                    </a:lnTo>
                    <a:lnTo>
                      <a:pt x="389" y="1109"/>
                    </a:lnTo>
                    <a:lnTo>
                      <a:pt x="398" y="1120"/>
                    </a:lnTo>
                    <a:lnTo>
                      <a:pt x="406" y="1130"/>
                    </a:lnTo>
                    <a:lnTo>
                      <a:pt x="414" y="1138"/>
                    </a:lnTo>
                    <a:lnTo>
                      <a:pt x="436" y="1130"/>
                    </a:lnTo>
                    <a:lnTo>
                      <a:pt x="461" y="1121"/>
                    </a:lnTo>
                    <a:lnTo>
                      <a:pt x="487" y="1111"/>
                    </a:lnTo>
                    <a:lnTo>
                      <a:pt x="517" y="1099"/>
                    </a:lnTo>
                    <a:lnTo>
                      <a:pt x="547" y="1088"/>
                    </a:lnTo>
                    <a:lnTo>
                      <a:pt x="578" y="1075"/>
                    </a:lnTo>
                    <a:lnTo>
                      <a:pt x="609" y="1062"/>
                    </a:lnTo>
                    <a:lnTo>
                      <a:pt x="640" y="1049"/>
                    </a:lnTo>
                    <a:lnTo>
                      <a:pt x="669" y="1036"/>
                    </a:lnTo>
                    <a:lnTo>
                      <a:pt x="697" y="1023"/>
                    </a:lnTo>
                    <a:lnTo>
                      <a:pt x="722" y="1012"/>
                    </a:lnTo>
                    <a:lnTo>
                      <a:pt x="744" y="999"/>
                    </a:lnTo>
                    <a:lnTo>
                      <a:pt x="762" y="987"/>
                    </a:lnTo>
                    <a:lnTo>
                      <a:pt x="775" y="977"/>
                    </a:lnTo>
                    <a:lnTo>
                      <a:pt x="785" y="967"/>
                    </a:lnTo>
                    <a:lnTo>
                      <a:pt x="788" y="959"/>
                    </a:lnTo>
                    <a:lnTo>
                      <a:pt x="756" y="915"/>
                    </a:lnTo>
                    <a:lnTo>
                      <a:pt x="722" y="868"/>
                    </a:lnTo>
                    <a:lnTo>
                      <a:pt x="687" y="813"/>
                    </a:lnTo>
                    <a:lnTo>
                      <a:pt x="650" y="755"/>
                    </a:lnTo>
                    <a:lnTo>
                      <a:pt x="612" y="693"/>
                    </a:lnTo>
                    <a:lnTo>
                      <a:pt x="575" y="627"/>
                    </a:lnTo>
                    <a:lnTo>
                      <a:pt x="537" y="561"/>
                    </a:lnTo>
                    <a:lnTo>
                      <a:pt x="500" y="492"/>
                    </a:lnTo>
                    <a:lnTo>
                      <a:pt x="467" y="423"/>
                    </a:lnTo>
                    <a:lnTo>
                      <a:pt x="433" y="354"/>
                    </a:lnTo>
                    <a:lnTo>
                      <a:pt x="404" y="287"/>
                    </a:lnTo>
                    <a:lnTo>
                      <a:pt x="376" y="223"/>
                    </a:lnTo>
                    <a:lnTo>
                      <a:pt x="352" y="161"/>
                    </a:lnTo>
                    <a:lnTo>
                      <a:pt x="333" y="102"/>
                    </a:lnTo>
                    <a:lnTo>
                      <a:pt x="318" y="49"/>
                    </a:lnTo>
                    <a:lnTo>
                      <a:pt x="310" y="2"/>
                    </a:lnTo>
                    <a:close/>
                  </a:path>
                </a:pathLst>
              </a:custGeom>
              <a:solidFill>
                <a:srgbClr val="F4FCEA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127078" name="Freeform 27"/>
              <p:cNvSpPr>
                <a:spLocks/>
              </p:cNvSpPr>
              <p:nvPr/>
            </p:nvSpPr>
            <p:spPr bwMode="auto">
              <a:xfrm>
                <a:off x="8264" y="4707"/>
                <a:ext cx="142" cy="312"/>
              </a:xfrm>
              <a:custGeom>
                <a:avLst/>
                <a:gdLst>
                  <a:gd name="T0" fmla="*/ 0 w 425"/>
                  <a:gd name="T1" fmla="*/ 0 h 936"/>
                  <a:gd name="T2" fmla="*/ 0 w 425"/>
                  <a:gd name="T3" fmla="*/ 0 h 936"/>
                  <a:gd name="T4" fmla="*/ 0 w 425"/>
                  <a:gd name="T5" fmla="*/ 0 h 936"/>
                  <a:gd name="T6" fmla="*/ 0 w 425"/>
                  <a:gd name="T7" fmla="*/ 0 h 936"/>
                  <a:gd name="T8" fmla="*/ 0 w 425"/>
                  <a:gd name="T9" fmla="*/ 0 h 936"/>
                  <a:gd name="T10" fmla="*/ 0 w 425"/>
                  <a:gd name="T11" fmla="*/ 0 h 936"/>
                  <a:gd name="T12" fmla="*/ 0 w 425"/>
                  <a:gd name="T13" fmla="*/ 0 h 936"/>
                  <a:gd name="T14" fmla="*/ 0 w 425"/>
                  <a:gd name="T15" fmla="*/ 0 h 936"/>
                  <a:gd name="T16" fmla="*/ 0 w 425"/>
                  <a:gd name="T17" fmla="*/ 0 h 936"/>
                  <a:gd name="T18" fmla="*/ 0 w 425"/>
                  <a:gd name="T19" fmla="*/ 1 h 936"/>
                  <a:gd name="T20" fmla="*/ 0 w 425"/>
                  <a:gd name="T21" fmla="*/ 1 h 936"/>
                  <a:gd name="T22" fmla="*/ 0 w 425"/>
                  <a:gd name="T23" fmla="*/ 1 h 936"/>
                  <a:gd name="T24" fmla="*/ 0 w 425"/>
                  <a:gd name="T25" fmla="*/ 1 h 936"/>
                  <a:gd name="T26" fmla="*/ 0 w 425"/>
                  <a:gd name="T27" fmla="*/ 1 h 936"/>
                  <a:gd name="T28" fmla="*/ 0 w 425"/>
                  <a:gd name="T29" fmla="*/ 2 h 936"/>
                  <a:gd name="T30" fmla="*/ 0 w 425"/>
                  <a:gd name="T31" fmla="*/ 2 h 936"/>
                  <a:gd name="T32" fmla="*/ 0 w 425"/>
                  <a:gd name="T33" fmla="*/ 2 h 936"/>
                  <a:gd name="T34" fmla="*/ 0 w 425"/>
                  <a:gd name="T35" fmla="*/ 2 h 936"/>
                  <a:gd name="T36" fmla="*/ 0 w 425"/>
                  <a:gd name="T37" fmla="*/ 3 h 936"/>
                  <a:gd name="T38" fmla="*/ 1 w 425"/>
                  <a:gd name="T39" fmla="*/ 3 h 936"/>
                  <a:gd name="T40" fmla="*/ 1 w 425"/>
                  <a:gd name="T41" fmla="*/ 3 h 936"/>
                  <a:gd name="T42" fmla="*/ 1 w 425"/>
                  <a:gd name="T43" fmla="*/ 3 h 936"/>
                  <a:gd name="T44" fmla="*/ 1 w 425"/>
                  <a:gd name="T45" fmla="*/ 3 h 936"/>
                  <a:gd name="T46" fmla="*/ 1 w 425"/>
                  <a:gd name="T47" fmla="*/ 3 h 936"/>
                  <a:gd name="T48" fmla="*/ 1 w 425"/>
                  <a:gd name="T49" fmla="*/ 3 h 936"/>
                  <a:gd name="T50" fmla="*/ 1 w 425"/>
                  <a:gd name="T51" fmla="*/ 4 h 936"/>
                  <a:gd name="T52" fmla="*/ 1 w 425"/>
                  <a:gd name="T53" fmla="*/ 4 h 936"/>
                  <a:gd name="T54" fmla="*/ 1 w 425"/>
                  <a:gd name="T55" fmla="*/ 4 h 936"/>
                  <a:gd name="T56" fmla="*/ 1 w 425"/>
                  <a:gd name="T57" fmla="*/ 4 h 936"/>
                  <a:gd name="T58" fmla="*/ 1 w 425"/>
                  <a:gd name="T59" fmla="*/ 4 h 936"/>
                  <a:gd name="T60" fmla="*/ 1 w 425"/>
                  <a:gd name="T61" fmla="*/ 4 h 936"/>
                  <a:gd name="T62" fmla="*/ 2 w 425"/>
                  <a:gd name="T63" fmla="*/ 4 h 936"/>
                  <a:gd name="T64" fmla="*/ 2 w 425"/>
                  <a:gd name="T65" fmla="*/ 4 h 936"/>
                  <a:gd name="T66" fmla="*/ 2 w 425"/>
                  <a:gd name="T67" fmla="*/ 4 h 936"/>
                  <a:gd name="T68" fmla="*/ 2 w 425"/>
                  <a:gd name="T69" fmla="*/ 3 h 936"/>
                  <a:gd name="T70" fmla="*/ 1 w 425"/>
                  <a:gd name="T71" fmla="*/ 3 h 936"/>
                  <a:gd name="T72" fmla="*/ 1 w 425"/>
                  <a:gd name="T73" fmla="*/ 3 h 936"/>
                  <a:gd name="T74" fmla="*/ 1 w 425"/>
                  <a:gd name="T75" fmla="*/ 3 h 936"/>
                  <a:gd name="T76" fmla="*/ 1 w 425"/>
                  <a:gd name="T77" fmla="*/ 2 h 936"/>
                  <a:gd name="T78" fmla="*/ 1 w 425"/>
                  <a:gd name="T79" fmla="*/ 2 h 936"/>
                  <a:gd name="T80" fmla="*/ 1 w 425"/>
                  <a:gd name="T81" fmla="*/ 2 h 936"/>
                  <a:gd name="T82" fmla="*/ 1 w 425"/>
                  <a:gd name="T83" fmla="*/ 2 h 936"/>
                  <a:gd name="T84" fmla="*/ 1 w 425"/>
                  <a:gd name="T85" fmla="*/ 1 h 936"/>
                  <a:gd name="T86" fmla="*/ 0 w 425"/>
                  <a:gd name="T87" fmla="*/ 1 h 936"/>
                  <a:gd name="T88" fmla="*/ 0 w 425"/>
                  <a:gd name="T89" fmla="*/ 1 h 936"/>
                  <a:gd name="T90" fmla="*/ 0 w 425"/>
                  <a:gd name="T91" fmla="*/ 1 h 936"/>
                  <a:gd name="T92" fmla="*/ 0 w 425"/>
                  <a:gd name="T93" fmla="*/ 0 h 936"/>
                  <a:gd name="T94" fmla="*/ 0 w 425"/>
                  <a:gd name="T95" fmla="*/ 0 h 936"/>
                  <a:gd name="T96" fmla="*/ 0 w 425"/>
                  <a:gd name="T97" fmla="*/ 0 h 9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</a:gdLst>
                <a:ahLst/>
                <a:cxnLst>
                  <a:cxn ang="T98">
                    <a:pos x="T0" y="T1"/>
                  </a:cxn>
                  <a:cxn ang="T99">
                    <a:pos x="T2" y="T3"/>
                  </a:cxn>
                  <a:cxn ang="T100">
                    <a:pos x="T4" y="T5"/>
                  </a:cxn>
                  <a:cxn ang="T101">
                    <a:pos x="T6" y="T7"/>
                  </a:cxn>
                  <a:cxn ang="T102">
                    <a:pos x="T8" y="T9"/>
                  </a:cxn>
                  <a:cxn ang="T103">
                    <a:pos x="T10" y="T11"/>
                  </a:cxn>
                  <a:cxn ang="T104">
                    <a:pos x="T12" y="T13"/>
                  </a:cxn>
                  <a:cxn ang="T105">
                    <a:pos x="T14" y="T15"/>
                  </a:cxn>
                  <a:cxn ang="T106">
                    <a:pos x="T16" y="T17"/>
                  </a:cxn>
                  <a:cxn ang="T107">
                    <a:pos x="T18" y="T19"/>
                  </a:cxn>
                  <a:cxn ang="T108">
                    <a:pos x="T20" y="T21"/>
                  </a:cxn>
                  <a:cxn ang="T109">
                    <a:pos x="T22" y="T23"/>
                  </a:cxn>
                  <a:cxn ang="T110">
                    <a:pos x="T24" y="T25"/>
                  </a:cxn>
                  <a:cxn ang="T111">
                    <a:pos x="T26" y="T27"/>
                  </a:cxn>
                  <a:cxn ang="T112">
                    <a:pos x="T28" y="T29"/>
                  </a:cxn>
                  <a:cxn ang="T113">
                    <a:pos x="T30" y="T31"/>
                  </a:cxn>
                  <a:cxn ang="T114">
                    <a:pos x="T32" y="T33"/>
                  </a:cxn>
                  <a:cxn ang="T115">
                    <a:pos x="T34" y="T35"/>
                  </a:cxn>
                  <a:cxn ang="T116">
                    <a:pos x="T36" y="T37"/>
                  </a:cxn>
                  <a:cxn ang="T117">
                    <a:pos x="T38" y="T39"/>
                  </a:cxn>
                  <a:cxn ang="T118">
                    <a:pos x="T40" y="T41"/>
                  </a:cxn>
                  <a:cxn ang="T119">
                    <a:pos x="T42" y="T43"/>
                  </a:cxn>
                  <a:cxn ang="T120">
                    <a:pos x="T44" y="T45"/>
                  </a:cxn>
                  <a:cxn ang="T121">
                    <a:pos x="T46" y="T47"/>
                  </a:cxn>
                  <a:cxn ang="T122">
                    <a:pos x="T48" y="T49"/>
                  </a:cxn>
                  <a:cxn ang="T123">
                    <a:pos x="T50" y="T51"/>
                  </a:cxn>
                  <a:cxn ang="T124">
                    <a:pos x="T52" y="T53"/>
                  </a:cxn>
                  <a:cxn ang="T125">
                    <a:pos x="T54" y="T55"/>
                  </a:cxn>
                  <a:cxn ang="T126">
                    <a:pos x="T56" y="T57"/>
                  </a:cxn>
                  <a:cxn ang="T127">
                    <a:pos x="T58" y="T59"/>
                  </a:cxn>
                  <a:cxn ang="T128">
                    <a:pos x="T60" y="T61"/>
                  </a:cxn>
                  <a:cxn ang="T129">
                    <a:pos x="T62" y="T63"/>
                  </a:cxn>
                  <a:cxn ang="T130">
                    <a:pos x="T64" y="T65"/>
                  </a:cxn>
                  <a:cxn ang="T131">
                    <a:pos x="T66" y="T67"/>
                  </a:cxn>
                  <a:cxn ang="T132">
                    <a:pos x="T68" y="T69"/>
                  </a:cxn>
                  <a:cxn ang="T133">
                    <a:pos x="T70" y="T71"/>
                  </a:cxn>
                  <a:cxn ang="T134">
                    <a:pos x="T72" y="T73"/>
                  </a:cxn>
                  <a:cxn ang="T135">
                    <a:pos x="T74" y="T75"/>
                  </a:cxn>
                  <a:cxn ang="T136">
                    <a:pos x="T76" y="T77"/>
                  </a:cxn>
                  <a:cxn ang="T137">
                    <a:pos x="T78" y="T79"/>
                  </a:cxn>
                  <a:cxn ang="T138">
                    <a:pos x="T80" y="T81"/>
                  </a:cxn>
                  <a:cxn ang="T139">
                    <a:pos x="T82" y="T83"/>
                  </a:cxn>
                  <a:cxn ang="T140">
                    <a:pos x="T84" y="T85"/>
                  </a:cxn>
                  <a:cxn ang="T141">
                    <a:pos x="T86" y="T87"/>
                  </a:cxn>
                  <a:cxn ang="T142">
                    <a:pos x="T88" y="T89"/>
                  </a:cxn>
                  <a:cxn ang="T143">
                    <a:pos x="T90" y="T91"/>
                  </a:cxn>
                  <a:cxn ang="T144">
                    <a:pos x="T92" y="T93"/>
                  </a:cxn>
                  <a:cxn ang="T145">
                    <a:pos x="T94" y="T95"/>
                  </a:cxn>
                  <a:cxn ang="T146">
                    <a:pos x="T96" y="T97"/>
                  </a:cxn>
                </a:cxnLst>
                <a:rect l="0" t="0" r="r" b="b"/>
                <a:pathLst>
                  <a:path w="425" h="936">
                    <a:moveTo>
                      <a:pt x="48" y="0"/>
                    </a:moveTo>
                    <a:lnTo>
                      <a:pt x="48" y="2"/>
                    </a:lnTo>
                    <a:lnTo>
                      <a:pt x="48" y="5"/>
                    </a:lnTo>
                    <a:lnTo>
                      <a:pt x="47" y="11"/>
                    </a:lnTo>
                    <a:lnTo>
                      <a:pt x="44" y="19"/>
                    </a:lnTo>
                    <a:lnTo>
                      <a:pt x="39" y="35"/>
                    </a:lnTo>
                    <a:lnTo>
                      <a:pt x="32" y="55"/>
                    </a:lnTo>
                    <a:lnTo>
                      <a:pt x="20" y="82"/>
                    </a:lnTo>
                    <a:lnTo>
                      <a:pt x="6" y="117"/>
                    </a:lnTo>
                    <a:lnTo>
                      <a:pt x="0" y="141"/>
                    </a:lnTo>
                    <a:lnTo>
                      <a:pt x="0" y="177"/>
                    </a:lnTo>
                    <a:lnTo>
                      <a:pt x="4" y="220"/>
                    </a:lnTo>
                    <a:lnTo>
                      <a:pt x="13" y="271"/>
                    </a:lnTo>
                    <a:lnTo>
                      <a:pt x="26" y="325"/>
                    </a:lnTo>
                    <a:lnTo>
                      <a:pt x="41" y="386"/>
                    </a:lnTo>
                    <a:lnTo>
                      <a:pt x="58" y="446"/>
                    </a:lnTo>
                    <a:lnTo>
                      <a:pt x="78" y="509"/>
                    </a:lnTo>
                    <a:lnTo>
                      <a:pt x="98" y="570"/>
                    </a:lnTo>
                    <a:lnTo>
                      <a:pt x="119" y="628"/>
                    </a:lnTo>
                    <a:lnTo>
                      <a:pt x="138" y="683"/>
                    </a:lnTo>
                    <a:lnTo>
                      <a:pt x="157" y="733"/>
                    </a:lnTo>
                    <a:lnTo>
                      <a:pt x="174" y="775"/>
                    </a:lnTo>
                    <a:lnTo>
                      <a:pt x="189" y="808"/>
                    </a:lnTo>
                    <a:lnTo>
                      <a:pt x="201" y="831"/>
                    </a:lnTo>
                    <a:lnTo>
                      <a:pt x="210" y="843"/>
                    </a:lnTo>
                    <a:lnTo>
                      <a:pt x="223" y="853"/>
                    </a:lnTo>
                    <a:lnTo>
                      <a:pt x="239" y="861"/>
                    </a:lnTo>
                    <a:lnTo>
                      <a:pt x="258" y="873"/>
                    </a:lnTo>
                    <a:lnTo>
                      <a:pt x="282" y="883"/>
                    </a:lnTo>
                    <a:lnTo>
                      <a:pt x="310" y="896"/>
                    </a:lnTo>
                    <a:lnTo>
                      <a:pt x="342" y="907"/>
                    </a:lnTo>
                    <a:lnTo>
                      <a:pt x="380" y="922"/>
                    </a:lnTo>
                    <a:lnTo>
                      <a:pt x="425" y="936"/>
                    </a:lnTo>
                    <a:lnTo>
                      <a:pt x="396" y="893"/>
                    </a:lnTo>
                    <a:lnTo>
                      <a:pt x="367" y="843"/>
                    </a:lnTo>
                    <a:lnTo>
                      <a:pt x="337" y="787"/>
                    </a:lnTo>
                    <a:lnTo>
                      <a:pt x="308" y="725"/>
                    </a:lnTo>
                    <a:lnTo>
                      <a:pt x="279" y="660"/>
                    </a:lnTo>
                    <a:lnTo>
                      <a:pt x="249" y="591"/>
                    </a:lnTo>
                    <a:lnTo>
                      <a:pt x="220" y="522"/>
                    </a:lnTo>
                    <a:lnTo>
                      <a:pt x="194" y="450"/>
                    </a:lnTo>
                    <a:lnTo>
                      <a:pt x="167" y="381"/>
                    </a:lnTo>
                    <a:lnTo>
                      <a:pt x="144" y="312"/>
                    </a:lnTo>
                    <a:lnTo>
                      <a:pt x="120" y="248"/>
                    </a:lnTo>
                    <a:lnTo>
                      <a:pt x="101" y="186"/>
                    </a:lnTo>
                    <a:lnTo>
                      <a:pt x="83" y="128"/>
                    </a:lnTo>
                    <a:lnTo>
                      <a:pt x="69" y="78"/>
                    </a:lnTo>
                    <a:lnTo>
                      <a:pt x="57" y="35"/>
                    </a:lnTo>
                    <a:lnTo>
                      <a:pt x="48" y="0"/>
                    </a:lnTo>
                    <a:close/>
                  </a:path>
                </a:pathLst>
              </a:custGeom>
              <a:solidFill>
                <a:srgbClr val="CCEF72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127079" name="Freeform 28"/>
              <p:cNvSpPr>
                <a:spLocks/>
              </p:cNvSpPr>
              <p:nvPr/>
            </p:nvSpPr>
            <p:spPr bwMode="auto">
              <a:xfrm>
                <a:off x="8310" y="4696"/>
                <a:ext cx="64" cy="69"/>
              </a:xfrm>
              <a:custGeom>
                <a:avLst/>
                <a:gdLst>
                  <a:gd name="T0" fmla="*/ 0 w 192"/>
                  <a:gd name="T1" fmla="*/ 0 h 208"/>
                  <a:gd name="T2" fmla="*/ 0 w 192"/>
                  <a:gd name="T3" fmla="*/ 0 h 208"/>
                  <a:gd name="T4" fmla="*/ 0 w 192"/>
                  <a:gd name="T5" fmla="*/ 0 h 208"/>
                  <a:gd name="T6" fmla="*/ 0 w 192"/>
                  <a:gd name="T7" fmla="*/ 0 h 208"/>
                  <a:gd name="T8" fmla="*/ 0 w 192"/>
                  <a:gd name="T9" fmla="*/ 0 h 208"/>
                  <a:gd name="T10" fmla="*/ 0 w 192"/>
                  <a:gd name="T11" fmla="*/ 0 h 208"/>
                  <a:gd name="T12" fmla="*/ 0 w 192"/>
                  <a:gd name="T13" fmla="*/ 1 h 208"/>
                  <a:gd name="T14" fmla="*/ 0 w 192"/>
                  <a:gd name="T15" fmla="*/ 1 h 208"/>
                  <a:gd name="T16" fmla="*/ 0 w 192"/>
                  <a:gd name="T17" fmla="*/ 1 h 208"/>
                  <a:gd name="T18" fmla="*/ 0 w 192"/>
                  <a:gd name="T19" fmla="*/ 1 h 208"/>
                  <a:gd name="T20" fmla="*/ 0 w 192"/>
                  <a:gd name="T21" fmla="*/ 1 h 208"/>
                  <a:gd name="T22" fmla="*/ 0 w 192"/>
                  <a:gd name="T23" fmla="*/ 1 h 208"/>
                  <a:gd name="T24" fmla="*/ 0 w 192"/>
                  <a:gd name="T25" fmla="*/ 1 h 208"/>
                  <a:gd name="T26" fmla="*/ 1 w 192"/>
                  <a:gd name="T27" fmla="*/ 1 h 208"/>
                  <a:gd name="T28" fmla="*/ 1 w 192"/>
                  <a:gd name="T29" fmla="*/ 1 h 208"/>
                  <a:gd name="T30" fmla="*/ 1 w 192"/>
                  <a:gd name="T31" fmla="*/ 1 h 208"/>
                  <a:gd name="T32" fmla="*/ 1 w 192"/>
                  <a:gd name="T33" fmla="*/ 1 h 208"/>
                  <a:gd name="T34" fmla="*/ 1 w 192"/>
                  <a:gd name="T35" fmla="*/ 1 h 208"/>
                  <a:gd name="T36" fmla="*/ 1 w 192"/>
                  <a:gd name="T37" fmla="*/ 0 h 208"/>
                  <a:gd name="T38" fmla="*/ 1 w 192"/>
                  <a:gd name="T39" fmla="*/ 0 h 208"/>
                  <a:gd name="T40" fmla="*/ 1 w 192"/>
                  <a:gd name="T41" fmla="*/ 0 h 208"/>
                  <a:gd name="T42" fmla="*/ 1 w 192"/>
                  <a:gd name="T43" fmla="*/ 0 h 208"/>
                  <a:gd name="T44" fmla="*/ 1 w 192"/>
                  <a:gd name="T45" fmla="*/ 0 h 208"/>
                  <a:gd name="T46" fmla="*/ 1 w 192"/>
                  <a:gd name="T47" fmla="*/ 0 h 208"/>
                  <a:gd name="T48" fmla="*/ 0 w 192"/>
                  <a:gd name="T49" fmla="*/ 0 h 208"/>
                  <a:gd name="T50" fmla="*/ 0 w 192"/>
                  <a:gd name="T51" fmla="*/ 0 h 208"/>
                  <a:gd name="T52" fmla="*/ 0 w 192"/>
                  <a:gd name="T53" fmla="*/ 0 h 208"/>
                  <a:gd name="T54" fmla="*/ 0 w 192"/>
                  <a:gd name="T55" fmla="*/ 0 h 208"/>
                  <a:gd name="T56" fmla="*/ 0 w 192"/>
                  <a:gd name="T57" fmla="*/ 0 h 208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0" t="0" r="r" b="b"/>
                <a:pathLst>
                  <a:path w="192" h="208">
                    <a:moveTo>
                      <a:pt x="26" y="11"/>
                    </a:moveTo>
                    <a:lnTo>
                      <a:pt x="13" y="24"/>
                    </a:lnTo>
                    <a:lnTo>
                      <a:pt x="4" y="43"/>
                    </a:lnTo>
                    <a:lnTo>
                      <a:pt x="0" y="67"/>
                    </a:lnTo>
                    <a:lnTo>
                      <a:pt x="0" y="93"/>
                    </a:lnTo>
                    <a:lnTo>
                      <a:pt x="3" y="120"/>
                    </a:lnTo>
                    <a:lnTo>
                      <a:pt x="10" y="148"/>
                    </a:lnTo>
                    <a:lnTo>
                      <a:pt x="20" y="171"/>
                    </a:lnTo>
                    <a:lnTo>
                      <a:pt x="35" y="189"/>
                    </a:lnTo>
                    <a:lnTo>
                      <a:pt x="51" y="201"/>
                    </a:lnTo>
                    <a:lnTo>
                      <a:pt x="70" y="206"/>
                    </a:lnTo>
                    <a:lnTo>
                      <a:pt x="91" y="208"/>
                    </a:lnTo>
                    <a:lnTo>
                      <a:pt x="111" y="204"/>
                    </a:lnTo>
                    <a:lnTo>
                      <a:pt x="130" y="196"/>
                    </a:lnTo>
                    <a:lnTo>
                      <a:pt x="148" y="186"/>
                    </a:lnTo>
                    <a:lnTo>
                      <a:pt x="163" y="176"/>
                    </a:lnTo>
                    <a:lnTo>
                      <a:pt x="174" y="163"/>
                    </a:lnTo>
                    <a:lnTo>
                      <a:pt x="189" y="130"/>
                    </a:lnTo>
                    <a:lnTo>
                      <a:pt x="192" y="89"/>
                    </a:lnTo>
                    <a:lnTo>
                      <a:pt x="185" y="50"/>
                    </a:lnTo>
                    <a:lnTo>
                      <a:pt x="166" y="27"/>
                    </a:lnTo>
                    <a:lnTo>
                      <a:pt x="152" y="21"/>
                    </a:lnTo>
                    <a:lnTo>
                      <a:pt x="138" y="14"/>
                    </a:lnTo>
                    <a:lnTo>
                      <a:pt x="122" y="8"/>
                    </a:lnTo>
                    <a:lnTo>
                      <a:pt x="104" y="2"/>
                    </a:lnTo>
                    <a:lnTo>
                      <a:pt x="85" y="0"/>
                    </a:lnTo>
                    <a:lnTo>
                      <a:pt x="66" y="0"/>
                    </a:lnTo>
                    <a:lnTo>
                      <a:pt x="47" y="2"/>
                    </a:lnTo>
                    <a:lnTo>
                      <a:pt x="26" y="11"/>
                    </a:lnTo>
                    <a:close/>
                  </a:path>
                </a:pathLst>
              </a:custGeom>
              <a:solidFill>
                <a:srgbClr val="CCEF72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127080" name="Freeform 29"/>
              <p:cNvSpPr>
                <a:spLocks/>
              </p:cNvSpPr>
              <p:nvPr/>
            </p:nvSpPr>
            <p:spPr bwMode="auto">
              <a:xfrm>
                <a:off x="8406" y="4895"/>
                <a:ext cx="82" cy="84"/>
              </a:xfrm>
              <a:custGeom>
                <a:avLst/>
                <a:gdLst>
                  <a:gd name="T0" fmla="*/ 0 w 247"/>
                  <a:gd name="T1" fmla="*/ 0 h 251"/>
                  <a:gd name="T2" fmla="*/ 0 w 247"/>
                  <a:gd name="T3" fmla="*/ 0 h 251"/>
                  <a:gd name="T4" fmla="*/ 0 w 247"/>
                  <a:gd name="T5" fmla="*/ 0 h 251"/>
                  <a:gd name="T6" fmla="*/ 0 w 247"/>
                  <a:gd name="T7" fmla="*/ 0 h 251"/>
                  <a:gd name="T8" fmla="*/ 0 w 247"/>
                  <a:gd name="T9" fmla="*/ 0 h 251"/>
                  <a:gd name="T10" fmla="*/ 0 w 247"/>
                  <a:gd name="T11" fmla="*/ 0 h 251"/>
                  <a:gd name="T12" fmla="*/ 0 w 247"/>
                  <a:gd name="T13" fmla="*/ 1 h 251"/>
                  <a:gd name="T14" fmla="*/ 0 w 247"/>
                  <a:gd name="T15" fmla="*/ 1 h 251"/>
                  <a:gd name="T16" fmla="*/ 0 w 247"/>
                  <a:gd name="T17" fmla="*/ 1 h 251"/>
                  <a:gd name="T18" fmla="*/ 0 w 247"/>
                  <a:gd name="T19" fmla="*/ 1 h 251"/>
                  <a:gd name="T20" fmla="*/ 0 w 247"/>
                  <a:gd name="T21" fmla="*/ 1 h 251"/>
                  <a:gd name="T22" fmla="*/ 0 w 247"/>
                  <a:gd name="T23" fmla="*/ 1 h 251"/>
                  <a:gd name="T24" fmla="*/ 0 w 247"/>
                  <a:gd name="T25" fmla="*/ 1 h 251"/>
                  <a:gd name="T26" fmla="*/ 0 w 247"/>
                  <a:gd name="T27" fmla="*/ 1 h 251"/>
                  <a:gd name="T28" fmla="*/ 1 w 247"/>
                  <a:gd name="T29" fmla="*/ 1 h 251"/>
                  <a:gd name="T30" fmla="*/ 1 w 247"/>
                  <a:gd name="T31" fmla="*/ 1 h 251"/>
                  <a:gd name="T32" fmla="*/ 1 w 247"/>
                  <a:gd name="T33" fmla="*/ 1 h 251"/>
                  <a:gd name="T34" fmla="*/ 1 w 247"/>
                  <a:gd name="T35" fmla="*/ 1 h 251"/>
                  <a:gd name="T36" fmla="*/ 1 w 247"/>
                  <a:gd name="T37" fmla="*/ 1 h 251"/>
                  <a:gd name="T38" fmla="*/ 1 w 247"/>
                  <a:gd name="T39" fmla="*/ 1 h 251"/>
                  <a:gd name="T40" fmla="*/ 1 w 247"/>
                  <a:gd name="T41" fmla="*/ 1 h 251"/>
                  <a:gd name="T42" fmla="*/ 1 w 247"/>
                  <a:gd name="T43" fmla="*/ 1 h 251"/>
                  <a:gd name="T44" fmla="*/ 1 w 247"/>
                  <a:gd name="T45" fmla="*/ 1 h 251"/>
                  <a:gd name="T46" fmla="*/ 1 w 247"/>
                  <a:gd name="T47" fmla="*/ 1 h 251"/>
                  <a:gd name="T48" fmla="*/ 1 w 247"/>
                  <a:gd name="T49" fmla="*/ 1 h 251"/>
                  <a:gd name="T50" fmla="*/ 1 w 247"/>
                  <a:gd name="T51" fmla="*/ 1 h 251"/>
                  <a:gd name="T52" fmla="*/ 1 w 247"/>
                  <a:gd name="T53" fmla="*/ 0 h 251"/>
                  <a:gd name="T54" fmla="*/ 1 w 247"/>
                  <a:gd name="T55" fmla="*/ 0 h 251"/>
                  <a:gd name="T56" fmla="*/ 1 w 247"/>
                  <a:gd name="T57" fmla="*/ 0 h 251"/>
                  <a:gd name="T58" fmla="*/ 1 w 247"/>
                  <a:gd name="T59" fmla="*/ 0 h 251"/>
                  <a:gd name="T60" fmla="*/ 1 w 247"/>
                  <a:gd name="T61" fmla="*/ 0 h 251"/>
                  <a:gd name="T62" fmla="*/ 1 w 247"/>
                  <a:gd name="T63" fmla="*/ 0 h 251"/>
                  <a:gd name="T64" fmla="*/ 1 w 247"/>
                  <a:gd name="T65" fmla="*/ 0 h 251"/>
                  <a:gd name="T66" fmla="*/ 1 w 247"/>
                  <a:gd name="T67" fmla="*/ 0 h 251"/>
                  <a:gd name="T68" fmla="*/ 0 w 247"/>
                  <a:gd name="T69" fmla="*/ 0 h 251"/>
                  <a:gd name="T70" fmla="*/ 0 w 247"/>
                  <a:gd name="T71" fmla="*/ 0 h 251"/>
                  <a:gd name="T72" fmla="*/ 0 w 247"/>
                  <a:gd name="T73" fmla="*/ 0 h 251"/>
                  <a:gd name="T74" fmla="*/ 0 w 247"/>
                  <a:gd name="T75" fmla="*/ 0 h 251"/>
                  <a:gd name="T76" fmla="*/ 0 w 247"/>
                  <a:gd name="T77" fmla="*/ 0 h 251"/>
                  <a:gd name="T78" fmla="*/ 0 w 247"/>
                  <a:gd name="T79" fmla="*/ 0 h 251"/>
                  <a:gd name="T80" fmla="*/ 0 w 247"/>
                  <a:gd name="T81" fmla="*/ 0 h 251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</a:gdLst>
                <a:ahLst/>
                <a:cxnLst>
                  <a:cxn ang="T82">
                    <a:pos x="T0" y="T1"/>
                  </a:cxn>
                  <a:cxn ang="T83">
                    <a:pos x="T2" y="T3"/>
                  </a:cxn>
                  <a:cxn ang="T84">
                    <a:pos x="T4" y="T5"/>
                  </a:cxn>
                  <a:cxn ang="T85">
                    <a:pos x="T6" y="T7"/>
                  </a:cxn>
                  <a:cxn ang="T86">
                    <a:pos x="T8" y="T9"/>
                  </a:cxn>
                  <a:cxn ang="T87">
                    <a:pos x="T10" y="T11"/>
                  </a:cxn>
                  <a:cxn ang="T88">
                    <a:pos x="T12" y="T13"/>
                  </a:cxn>
                  <a:cxn ang="T89">
                    <a:pos x="T14" y="T15"/>
                  </a:cxn>
                  <a:cxn ang="T90">
                    <a:pos x="T16" y="T17"/>
                  </a:cxn>
                  <a:cxn ang="T91">
                    <a:pos x="T18" y="T19"/>
                  </a:cxn>
                  <a:cxn ang="T92">
                    <a:pos x="T20" y="T21"/>
                  </a:cxn>
                  <a:cxn ang="T93">
                    <a:pos x="T22" y="T23"/>
                  </a:cxn>
                  <a:cxn ang="T94">
                    <a:pos x="T24" y="T25"/>
                  </a:cxn>
                  <a:cxn ang="T95">
                    <a:pos x="T26" y="T27"/>
                  </a:cxn>
                  <a:cxn ang="T96">
                    <a:pos x="T28" y="T29"/>
                  </a:cxn>
                  <a:cxn ang="T97">
                    <a:pos x="T30" y="T31"/>
                  </a:cxn>
                  <a:cxn ang="T98">
                    <a:pos x="T32" y="T33"/>
                  </a:cxn>
                  <a:cxn ang="T99">
                    <a:pos x="T34" y="T35"/>
                  </a:cxn>
                  <a:cxn ang="T100">
                    <a:pos x="T36" y="T37"/>
                  </a:cxn>
                  <a:cxn ang="T101">
                    <a:pos x="T38" y="T39"/>
                  </a:cxn>
                  <a:cxn ang="T102">
                    <a:pos x="T40" y="T41"/>
                  </a:cxn>
                  <a:cxn ang="T103">
                    <a:pos x="T42" y="T43"/>
                  </a:cxn>
                  <a:cxn ang="T104">
                    <a:pos x="T44" y="T45"/>
                  </a:cxn>
                  <a:cxn ang="T105">
                    <a:pos x="T46" y="T47"/>
                  </a:cxn>
                  <a:cxn ang="T106">
                    <a:pos x="T48" y="T49"/>
                  </a:cxn>
                  <a:cxn ang="T107">
                    <a:pos x="T50" y="T51"/>
                  </a:cxn>
                  <a:cxn ang="T108">
                    <a:pos x="T52" y="T53"/>
                  </a:cxn>
                  <a:cxn ang="T109">
                    <a:pos x="T54" y="T55"/>
                  </a:cxn>
                  <a:cxn ang="T110">
                    <a:pos x="T56" y="T57"/>
                  </a:cxn>
                  <a:cxn ang="T111">
                    <a:pos x="T58" y="T59"/>
                  </a:cxn>
                  <a:cxn ang="T112">
                    <a:pos x="T60" y="T61"/>
                  </a:cxn>
                  <a:cxn ang="T113">
                    <a:pos x="T62" y="T63"/>
                  </a:cxn>
                  <a:cxn ang="T114">
                    <a:pos x="T64" y="T65"/>
                  </a:cxn>
                  <a:cxn ang="T115">
                    <a:pos x="T66" y="T67"/>
                  </a:cxn>
                  <a:cxn ang="T116">
                    <a:pos x="T68" y="T69"/>
                  </a:cxn>
                  <a:cxn ang="T117">
                    <a:pos x="T70" y="T71"/>
                  </a:cxn>
                  <a:cxn ang="T118">
                    <a:pos x="T72" y="T73"/>
                  </a:cxn>
                  <a:cxn ang="T119">
                    <a:pos x="T74" y="T75"/>
                  </a:cxn>
                  <a:cxn ang="T120">
                    <a:pos x="T76" y="T77"/>
                  </a:cxn>
                  <a:cxn ang="T121">
                    <a:pos x="T78" y="T79"/>
                  </a:cxn>
                  <a:cxn ang="T122">
                    <a:pos x="T80" y="T81"/>
                  </a:cxn>
                </a:cxnLst>
                <a:rect l="0" t="0" r="r" b="b"/>
                <a:pathLst>
                  <a:path w="247" h="251">
                    <a:moveTo>
                      <a:pt x="33" y="29"/>
                    </a:moveTo>
                    <a:lnTo>
                      <a:pt x="21" y="44"/>
                    </a:lnTo>
                    <a:lnTo>
                      <a:pt x="12" y="60"/>
                    </a:lnTo>
                    <a:lnTo>
                      <a:pt x="5" y="79"/>
                    </a:lnTo>
                    <a:lnTo>
                      <a:pt x="0" y="97"/>
                    </a:lnTo>
                    <a:lnTo>
                      <a:pt x="0" y="116"/>
                    </a:lnTo>
                    <a:lnTo>
                      <a:pt x="5" y="135"/>
                    </a:lnTo>
                    <a:lnTo>
                      <a:pt x="12" y="152"/>
                    </a:lnTo>
                    <a:lnTo>
                      <a:pt x="25" y="169"/>
                    </a:lnTo>
                    <a:lnTo>
                      <a:pt x="42" y="187"/>
                    </a:lnTo>
                    <a:lnTo>
                      <a:pt x="58" y="202"/>
                    </a:lnTo>
                    <a:lnTo>
                      <a:pt x="77" y="220"/>
                    </a:lnTo>
                    <a:lnTo>
                      <a:pt x="96" y="233"/>
                    </a:lnTo>
                    <a:lnTo>
                      <a:pt x="114" y="244"/>
                    </a:lnTo>
                    <a:lnTo>
                      <a:pt x="133" y="251"/>
                    </a:lnTo>
                    <a:lnTo>
                      <a:pt x="149" y="251"/>
                    </a:lnTo>
                    <a:lnTo>
                      <a:pt x="165" y="246"/>
                    </a:lnTo>
                    <a:lnTo>
                      <a:pt x="180" y="237"/>
                    </a:lnTo>
                    <a:lnTo>
                      <a:pt x="196" y="228"/>
                    </a:lnTo>
                    <a:lnTo>
                      <a:pt x="209" y="220"/>
                    </a:lnTo>
                    <a:lnTo>
                      <a:pt x="222" y="212"/>
                    </a:lnTo>
                    <a:lnTo>
                      <a:pt x="232" y="202"/>
                    </a:lnTo>
                    <a:lnTo>
                      <a:pt x="240" y="191"/>
                    </a:lnTo>
                    <a:lnTo>
                      <a:pt x="246" y="178"/>
                    </a:lnTo>
                    <a:lnTo>
                      <a:pt x="247" y="162"/>
                    </a:lnTo>
                    <a:lnTo>
                      <a:pt x="244" y="142"/>
                    </a:lnTo>
                    <a:lnTo>
                      <a:pt x="238" y="120"/>
                    </a:lnTo>
                    <a:lnTo>
                      <a:pt x="228" y="96"/>
                    </a:lnTo>
                    <a:lnTo>
                      <a:pt x="215" y="72"/>
                    </a:lnTo>
                    <a:lnTo>
                      <a:pt x="200" y="50"/>
                    </a:lnTo>
                    <a:lnTo>
                      <a:pt x="184" y="30"/>
                    </a:lnTo>
                    <a:lnTo>
                      <a:pt x="165" y="16"/>
                    </a:lnTo>
                    <a:lnTo>
                      <a:pt x="147" y="7"/>
                    </a:lnTo>
                    <a:lnTo>
                      <a:pt x="130" y="3"/>
                    </a:lnTo>
                    <a:lnTo>
                      <a:pt x="112" y="0"/>
                    </a:lnTo>
                    <a:lnTo>
                      <a:pt x="94" y="1"/>
                    </a:lnTo>
                    <a:lnTo>
                      <a:pt x="80" y="3"/>
                    </a:lnTo>
                    <a:lnTo>
                      <a:pt x="65" y="7"/>
                    </a:lnTo>
                    <a:lnTo>
                      <a:pt x="52" y="13"/>
                    </a:lnTo>
                    <a:lnTo>
                      <a:pt x="42" y="20"/>
                    </a:lnTo>
                    <a:lnTo>
                      <a:pt x="33" y="29"/>
                    </a:lnTo>
                    <a:close/>
                  </a:path>
                </a:pathLst>
              </a:custGeom>
              <a:solidFill>
                <a:srgbClr val="CCEF72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127081" name="Freeform 30"/>
              <p:cNvSpPr>
                <a:spLocks/>
              </p:cNvSpPr>
              <p:nvPr/>
            </p:nvSpPr>
            <p:spPr bwMode="auto">
              <a:xfrm>
                <a:off x="8313" y="4687"/>
                <a:ext cx="75" cy="80"/>
              </a:xfrm>
              <a:custGeom>
                <a:avLst/>
                <a:gdLst>
                  <a:gd name="T0" fmla="*/ 0 w 226"/>
                  <a:gd name="T1" fmla="*/ 0 h 240"/>
                  <a:gd name="T2" fmla="*/ 0 w 226"/>
                  <a:gd name="T3" fmla="*/ 0 h 240"/>
                  <a:gd name="T4" fmla="*/ 0 w 226"/>
                  <a:gd name="T5" fmla="*/ 0 h 240"/>
                  <a:gd name="T6" fmla="*/ 0 w 226"/>
                  <a:gd name="T7" fmla="*/ 0 h 240"/>
                  <a:gd name="T8" fmla="*/ 0 w 226"/>
                  <a:gd name="T9" fmla="*/ 0 h 240"/>
                  <a:gd name="T10" fmla="*/ 0 w 226"/>
                  <a:gd name="T11" fmla="*/ 0 h 240"/>
                  <a:gd name="T12" fmla="*/ 0 w 226"/>
                  <a:gd name="T13" fmla="*/ 1 h 240"/>
                  <a:gd name="T14" fmla="*/ 0 w 226"/>
                  <a:gd name="T15" fmla="*/ 1 h 240"/>
                  <a:gd name="T16" fmla="*/ 0 w 226"/>
                  <a:gd name="T17" fmla="*/ 1 h 240"/>
                  <a:gd name="T18" fmla="*/ 0 w 226"/>
                  <a:gd name="T19" fmla="*/ 1 h 240"/>
                  <a:gd name="T20" fmla="*/ 0 w 226"/>
                  <a:gd name="T21" fmla="*/ 1 h 240"/>
                  <a:gd name="T22" fmla="*/ 0 w 226"/>
                  <a:gd name="T23" fmla="*/ 1 h 240"/>
                  <a:gd name="T24" fmla="*/ 1 w 226"/>
                  <a:gd name="T25" fmla="*/ 1 h 240"/>
                  <a:gd name="T26" fmla="*/ 1 w 226"/>
                  <a:gd name="T27" fmla="*/ 1 h 240"/>
                  <a:gd name="T28" fmla="*/ 1 w 226"/>
                  <a:gd name="T29" fmla="*/ 1 h 240"/>
                  <a:gd name="T30" fmla="*/ 1 w 226"/>
                  <a:gd name="T31" fmla="*/ 1 h 240"/>
                  <a:gd name="T32" fmla="*/ 1 w 226"/>
                  <a:gd name="T33" fmla="*/ 0 h 240"/>
                  <a:gd name="T34" fmla="*/ 1 w 226"/>
                  <a:gd name="T35" fmla="*/ 0 h 240"/>
                  <a:gd name="T36" fmla="*/ 1 w 226"/>
                  <a:gd name="T37" fmla="*/ 0 h 240"/>
                  <a:gd name="T38" fmla="*/ 1 w 226"/>
                  <a:gd name="T39" fmla="*/ 0 h 240"/>
                  <a:gd name="T40" fmla="*/ 1 w 226"/>
                  <a:gd name="T41" fmla="*/ 1 h 240"/>
                  <a:gd name="T42" fmla="*/ 1 w 226"/>
                  <a:gd name="T43" fmla="*/ 1 h 240"/>
                  <a:gd name="T44" fmla="*/ 1 w 226"/>
                  <a:gd name="T45" fmla="*/ 1 h 240"/>
                  <a:gd name="T46" fmla="*/ 1 w 226"/>
                  <a:gd name="T47" fmla="*/ 1 h 240"/>
                  <a:gd name="T48" fmla="*/ 0 w 226"/>
                  <a:gd name="T49" fmla="*/ 1 h 240"/>
                  <a:gd name="T50" fmla="*/ 0 w 226"/>
                  <a:gd name="T51" fmla="*/ 1 h 240"/>
                  <a:gd name="T52" fmla="*/ 0 w 226"/>
                  <a:gd name="T53" fmla="*/ 1 h 240"/>
                  <a:gd name="T54" fmla="*/ 0 w 226"/>
                  <a:gd name="T55" fmla="*/ 0 h 240"/>
                  <a:gd name="T56" fmla="*/ 0 w 226"/>
                  <a:gd name="T57" fmla="*/ 0 h 240"/>
                  <a:gd name="T58" fmla="*/ 0 w 226"/>
                  <a:gd name="T59" fmla="*/ 0 h 240"/>
                  <a:gd name="T60" fmla="*/ 0 w 226"/>
                  <a:gd name="T61" fmla="*/ 0 h 240"/>
                  <a:gd name="T62" fmla="*/ 0 w 226"/>
                  <a:gd name="T63" fmla="*/ 0 h 240"/>
                  <a:gd name="T64" fmla="*/ 0 w 226"/>
                  <a:gd name="T65" fmla="*/ 0 h 240"/>
                  <a:gd name="T66" fmla="*/ 0 w 226"/>
                  <a:gd name="T67" fmla="*/ 0 h 240"/>
                  <a:gd name="T68" fmla="*/ 1 w 226"/>
                  <a:gd name="T69" fmla="*/ 0 h 240"/>
                  <a:gd name="T70" fmla="*/ 1 w 226"/>
                  <a:gd name="T71" fmla="*/ 0 h 240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</a:gdLst>
                <a:ahLst/>
                <a:cxnLst>
                  <a:cxn ang="T72">
                    <a:pos x="T0" y="T1"/>
                  </a:cxn>
                  <a:cxn ang="T73">
                    <a:pos x="T2" y="T3"/>
                  </a:cxn>
                  <a:cxn ang="T74">
                    <a:pos x="T4" y="T5"/>
                  </a:cxn>
                  <a:cxn ang="T75">
                    <a:pos x="T6" y="T7"/>
                  </a:cxn>
                  <a:cxn ang="T76">
                    <a:pos x="T8" y="T9"/>
                  </a:cxn>
                  <a:cxn ang="T77">
                    <a:pos x="T10" y="T11"/>
                  </a:cxn>
                  <a:cxn ang="T78">
                    <a:pos x="T12" y="T13"/>
                  </a:cxn>
                  <a:cxn ang="T79">
                    <a:pos x="T14" y="T15"/>
                  </a:cxn>
                  <a:cxn ang="T80">
                    <a:pos x="T16" y="T17"/>
                  </a:cxn>
                  <a:cxn ang="T81">
                    <a:pos x="T18" y="T19"/>
                  </a:cxn>
                  <a:cxn ang="T82">
                    <a:pos x="T20" y="T21"/>
                  </a:cxn>
                  <a:cxn ang="T83">
                    <a:pos x="T22" y="T23"/>
                  </a:cxn>
                  <a:cxn ang="T84">
                    <a:pos x="T24" y="T25"/>
                  </a:cxn>
                  <a:cxn ang="T85">
                    <a:pos x="T26" y="T27"/>
                  </a:cxn>
                  <a:cxn ang="T86">
                    <a:pos x="T28" y="T29"/>
                  </a:cxn>
                  <a:cxn ang="T87">
                    <a:pos x="T30" y="T31"/>
                  </a:cxn>
                  <a:cxn ang="T88">
                    <a:pos x="T32" y="T33"/>
                  </a:cxn>
                  <a:cxn ang="T89">
                    <a:pos x="T34" y="T35"/>
                  </a:cxn>
                  <a:cxn ang="T90">
                    <a:pos x="T36" y="T37"/>
                  </a:cxn>
                  <a:cxn ang="T91">
                    <a:pos x="T38" y="T39"/>
                  </a:cxn>
                  <a:cxn ang="T92">
                    <a:pos x="T40" y="T41"/>
                  </a:cxn>
                  <a:cxn ang="T93">
                    <a:pos x="T42" y="T43"/>
                  </a:cxn>
                  <a:cxn ang="T94">
                    <a:pos x="T44" y="T45"/>
                  </a:cxn>
                  <a:cxn ang="T95">
                    <a:pos x="T46" y="T47"/>
                  </a:cxn>
                  <a:cxn ang="T96">
                    <a:pos x="T48" y="T49"/>
                  </a:cxn>
                  <a:cxn ang="T97">
                    <a:pos x="T50" y="T51"/>
                  </a:cxn>
                  <a:cxn ang="T98">
                    <a:pos x="T52" y="T53"/>
                  </a:cxn>
                  <a:cxn ang="T99">
                    <a:pos x="T54" y="T55"/>
                  </a:cxn>
                  <a:cxn ang="T100">
                    <a:pos x="T56" y="T57"/>
                  </a:cxn>
                  <a:cxn ang="T101">
                    <a:pos x="T58" y="T59"/>
                  </a:cxn>
                  <a:cxn ang="T102">
                    <a:pos x="T60" y="T61"/>
                  </a:cxn>
                  <a:cxn ang="T103">
                    <a:pos x="T62" y="T63"/>
                  </a:cxn>
                  <a:cxn ang="T104">
                    <a:pos x="T64" y="T65"/>
                  </a:cxn>
                  <a:cxn ang="T105">
                    <a:pos x="T66" y="T67"/>
                  </a:cxn>
                  <a:cxn ang="T106">
                    <a:pos x="T68" y="T69"/>
                  </a:cxn>
                  <a:cxn ang="T107">
                    <a:pos x="T70" y="T71"/>
                  </a:cxn>
                </a:cxnLst>
                <a:rect l="0" t="0" r="r" b="b"/>
                <a:pathLst>
                  <a:path w="226" h="240">
                    <a:moveTo>
                      <a:pt x="125" y="6"/>
                    </a:moveTo>
                    <a:lnTo>
                      <a:pt x="115" y="3"/>
                    </a:lnTo>
                    <a:lnTo>
                      <a:pt x="104" y="0"/>
                    </a:lnTo>
                    <a:lnTo>
                      <a:pt x="93" y="0"/>
                    </a:lnTo>
                    <a:lnTo>
                      <a:pt x="79" y="0"/>
                    </a:lnTo>
                    <a:lnTo>
                      <a:pt x="66" y="2"/>
                    </a:lnTo>
                    <a:lnTo>
                      <a:pt x="54" y="6"/>
                    </a:lnTo>
                    <a:lnTo>
                      <a:pt x="43" y="12"/>
                    </a:lnTo>
                    <a:lnTo>
                      <a:pt x="32" y="19"/>
                    </a:lnTo>
                    <a:lnTo>
                      <a:pt x="16" y="37"/>
                    </a:lnTo>
                    <a:lnTo>
                      <a:pt x="6" y="58"/>
                    </a:lnTo>
                    <a:lnTo>
                      <a:pt x="0" y="79"/>
                    </a:lnTo>
                    <a:lnTo>
                      <a:pt x="0" y="101"/>
                    </a:lnTo>
                    <a:lnTo>
                      <a:pt x="2" y="124"/>
                    </a:lnTo>
                    <a:lnTo>
                      <a:pt x="7" y="145"/>
                    </a:lnTo>
                    <a:lnTo>
                      <a:pt x="15" y="168"/>
                    </a:lnTo>
                    <a:lnTo>
                      <a:pt x="24" y="188"/>
                    </a:lnTo>
                    <a:lnTo>
                      <a:pt x="32" y="201"/>
                    </a:lnTo>
                    <a:lnTo>
                      <a:pt x="43" y="213"/>
                    </a:lnTo>
                    <a:lnTo>
                      <a:pt x="56" y="223"/>
                    </a:lnTo>
                    <a:lnTo>
                      <a:pt x="69" y="231"/>
                    </a:lnTo>
                    <a:lnTo>
                      <a:pt x="84" y="237"/>
                    </a:lnTo>
                    <a:lnTo>
                      <a:pt x="98" y="240"/>
                    </a:lnTo>
                    <a:lnTo>
                      <a:pt x="113" y="240"/>
                    </a:lnTo>
                    <a:lnTo>
                      <a:pt x="129" y="237"/>
                    </a:lnTo>
                    <a:lnTo>
                      <a:pt x="151" y="229"/>
                    </a:lnTo>
                    <a:lnTo>
                      <a:pt x="172" y="219"/>
                    </a:lnTo>
                    <a:lnTo>
                      <a:pt x="189" y="204"/>
                    </a:lnTo>
                    <a:lnTo>
                      <a:pt x="206" y="188"/>
                    </a:lnTo>
                    <a:lnTo>
                      <a:pt x="216" y="171"/>
                    </a:lnTo>
                    <a:lnTo>
                      <a:pt x="223" y="152"/>
                    </a:lnTo>
                    <a:lnTo>
                      <a:pt x="226" y="131"/>
                    </a:lnTo>
                    <a:lnTo>
                      <a:pt x="223" y="109"/>
                    </a:lnTo>
                    <a:lnTo>
                      <a:pt x="222" y="104"/>
                    </a:lnTo>
                    <a:lnTo>
                      <a:pt x="219" y="98"/>
                    </a:lnTo>
                    <a:lnTo>
                      <a:pt x="213" y="95"/>
                    </a:lnTo>
                    <a:lnTo>
                      <a:pt x="207" y="95"/>
                    </a:lnTo>
                    <a:lnTo>
                      <a:pt x="201" y="96"/>
                    </a:lnTo>
                    <a:lnTo>
                      <a:pt x="197" y="99"/>
                    </a:lnTo>
                    <a:lnTo>
                      <a:pt x="194" y="105"/>
                    </a:lnTo>
                    <a:lnTo>
                      <a:pt x="192" y="111"/>
                    </a:lnTo>
                    <a:lnTo>
                      <a:pt x="191" y="127"/>
                    </a:lnTo>
                    <a:lnTo>
                      <a:pt x="188" y="142"/>
                    </a:lnTo>
                    <a:lnTo>
                      <a:pt x="182" y="158"/>
                    </a:lnTo>
                    <a:lnTo>
                      <a:pt x="173" y="171"/>
                    </a:lnTo>
                    <a:lnTo>
                      <a:pt x="162" y="183"/>
                    </a:lnTo>
                    <a:lnTo>
                      <a:pt x="147" y="191"/>
                    </a:lnTo>
                    <a:lnTo>
                      <a:pt x="131" y="197"/>
                    </a:lnTo>
                    <a:lnTo>
                      <a:pt x="110" y="200"/>
                    </a:lnTo>
                    <a:lnTo>
                      <a:pt x="90" y="197"/>
                    </a:lnTo>
                    <a:lnTo>
                      <a:pt x="74" y="190"/>
                    </a:lnTo>
                    <a:lnTo>
                      <a:pt x="60" y="177"/>
                    </a:lnTo>
                    <a:lnTo>
                      <a:pt x="51" y="161"/>
                    </a:lnTo>
                    <a:lnTo>
                      <a:pt x="44" y="144"/>
                    </a:lnTo>
                    <a:lnTo>
                      <a:pt x="38" y="124"/>
                    </a:lnTo>
                    <a:lnTo>
                      <a:pt x="34" y="105"/>
                    </a:lnTo>
                    <a:lnTo>
                      <a:pt x="32" y="86"/>
                    </a:lnTo>
                    <a:lnTo>
                      <a:pt x="32" y="76"/>
                    </a:lnTo>
                    <a:lnTo>
                      <a:pt x="35" y="66"/>
                    </a:lnTo>
                    <a:lnTo>
                      <a:pt x="41" y="56"/>
                    </a:lnTo>
                    <a:lnTo>
                      <a:pt x="47" y="46"/>
                    </a:lnTo>
                    <a:lnTo>
                      <a:pt x="54" y="39"/>
                    </a:lnTo>
                    <a:lnTo>
                      <a:pt x="63" y="32"/>
                    </a:lnTo>
                    <a:lnTo>
                      <a:pt x="74" y="26"/>
                    </a:lnTo>
                    <a:lnTo>
                      <a:pt x="84" y="25"/>
                    </a:lnTo>
                    <a:lnTo>
                      <a:pt x="87" y="25"/>
                    </a:lnTo>
                    <a:lnTo>
                      <a:pt x="94" y="23"/>
                    </a:lnTo>
                    <a:lnTo>
                      <a:pt x="106" y="25"/>
                    </a:lnTo>
                    <a:lnTo>
                      <a:pt x="119" y="26"/>
                    </a:lnTo>
                    <a:lnTo>
                      <a:pt x="126" y="25"/>
                    </a:lnTo>
                    <a:lnTo>
                      <a:pt x="131" y="19"/>
                    </a:lnTo>
                    <a:lnTo>
                      <a:pt x="129" y="12"/>
                    </a:lnTo>
                    <a:lnTo>
                      <a:pt x="125" y="6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127082" name="Freeform 31"/>
              <p:cNvSpPr>
                <a:spLocks/>
              </p:cNvSpPr>
              <p:nvPr/>
            </p:nvSpPr>
            <p:spPr bwMode="auto">
              <a:xfrm>
                <a:off x="8412" y="4892"/>
                <a:ext cx="93" cy="90"/>
              </a:xfrm>
              <a:custGeom>
                <a:avLst/>
                <a:gdLst>
                  <a:gd name="T0" fmla="*/ 0 w 279"/>
                  <a:gd name="T1" fmla="*/ 0 h 270"/>
                  <a:gd name="T2" fmla="*/ 0 w 279"/>
                  <a:gd name="T3" fmla="*/ 0 h 270"/>
                  <a:gd name="T4" fmla="*/ 0 w 279"/>
                  <a:gd name="T5" fmla="*/ 0 h 270"/>
                  <a:gd name="T6" fmla="*/ 0 w 279"/>
                  <a:gd name="T7" fmla="*/ 0 h 270"/>
                  <a:gd name="T8" fmla="*/ 0 w 279"/>
                  <a:gd name="T9" fmla="*/ 0 h 270"/>
                  <a:gd name="T10" fmla="*/ 0 w 279"/>
                  <a:gd name="T11" fmla="*/ 1 h 270"/>
                  <a:gd name="T12" fmla="*/ 0 w 279"/>
                  <a:gd name="T13" fmla="*/ 1 h 270"/>
                  <a:gd name="T14" fmla="*/ 0 w 279"/>
                  <a:gd name="T15" fmla="*/ 1 h 270"/>
                  <a:gd name="T16" fmla="*/ 0 w 279"/>
                  <a:gd name="T17" fmla="*/ 1 h 270"/>
                  <a:gd name="T18" fmla="*/ 0 w 279"/>
                  <a:gd name="T19" fmla="*/ 1 h 270"/>
                  <a:gd name="T20" fmla="*/ 1 w 279"/>
                  <a:gd name="T21" fmla="*/ 1 h 270"/>
                  <a:gd name="T22" fmla="*/ 1 w 279"/>
                  <a:gd name="T23" fmla="*/ 1 h 270"/>
                  <a:gd name="T24" fmla="*/ 1 w 279"/>
                  <a:gd name="T25" fmla="*/ 1 h 270"/>
                  <a:gd name="T26" fmla="*/ 1 w 279"/>
                  <a:gd name="T27" fmla="*/ 1 h 270"/>
                  <a:gd name="T28" fmla="*/ 1 w 279"/>
                  <a:gd name="T29" fmla="*/ 1 h 270"/>
                  <a:gd name="T30" fmla="*/ 1 w 279"/>
                  <a:gd name="T31" fmla="*/ 1 h 270"/>
                  <a:gd name="T32" fmla="*/ 1 w 279"/>
                  <a:gd name="T33" fmla="*/ 1 h 270"/>
                  <a:gd name="T34" fmla="*/ 1 w 279"/>
                  <a:gd name="T35" fmla="*/ 0 h 270"/>
                  <a:gd name="T36" fmla="*/ 1 w 279"/>
                  <a:gd name="T37" fmla="*/ 0 h 270"/>
                  <a:gd name="T38" fmla="*/ 1 w 279"/>
                  <a:gd name="T39" fmla="*/ 1 h 270"/>
                  <a:gd name="T40" fmla="*/ 1 w 279"/>
                  <a:gd name="T41" fmla="*/ 1 h 270"/>
                  <a:gd name="T42" fmla="*/ 1 w 279"/>
                  <a:gd name="T43" fmla="*/ 1 h 270"/>
                  <a:gd name="T44" fmla="*/ 1 w 279"/>
                  <a:gd name="T45" fmla="*/ 1 h 270"/>
                  <a:gd name="T46" fmla="*/ 1 w 279"/>
                  <a:gd name="T47" fmla="*/ 1 h 270"/>
                  <a:gd name="T48" fmla="*/ 1 w 279"/>
                  <a:gd name="T49" fmla="*/ 1 h 270"/>
                  <a:gd name="T50" fmla="*/ 0 w 279"/>
                  <a:gd name="T51" fmla="*/ 1 h 270"/>
                  <a:gd name="T52" fmla="*/ 0 w 279"/>
                  <a:gd name="T53" fmla="*/ 1 h 270"/>
                  <a:gd name="T54" fmla="*/ 0 w 279"/>
                  <a:gd name="T55" fmla="*/ 0 h 270"/>
                  <a:gd name="T56" fmla="*/ 0 w 279"/>
                  <a:gd name="T57" fmla="*/ 0 h 270"/>
                  <a:gd name="T58" fmla="*/ 0 w 279"/>
                  <a:gd name="T59" fmla="*/ 0 h 270"/>
                  <a:gd name="T60" fmla="*/ 0 w 279"/>
                  <a:gd name="T61" fmla="*/ 0 h 270"/>
                  <a:gd name="T62" fmla="*/ 0 w 279"/>
                  <a:gd name="T63" fmla="*/ 0 h 270"/>
                  <a:gd name="T64" fmla="*/ 0 w 279"/>
                  <a:gd name="T65" fmla="*/ 0 h 270"/>
                  <a:gd name="T66" fmla="*/ 0 w 279"/>
                  <a:gd name="T67" fmla="*/ 0 h 270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</a:gdLst>
                <a:ahLst/>
                <a:cxnLst>
                  <a:cxn ang="T68">
                    <a:pos x="T0" y="T1"/>
                  </a:cxn>
                  <a:cxn ang="T69">
                    <a:pos x="T2" y="T3"/>
                  </a:cxn>
                  <a:cxn ang="T70">
                    <a:pos x="T4" y="T5"/>
                  </a:cxn>
                  <a:cxn ang="T71">
                    <a:pos x="T6" y="T7"/>
                  </a:cxn>
                  <a:cxn ang="T72">
                    <a:pos x="T8" y="T9"/>
                  </a:cxn>
                  <a:cxn ang="T73">
                    <a:pos x="T10" y="T11"/>
                  </a:cxn>
                  <a:cxn ang="T74">
                    <a:pos x="T12" y="T13"/>
                  </a:cxn>
                  <a:cxn ang="T75">
                    <a:pos x="T14" y="T15"/>
                  </a:cxn>
                  <a:cxn ang="T76">
                    <a:pos x="T16" y="T17"/>
                  </a:cxn>
                  <a:cxn ang="T77">
                    <a:pos x="T18" y="T19"/>
                  </a:cxn>
                  <a:cxn ang="T78">
                    <a:pos x="T20" y="T21"/>
                  </a:cxn>
                  <a:cxn ang="T79">
                    <a:pos x="T22" y="T23"/>
                  </a:cxn>
                  <a:cxn ang="T80">
                    <a:pos x="T24" y="T25"/>
                  </a:cxn>
                  <a:cxn ang="T81">
                    <a:pos x="T26" y="T27"/>
                  </a:cxn>
                  <a:cxn ang="T82">
                    <a:pos x="T28" y="T29"/>
                  </a:cxn>
                  <a:cxn ang="T83">
                    <a:pos x="T30" y="T31"/>
                  </a:cxn>
                  <a:cxn ang="T84">
                    <a:pos x="T32" y="T33"/>
                  </a:cxn>
                  <a:cxn ang="T85">
                    <a:pos x="T34" y="T35"/>
                  </a:cxn>
                  <a:cxn ang="T86">
                    <a:pos x="T36" y="T37"/>
                  </a:cxn>
                  <a:cxn ang="T87">
                    <a:pos x="T38" y="T39"/>
                  </a:cxn>
                  <a:cxn ang="T88">
                    <a:pos x="T40" y="T41"/>
                  </a:cxn>
                  <a:cxn ang="T89">
                    <a:pos x="T42" y="T43"/>
                  </a:cxn>
                  <a:cxn ang="T90">
                    <a:pos x="T44" y="T45"/>
                  </a:cxn>
                  <a:cxn ang="T91">
                    <a:pos x="T46" y="T47"/>
                  </a:cxn>
                  <a:cxn ang="T92">
                    <a:pos x="T48" y="T49"/>
                  </a:cxn>
                  <a:cxn ang="T93">
                    <a:pos x="T50" y="T51"/>
                  </a:cxn>
                  <a:cxn ang="T94">
                    <a:pos x="T52" y="T53"/>
                  </a:cxn>
                  <a:cxn ang="T95">
                    <a:pos x="T54" y="T55"/>
                  </a:cxn>
                  <a:cxn ang="T96">
                    <a:pos x="T56" y="T57"/>
                  </a:cxn>
                  <a:cxn ang="T97">
                    <a:pos x="T58" y="T59"/>
                  </a:cxn>
                  <a:cxn ang="T98">
                    <a:pos x="T60" y="T61"/>
                  </a:cxn>
                  <a:cxn ang="T99">
                    <a:pos x="T62" y="T63"/>
                  </a:cxn>
                  <a:cxn ang="T100">
                    <a:pos x="T64" y="T65"/>
                  </a:cxn>
                  <a:cxn ang="T101">
                    <a:pos x="T66" y="T67"/>
                  </a:cxn>
                </a:cxnLst>
                <a:rect l="0" t="0" r="r" b="b"/>
                <a:pathLst>
                  <a:path w="279" h="270">
                    <a:moveTo>
                      <a:pt x="75" y="3"/>
                    </a:moveTo>
                    <a:lnTo>
                      <a:pt x="60" y="8"/>
                    </a:lnTo>
                    <a:lnTo>
                      <a:pt x="47" y="17"/>
                    </a:lnTo>
                    <a:lnTo>
                      <a:pt x="34" y="27"/>
                    </a:lnTo>
                    <a:lnTo>
                      <a:pt x="24" y="39"/>
                    </a:lnTo>
                    <a:lnTo>
                      <a:pt x="15" y="50"/>
                    </a:lnTo>
                    <a:lnTo>
                      <a:pt x="7" y="64"/>
                    </a:lnTo>
                    <a:lnTo>
                      <a:pt x="3" y="80"/>
                    </a:lnTo>
                    <a:lnTo>
                      <a:pt x="0" y="96"/>
                    </a:lnTo>
                    <a:lnTo>
                      <a:pt x="0" y="112"/>
                    </a:lnTo>
                    <a:lnTo>
                      <a:pt x="2" y="129"/>
                    </a:lnTo>
                    <a:lnTo>
                      <a:pt x="6" y="145"/>
                    </a:lnTo>
                    <a:lnTo>
                      <a:pt x="12" y="161"/>
                    </a:lnTo>
                    <a:lnTo>
                      <a:pt x="18" y="175"/>
                    </a:lnTo>
                    <a:lnTo>
                      <a:pt x="27" y="189"/>
                    </a:lnTo>
                    <a:lnTo>
                      <a:pt x="37" y="204"/>
                    </a:lnTo>
                    <a:lnTo>
                      <a:pt x="49" y="217"/>
                    </a:lnTo>
                    <a:lnTo>
                      <a:pt x="65" y="231"/>
                    </a:lnTo>
                    <a:lnTo>
                      <a:pt x="82" y="244"/>
                    </a:lnTo>
                    <a:lnTo>
                      <a:pt x="101" y="257"/>
                    </a:lnTo>
                    <a:lnTo>
                      <a:pt x="122" y="266"/>
                    </a:lnTo>
                    <a:lnTo>
                      <a:pt x="142" y="270"/>
                    </a:lnTo>
                    <a:lnTo>
                      <a:pt x="165" y="270"/>
                    </a:lnTo>
                    <a:lnTo>
                      <a:pt x="185" y="263"/>
                    </a:lnTo>
                    <a:lnTo>
                      <a:pt x="206" y="250"/>
                    </a:lnTo>
                    <a:lnTo>
                      <a:pt x="219" y="240"/>
                    </a:lnTo>
                    <a:lnTo>
                      <a:pt x="232" y="228"/>
                    </a:lnTo>
                    <a:lnTo>
                      <a:pt x="244" y="215"/>
                    </a:lnTo>
                    <a:lnTo>
                      <a:pt x="254" y="202"/>
                    </a:lnTo>
                    <a:lnTo>
                      <a:pt x="263" y="188"/>
                    </a:lnTo>
                    <a:lnTo>
                      <a:pt x="270" y="174"/>
                    </a:lnTo>
                    <a:lnTo>
                      <a:pt x="276" y="158"/>
                    </a:lnTo>
                    <a:lnTo>
                      <a:pt x="279" y="141"/>
                    </a:lnTo>
                    <a:lnTo>
                      <a:pt x="279" y="133"/>
                    </a:lnTo>
                    <a:lnTo>
                      <a:pt x="278" y="126"/>
                    </a:lnTo>
                    <a:lnTo>
                      <a:pt x="273" y="120"/>
                    </a:lnTo>
                    <a:lnTo>
                      <a:pt x="266" y="116"/>
                    </a:lnTo>
                    <a:lnTo>
                      <a:pt x="258" y="116"/>
                    </a:lnTo>
                    <a:lnTo>
                      <a:pt x="251" y="118"/>
                    </a:lnTo>
                    <a:lnTo>
                      <a:pt x="245" y="122"/>
                    </a:lnTo>
                    <a:lnTo>
                      <a:pt x="241" y="129"/>
                    </a:lnTo>
                    <a:lnTo>
                      <a:pt x="241" y="132"/>
                    </a:lnTo>
                    <a:lnTo>
                      <a:pt x="238" y="139"/>
                    </a:lnTo>
                    <a:lnTo>
                      <a:pt x="235" y="151"/>
                    </a:lnTo>
                    <a:lnTo>
                      <a:pt x="229" y="164"/>
                    </a:lnTo>
                    <a:lnTo>
                      <a:pt x="220" y="176"/>
                    </a:lnTo>
                    <a:lnTo>
                      <a:pt x="210" y="191"/>
                    </a:lnTo>
                    <a:lnTo>
                      <a:pt x="198" y="201"/>
                    </a:lnTo>
                    <a:lnTo>
                      <a:pt x="182" y="210"/>
                    </a:lnTo>
                    <a:lnTo>
                      <a:pt x="154" y="211"/>
                    </a:lnTo>
                    <a:lnTo>
                      <a:pt x="126" y="207"/>
                    </a:lnTo>
                    <a:lnTo>
                      <a:pt x="100" y="197"/>
                    </a:lnTo>
                    <a:lnTo>
                      <a:pt x="78" y="181"/>
                    </a:lnTo>
                    <a:lnTo>
                      <a:pt x="59" y="162"/>
                    </a:lnTo>
                    <a:lnTo>
                      <a:pt x="46" y="139"/>
                    </a:lnTo>
                    <a:lnTo>
                      <a:pt x="40" y="113"/>
                    </a:lnTo>
                    <a:lnTo>
                      <a:pt x="40" y="86"/>
                    </a:lnTo>
                    <a:lnTo>
                      <a:pt x="44" y="73"/>
                    </a:lnTo>
                    <a:lnTo>
                      <a:pt x="50" y="62"/>
                    </a:lnTo>
                    <a:lnTo>
                      <a:pt x="60" y="50"/>
                    </a:lnTo>
                    <a:lnTo>
                      <a:pt x="71" y="39"/>
                    </a:lnTo>
                    <a:lnTo>
                      <a:pt x="81" y="30"/>
                    </a:lnTo>
                    <a:lnTo>
                      <a:pt x="93" y="21"/>
                    </a:lnTo>
                    <a:lnTo>
                      <a:pt x="103" y="16"/>
                    </a:lnTo>
                    <a:lnTo>
                      <a:pt x="112" y="11"/>
                    </a:lnTo>
                    <a:lnTo>
                      <a:pt x="109" y="4"/>
                    </a:lnTo>
                    <a:lnTo>
                      <a:pt x="100" y="0"/>
                    </a:lnTo>
                    <a:lnTo>
                      <a:pt x="88" y="0"/>
                    </a:lnTo>
                    <a:lnTo>
                      <a:pt x="75" y="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127083" name="Freeform 32"/>
              <p:cNvSpPr>
                <a:spLocks/>
              </p:cNvSpPr>
              <p:nvPr/>
            </p:nvSpPr>
            <p:spPr bwMode="auto">
              <a:xfrm>
                <a:off x="8347" y="4786"/>
                <a:ext cx="24" cy="25"/>
              </a:xfrm>
              <a:custGeom>
                <a:avLst/>
                <a:gdLst>
                  <a:gd name="T0" fmla="*/ 0 w 72"/>
                  <a:gd name="T1" fmla="*/ 0 h 75"/>
                  <a:gd name="T2" fmla="*/ 0 w 72"/>
                  <a:gd name="T3" fmla="*/ 0 h 75"/>
                  <a:gd name="T4" fmla="*/ 0 w 72"/>
                  <a:gd name="T5" fmla="*/ 0 h 75"/>
                  <a:gd name="T6" fmla="*/ 0 w 72"/>
                  <a:gd name="T7" fmla="*/ 0 h 75"/>
                  <a:gd name="T8" fmla="*/ 0 w 72"/>
                  <a:gd name="T9" fmla="*/ 0 h 75"/>
                  <a:gd name="T10" fmla="*/ 0 w 72"/>
                  <a:gd name="T11" fmla="*/ 0 h 75"/>
                  <a:gd name="T12" fmla="*/ 0 w 72"/>
                  <a:gd name="T13" fmla="*/ 0 h 75"/>
                  <a:gd name="T14" fmla="*/ 0 w 72"/>
                  <a:gd name="T15" fmla="*/ 0 h 75"/>
                  <a:gd name="T16" fmla="*/ 0 w 72"/>
                  <a:gd name="T17" fmla="*/ 0 h 75"/>
                  <a:gd name="T18" fmla="*/ 0 w 72"/>
                  <a:gd name="T19" fmla="*/ 0 h 75"/>
                  <a:gd name="T20" fmla="*/ 0 w 72"/>
                  <a:gd name="T21" fmla="*/ 0 h 75"/>
                  <a:gd name="T22" fmla="*/ 0 w 72"/>
                  <a:gd name="T23" fmla="*/ 0 h 75"/>
                  <a:gd name="T24" fmla="*/ 0 w 72"/>
                  <a:gd name="T25" fmla="*/ 0 h 75"/>
                  <a:gd name="T26" fmla="*/ 0 w 72"/>
                  <a:gd name="T27" fmla="*/ 0 h 75"/>
                  <a:gd name="T28" fmla="*/ 0 w 72"/>
                  <a:gd name="T29" fmla="*/ 0 h 75"/>
                  <a:gd name="T30" fmla="*/ 0 w 72"/>
                  <a:gd name="T31" fmla="*/ 0 h 75"/>
                  <a:gd name="T32" fmla="*/ 0 w 72"/>
                  <a:gd name="T33" fmla="*/ 0 h 75"/>
                  <a:gd name="T34" fmla="*/ 0 w 72"/>
                  <a:gd name="T35" fmla="*/ 0 h 75"/>
                  <a:gd name="T36" fmla="*/ 0 w 72"/>
                  <a:gd name="T37" fmla="*/ 0 h 75"/>
                  <a:gd name="T38" fmla="*/ 0 w 72"/>
                  <a:gd name="T39" fmla="*/ 0 h 75"/>
                  <a:gd name="T40" fmla="*/ 0 w 72"/>
                  <a:gd name="T41" fmla="*/ 0 h 75"/>
                  <a:gd name="T42" fmla="*/ 0 w 72"/>
                  <a:gd name="T43" fmla="*/ 0 h 75"/>
                  <a:gd name="T44" fmla="*/ 0 w 72"/>
                  <a:gd name="T45" fmla="*/ 0 h 75"/>
                  <a:gd name="T46" fmla="*/ 0 w 72"/>
                  <a:gd name="T47" fmla="*/ 0 h 75"/>
                  <a:gd name="T48" fmla="*/ 0 w 72"/>
                  <a:gd name="T49" fmla="*/ 0 h 75"/>
                  <a:gd name="T50" fmla="*/ 0 w 72"/>
                  <a:gd name="T51" fmla="*/ 0 h 75"/>
                  <a:gd name="T52" fmla="*/ 0 w 72"/>
                  <a:gd name="T53" fmla="*/ 0 h 75"/>
                  <a:gd name="T54" fmla="*/ 0 w 72"/>
                  <a:gd name="T55" fmla="*/ 0 h 75"/>
                  <a:gd name="T56" fmla="*/ 0 w 72"/>
                  <a:gd name="T57" fmla="*/ 0 h 75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0" t="0" r="r" b="b"/>
                <a:pathLst>
                  <a:path w="72" h="75">
                    <a:moveTo>
                      <a:pt x="7" y="65"/>
                    </a:moveTo>
                    <a:lnTo>
                      <a:pt x="15" y="72"/>
                    </a:lnTo>
                    <a:lnTo>
                      <a:pt x="25" y="75"/>
                    </a:lnTo>
                    <a:lnTo>
                      <a:pt x="32" y="75"/>
                    </a:lnTo>
                    <a:lnTo>
                      <a:pt x="37" y="73"/>
                    </a:lnTo>
                    <a:lnTo>
                      <a:pt x="39" y="72"/>
                    </a:lnTo>
                    <a:lnTo>
                      <a:pt x="47" y="71"/>
                    </a:lnTo>
                    <a:lnTo>
                      <a:pt x="56" y="66"/>
                    </a:lnTo>
                    <a:lnTo>
                      <a:pt x="64" y="60"/>
                    </a:lnTo>
                    <a:lnTo>
                      <a:pt x="69" y="56"/>
                    </a:lnTo>
                    <a:lnTo>
                      <a:pt x="72" y="52"/>
                    </a:lnTo>
                    <a:lnTo>
                      <a:pt x="72" y="49"/>
                    </a:lnTo>
                    <a:lnTo>
                      <a:pt x="70" y="45"/>
                    </a:lnTo>
                    <a:lnTo>
                      <a:pt x="67" y="40"/>
                    </a:lnTo>
                    <a:lnTo>
                      <a:pt x="63" y="39"/>
                    </a:lnTo>
                    <a:lnTo>
                      <a:pt x="59" y="38"/>
                    </a:lnTo>
                    <a:lnTo>
                      <a:pt x="54" y="39"/>
                    </a:lnTo>
                    <a:lnTo>
                      <a:pt x="48" y="42"/>
                    </a:lnTo>
                    <a:lnTo>
                      <a:pt x="39" y="46"/>
                    </a:lnTo>
                    <a:lnTo>
                      <a:pt x="32" y="50"/>
                    </a:lnTo>
                    <a:lnTo>
                      <a:pt x="29" y="52"/>
                    </a:lnTo>
                    <a:lnTo>
                      <a:pt x="26" y="43"/>
                    </a:lnTo>
                    <a:lnTo>
                      <a:pt x="20" y="25"/>
                    </a:lnTo>
                    <a:lnTo>
                      <a:pt x="12" y="7"/>
                    </a:lnTo>
                    <a:lnTo>
                      <a:pt x="1" y="0"/>
                    </a:lnTo>
                    <a:lnTo>
                      <a:pt x="0" y="17"/>
                    </a:lnTo>
                    <a:lnTo>
                      <a:pt x="3" y="39"/>
                    </a:lnTo>
                    <a:lnTo>
                      <a:pt x="6" y="58"/>
                    </a:lnTo>
                    <a:lnTo>
                      <a:pt x="7" y="65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127084" name="Freeform 33"/>
              <p:cNvSpPr>
                <a:spLocks/>
              </p:cNvSpPr>
              <p:nvPr/>
            </p:nvSpPr>
            <p:spPr bwMode="auto">
              <a:xfrm>
                <a:off x="8370" y="4780"/>
                <a:ext cx="23" cy="20"/>
              </a:xfrm>
              <a:custGeom>
                <a:avLst/>
                <a:gdLst>
                  <a:gd name="T0" fmla="*/ 0 w 70"/>
                  <a:gd name="T1" fmla="*/ 0 h 59"/>
                  <a:gd name="T2" fmla="*/ 0 w 70"/>
                  <a:gd name="T3" fmla="*/ 0 h 59"/>
                  <a:gd name="T4" fmla="*/ 0 w 70"/>
                  <a:gd name="T5" fmla="*/ 0 h 59"/>
                  <a:gd name="T6" fmla="*/ 0 w 70"/>
                  <a:gd name="T7" fmla="*/ 0 h 59"/>
                  <a:gd name="T8" fmla="*/ 0 w 70"/>
                  <a:gd name="T9" fmla="*/ 0 h 59"/>
                  <a:gd name="T10" fmla="*/ 0 w 70"/>
                  <a:gd name="T11" fmla="*/ 0 h 59"/>
                  <a:gd name="T12" fmla="*/ 0 w 70"/>
                  <a:gd name="T13" fmla="*/ 0 h 59"/>
                  <a:gd name="T14" fmla="*/ 0 w 70"/>
                  <a:gd name="T15" fmla="*/ 0 h 59"/>
                  <a:gd name="T16" fmla="*/ 0 w 70"/>
                  <a:gd name="T17" fmla="*/ 0 h 59"/>
                  <a:gd name="T18" fmla="*/ 0 w 70"/>
                  <a:gd name="T19" fmla="*/ 0 h 59"/>
                  <a:gd name="T20" fmla="*/ 0 w 70"/>
                  <a:gd name="T21" fmla="*/ 0 h 59"/>
                  <a:gd name="T22" fmla="*/ 0 w 70"/>
                  <a:gd name="T23" fmla="*/ 0 h 59"/>
                  <a:gd name="T24" fmla="*/ 0 w 70"/>
                  <a:gd name="T25" fmla="*/ 0 h 59"/>
                  <a:gd name="T26" fmla="*/ 0 w 70"/>
                  <a:gd name="T27" fmla="*/ 0 h 59"/>
                  <a:gd name="T28" fmla="*/ 0 w 70"/>
                  <a:gd name="T29" fmla="*/ 0 h 59"/>
                  <a:gd name="T30" fmla="*/ 0 w 70"/>
                  <a:gd name="T31" fmla="*/ 0 h 59"/>
                  <a:gd name="T32" fmla="*/ 0 w 70"/>
                  <a:gd name="T33" fmla="*/ 0 h 59"/>
                  <a:gd name="T34" fmla="*/ 0 w 70"/>
                  <a:gd name="T35" fmla="*/ 0 h 59"/>
                  <a:gd name="T36" fmla="*/ 0 w 70"/>
                  <a:gd name="T37" fmla="*/ 0 h 59"/>
                  <a:gd name="T38" fmla="*/ 0 w 70"/>
                  <a:gd name="T39" fmla="*/ 0 h 59"/>
                  <a:gd name="T40" fmla="*/ 0 w 70"/>
                  <a:gd name="T41" fmla="*/ 0 h 59"/>
                  <a:gd name="T42" fmla="*/ 0 w 70"/>
                  <a:gd name="T43" fmla="*/ 0 h 59"/>
                  <a:gd name="T44" fmla="*/ 0 w 70"/>
                  <a:gd name="T45" fmla="*/ 0 h 59"/>
                  <a:gd name="T46" fmla="*/ 0 w 70"/>
                  <a:gd name="T47" fmla="*/ 0 h 59"/>
                  <a:gd name="T48" fmla="*/ 0 w 70"/>
                  <a:gd name="T49" fmla="*/ 0 h 59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0" t="0" r="r" b="b"/>
                <a:pathLst>
                  <a:path w="70" h="59">
                    <a:moveTo>
                      <a:pt x="15" y="53"/>
                    </a:moveTo>
                    <a:lnTo>
                      <a:pt x="16" y="55"/>
                    </a:lnTo>
                    <a:lnTo>
                      <a:pt x="20" y="57"/>
                    </a:lnTo>
                    <a:lnTo>
                      <a:pt x="25" y="59"/>
                    </a:lnTo>
                    <a:lnTo>
                      <a:pt x="26" y="59"/>
                    </a:lnTo>
                    <a:lnTo>
                      <a:pt x="35" y="59"/>
                    </a:lnTo>
                    <a:lnTo>
                      <a:pt x="45" y="56"/>
                    </a:lnTo>
                    <a:lnTo>
                      <a:pt x="54" y="55"/>
                    </a:lnTo>
                    <a:lnTo>
                      <a:pt x="63" y="50"/>
                    </a:lnTo>
                    <a:lnTo>
                      <a:pt x="66" y="47"/>
                    </a:lnTo>
                    <a:lnTo>
                      <a:pt x="69" y="44"/>
                    </a:lnTo>
                    <a:lnTo>
                      <a:pt x="70" y="40"/>
                    </a:lnTo>
                    <a:lnTo>
                      <a:pt x="69" y="37"/>
                    </a:lnTo>
                    <a:lnTo>
                      <a:pt x="56" y="32"/>
                    </a:lnTo>
                    <a:lnTo>
                      <a:pt x="42" y="33"/>
                    </a:lnTo>
                    <a:lnTo>
                      <a:pt x="32" y="37"/>
                    </a:lnTo>
                    <a:lnTo>
                      <a:pt x="28" y="40"/>
                    </a:lnTo>
                    <a:lnTo>
                      <a:pt x="20" y="30"/>
                    </a:lnTo>
                    <a:lnTo>
                      <a:pt x="16" y="14"/>
                    </a:lnTo>
                    <a:lnTo>
                      <a:pt x="10" y="3"/>
                    </a:lnTo>
                    <a:lnTo>
                      <a:pt x="3" y="0"/>
                    </a:lnTo>
                    <a:lnTo>
                      <a:pt x="0" y="19"/>
                    </a:lnTo>
                    <a:lnTo>
                      <a:pt x="4" y="36"/>
                    </a:lnTo>
                    <a:lnTo>
                      <a:pt x="12" y="49"/>
                    </a:lnTo>
                    <a:lnTo>
                      <a:pt x="15" y="5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127085" name="Freeform 34"/>
              <p:cNvSpPr>
                <a:spLocks/>
              </p:cNvSpPr>
              <p:nvPr/>
            </p:nvSpPr>
            <p:spPr bwMode="auto">
              <a:xfrm>
                <a:off x="8390" y="4771"/>
                <a:ext cx="22" cy="20"/>
              </a:xfrm>
              <a:custGeom>
                <a:avLst/>
                <a:gdLst>
                  <a:gd name="T0" fmla="*/ 0 w 65"/>
                  <a:gd name="T1" fmla="*/ 0 h 60"/>
                  <a:gd name="T2" fmla="*/ 0 w 65"/>
                  <a:gd name="T3" fmla="*/ 0 h 60"/>
                  <a:gd name="T4" fmla="*/ 0 w 65"/>
                  <a:gd name="T5" fmla="*/ 0 h 60"/>
                  <a:gd name="T6" fmla="*/ 0 w 65"/>
                  <a:gd name="T7" fmla="*/ 0 h 60"/>
                  <a:gd name="T8" fmla="*/ 0 w 65"/>
                  <a:gd name="T9" fmla="*/ 0 h 60"/>
                  <a:gd name="T10" fmla="*/ 0 w 65"/>
                  <a:gd name="T11" fmla="*/ 0 h 60"/>
                  <a:gd name="T12" fmla="*/ 0 w 65"/>
                  <a:gd name="T13" fmla="*/ 0 h 60"/>
                  <a:gd name="T14" fmla="*/ 0 w 65"/>
                  <a:gd name="T15" fmla="*/ 0 h 60"/>
                  <a:gd name="T16" fmla="*/ 0 w 65"/>
                  <a:gd name="T17" fmla="*/ 0 h 60"/>
                  <a:gd name="T18" fmla="*/ 0 w 65"/>
                  <a:gd name="T19" fmla="*/ 0 h 60"/>
                  <a:gd name="T20" fmla="*/ 0 w 65"/>
                  <a:gd name="T21" fmla="*/ 0 h 60"/>
                  <a:gd name="T22" fmla="*/ 0 w 65"/>
                  <a:gd name="T23" fmla="*/ 0 h 60"/>
                  <a:gd name="T24" fmla="*/ 0 w 65"/>
                  <a:gd name="T25" fmla="*/ 0 h 60"/>
                  <a:gd name="T26" fmla="*/ 0 w 65"/>
                  <a:gd name="T27" fmla="*/ 0 h 60"/>
                  <a:gd name="T28" fmla="*/ 0 w 65"/>
                  <a:gd name="T29" fmla="*/ 0 h 60"/>
                  <a:gd name="T30" fmla="*/ 0 w 65"/>
                  <a:gd name="T31" fmla="*/ 0 h 60"/>
                  <a:gd name="T32" fmla="*/ 0 w 65"/>
                  <a:gd name="T33" fmla="*/ 0 h 60"/>
                  <a:gd name="T34" fmla="*/ 0 w 65"/>
                  <a:gd name="T35" fmla="*/ 0 h 60"/>
                  <a:gd name="T36" fmla="*/ 0 w 65"/>
                  <a:gd name="T37" fmla="*/ 0 h 60"/>
                  <a:gd name="T38" fmla="*/ 0 w 65"/>
                  <a:gd name="T39" fmla="*/ 0 h 60"/>
                  <a:gd name="T40" fmla="*/ 0 w 65"/>
                  <a:gd name="T41" fmla="*/ 0 h 60"/>
                  <a:gd name="T42" fmla="*/ 0 w 65"/>
                  <a:gd name="T43" fmla="*/ 0 h 60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</a:gdLst>
                <a:ahLst/>
                <a:cxnLst>
                  <a:cxn ang="T44">
                    <a:pos x="T0" y="T1"/>
                  </a:cxn>
                  <a:cxn ang="T45">
                    <a:pos x="T2" y="T3"/>
                  </a:cxn>
                  <a:cxn ang="T46">
                    <a:pos x="T4" y="T5"/>
                  </a:cxn>
                  <a:cxn ang="T47">
                    <a:pos x="T6" y="T7"/>
                  </a:cxn>
                  <a:cxn ang="T48">
                    <a:pos x="T8" y="T9"/>
                  </a:cxn>
                  <a:cxn ang="T49">
                    <a:pos x="T10" y="T11"/>
                  </a:cxn>
                  <a:cxn ang="T50">
                    <a:pos x="T12" y="T13"/>
                  </a:cxn>
                  <a:cxn ang="T51">
                    <a:pos x="T14" y="T15"/>
                  </a:cxn>
                  <a:cxn ang="T52">
                    <a:pos x="T16" y="T17"/>
                  </a:cxn>
                  <a:cxn ang="T53">
                    <a:pos x="T18" y="T19"/>
                  </a:cxn>
                  <a:cxn ang="T54">
                    <a:pos x="T20" y="T21"/>
                  </a:cxn>
                  <a:cxn ang="T55">
                    <a:pos x="T22" y="T23"/>
                  </a:cxn>
                  <a:cxn ang="T56">
                    <a:pos x="T24" y="T25"/>
                  </a:cxn>
                  <a:cxn ang="T57">
                    <a:pos x="T26" y="T27"/>
                  </a:cxn>
                  <a:cxn ang="T58">
                    <a:pos x="T28" y="T29"/>
                  </a:cxn>
                  <a:cxn ang="T59">
                    <a:pos x="T30" y="T31"/>
                  </a:cxn>
                  <a:cxn ang="T60">
                    <a:pos x="T32" y="T33"/>
                  </a:cxn>
                  <a:cxn ang="T61">
                    <a:pos x="T34" y="T35"/>
                  </a:cxn>
                  <a:cxn ang="T62">
                    <a:pos x="T36" y="T37"/>
                  </a:cxn>
                  <a:cxn ang="T63">
                    <a:pos x="T38" y="T39"/>
                  </a:cxn>
                  <a:cxn ang="T64">
                    <a:pos x="T40" y="T41"/>
                  </a:cxn>
                  <a:cxn ang="T65">
                    <a:pos x="T42" y="T43"/>
                  </a:cxn>
                </a:cxnLst>
                <a:rect l="0" t="0" r="r" b="b"/>
                <a:pathLst>
                  <a:path w="65" h="60">
                    <a:moveTo>
                      <a:pt x="4" y="46"/>
                    </a:moveTo>
                    <a:lnTo>
                      <a:pt x="9" y="56"/>
                    </a:lnTo>
                    <a:lnTo>
                      <a:pt x="21" y="60"/>
                    </a:lnTo>
                    <a:lnTo>
                      <a:pt x="31" y="60"/>
                    </a:lnTo>
                    <a:lnTo>
                      <a:pt x="35" y="60"/>
                    </a:lnTo>
                    <a:lnTo>
                      <a:pt x="44" y="57"/>
                    </a:lnTo>
                    <a:lnTo>
                      <a:pt x="54" y="51"/>
                    </a:lnTo>
                    <a:lnTo>
                      <a:pt x="62" y="46"/>
                    </a:lnTo>
                    <a:lnTo>
                      <a:pt x="65" y="40"/>
                    </a:lnTo>
                    <a:lnTo>
                      <a:pt x="63" y="36"/>
                    </a:lnTo>
                    <a:lnTo>
                      <a:pt x="60" y="34"/>
                    </a:lnTo>
                    <a:lnTo>
                      <a:pt x="56" y="33"/>
                    </a:lnTo>
                    <a:lnTo>
                      <a:pt x="51" y="33"/>
                    </a:lnTo>
                    <a:lnTo>
                      <a:pt x="26" y="37"/>
                    </a:lnTo>
                    <a:lnTo>
                      <a:pt x="24" y="30"/>
                    </a:lnTo>
                    <a:lnTo>
                      <a:pt x="18" y="15"/>
                    </a:lnTo>
                    <a:lnTo>
                      <a:pt x="9" y="2"/>
                    </a:lnTo>
                    <a:lnTo>
                      <a:pt x="0" y="0"/>
                    </a:lnTo>
                    <a:lnTo>
                      <a:pt x="0" y="14"/>
                    </a:lnTo>
                    <a:lnTo>
                      <a:pt x="2" y="30"/>
                    </a:lnTo>
                    <a:lnTo>
                      <a:pt x="3" y="41"/>
                    </a:lnTo>
                    <a:lnTo>
                      <a:pt x="4" y="46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127086" name="Freeform 35"/>
              <p:cNvSpPr>
                <a:spLocks/>
              </p:cNvSpPr>
              <p:nvPr/>
            </p:nvSpPr>
            <p:spPr bwMode="auto">
              <a:xfrm>
                <a:off x="8362" y="4825"/>
                <a:ext cx="23" cy="16"/>
              </a:xfrm>
              <a:custGeom>
                <a:avLst/>
                <a:gdLst>
                  <a:gd name="T0" fmla="*/ 0 w 69"/>
                  <a:gd name="T1" fmla="*/ 0 h 47"/>
                  <a:gd name="T2" fmla="*/ 0 w 69"/>
                  <a:gd name="T3" fmla="*/ 0 h 47"/>
                  <a:gd name="T4" fmla="*/ 0 w 69"/>
                  <a:gd name="T5" fmla="*/ 0 h 47"/>
                  <a:gd name="T6" fmla="*/ 0 w 69"/>
                  <a:gd name="T7" fmla="*/ 0 h 47"/>
                  <a:gd name="T8" fmla="*/ 0 w 69"/>
                  <a:gd name="T9" fmla="*/ 0 h 47"/>
                  <a:gd name="T10" fmla="*/ 0 w 69"/>
                  <a:gd name="T11" fmla="*/ 0 h 47"/>
                  <a:gd name="T12" fmla="*/ 0 w 69"/>
                  <a:gd name="T13" fmla="*/ 0 h 47"/>
                  <a:gd name="T14" fmla="*/ 0 w 69"/>
                  <a:gd name="T15" fmla="*/ 0 h 47"/>
                  <a:gd name="T16" fmla="*/ 0 w 69"/>
                  <a:gd name="T17" fmla="*/ 0 h 47"/>
                  <a:gd name="T18" fmla="*/ 0 w 69"/>
                  <a:gd name="T19" fmla="*/ 0 h 47"/>
                  <a:gd name="T20" fmla="*/ 0 w 69"/>
                  <a:gd name="T21" fmla="*/ 0 h 47"/>
                  <a:gd name="T22" fmla="*/ 0 w 69"/>
                  <a:gd name="T23" fmla="*/ 0 h 47"/>
                  <a:gd name="T24" fmla="*/ 0 w 69"/>
                  <a:gd name="T25" fmla="*/ 0 h 47"/>
                  <a:gd name="T26" fmla="*/ 0 w 69"/>
                  <a:gd name="T27" fmla="*/ 0 h 47"/>
                  <a:gd name="T28" fmla="*/ 0 w 69"/>
                  <a:gd name="T29" fmla="*/ 0 h 47"/>
                  <a:gd name="T30" fmla="*/ 0 w 69"/>
                  <a:gd name="T31" fmla="*/ 0 h 47"/>
                  <a:gd name="T32" fmla="*/ 0 w 69"/>
                  <a:gd name="T33" fmla="*/ 0 h 47"/>
                  <a:gd name="T34" fmla="*/ 0 w 69"/>
                  <a:gd name="T35" fmla="*/ 0 h 47"/>
                  <a:gd name="T36" fmla="*/ 0 w 69"/>
                  <a:gd name="T37" fmla="*/ 0 h 47"/>
                  <a:gd name="T38" fmla="*/ 0 w 69"/>
                  <a:gd name="T39" fmla="*/ 0 h 47"/>
                  <a:gd name="T40" fmla="*/ 0 w 69"/>
                  <a:gd name="T41" fmla="*/ 0 h 47"/>
                  <a:gd name="T42" fmla="*/ 0 w 69"/>
                  <a:gd name="T43" fmla="*/ 0 h 47"/>
                  <a:gd name="T44" fmla="*/ 0 w 69"/>
                  <a:gd name="T45" fmla="*/ 0 h 47"/>
                  <a:gd name="T46" fmla="*/ 0 w 69"/>
                  <a:gd name="T47" fmla="*/ 0 h 47"/>
                  <a:gd name="T48" fmla="*/ 0 w 69"/>
                  <a:gd name="T49" fmla="*/ 0 h 47"/>
                  <a:gd name="T50" fmla="*/ 0 w 69"/>
                  <a:gd name="T51" fmla="*/ 0 h 47"/>
                  <a:gd name="T52" fmla="*/ 0 w 69"/>
                  <a:gd name="T53" fmla="*/ 0 h 47"/>
                  <a:gd name="T54" fmla="*/ 0 w 69"/>
                  <a:gd name="T55" fmla="*/ 0 h 47"/>
                  <a:gd name="T56" fmla="*/ 0 w 69"/>
                  <a:gd name="T57" fmla="*/ 0 h 47"/>
                  <a:gd name="T58" fmla="*/ 0 w 69"/>
                  <a:gd name="T59" fmla="*/ 0 h 47"/>
                  <a:gd name="T60" fmla="*/ 0 w 69"/>
                  <a:gd name="T61" fmla="*/ 0 h 47"/>
                  <a:gd name="T62" fmla="*/ 0 w 69"/>
                  <a:gd name="T63" fmla="*/ 0 h 47"/>
                  <a:gd name="T64" fmla="*/ 0 w 69"/>
                  <a:gd name="T65" fmla="*/ 0 h 47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0" t="0" r="r" b="b"/>
                <a:pathLst>
                  <a:path w="69" h="47">
                    <a:moveTo>
                      <a:pt x="9" y="46"/>
                    </a:moveTo>
                    <a:lnTo>
                      <a:pt x="12" y="47"/>
                    </a:lnTo>
                    <a:lnTo>
                      <a:pt x="16" y="47"/>
                    </a:lnTo>
                    <a:lnTo>
                      <a:pt x="22" y="47"/>
                    </a:lnTo>
                    <a:lnTo>
                      <a:pt x="23" y="47"/>
                    </a:lnTo>
                    <a:lnTo>
                      <a:pt x="31" y="46"/>
                    </a:lnTo>
                    <a:lnTo>
                      <a:pt x="40" y="45"/>
                    </a:lnTo>
                    <a:lnTo>
                      <a:pt x="48" y="42"/>
                    </a:lnTo>
                    <a:lnTo>
                      <a:pt x="56" y="37"/>
                    </a:lnTo>
                    <a:lnTo>
                      <a:pt x="63" y="34"/>
                    </a:lnTo>
                    <a:lnTo>
                      <a:pt x="67" y="30"/>
                    </a:lnTo>
                    <a:lnTo>
                      <a:pt x="69" y="26"/>
                    </a:lnTo>
                    <a:lnTo>
                      <a:pt x="66" y="20"/>
                    </a:lnTo>
                    <a:lnTo>
                      <a:pt x="62" y="17"/>
                    </a:lnTo>
                    <a:lnTo>
                      <a:pt x="56" y="17"/>
                    </a:lnTo>
                    <a:lnTo>
                      <a:pt x="48" y="17"/>
                    </a:lnTo>
                    <a:lnTo>
                      <a:pt x="40" y="19"/>
                    </a:lnTo>
                    <a:lnTo>
                      <a:pt x="32" y="22"/>
                    </a:lnTo>
                    <a:lnTo>
                      <a:pt x="26" y="23"/>
                    </a:lnTo>
                    <a:lnTo>
                      <a:pt x="22" y="26"/>
                    </a:lnTo>
                    <a:lnTo>
                      <a:pt x="20" y="26"/>
                    </a:lnTo>
                    <a:lnTo>
                      <a:pt x="19" y="22"/>
                    </a:lnTo>
                    <a:lnTo>
                      <a:pt x="16" y="14"/>
                    </a:lnTo>
                    <a:lnTo>
                      <a:pt x="12" y="7"/>
                    </a:lnTo>
                    <a:lnTo>
                      <a:pt x="10" y="4"/>
                    </a:lnTo>
                    <a:lnTo>
                      <a:pt x="7" y="1"/>
                    </a:lnTo>
                    <a:lnTo>
                      <a:pt x="6" y="0"/>
                    </a:lnTo>
                    <a:lnTo>
                      <a:pt x="3" y="0"/>
                    </a:lnTo>
                    <a:lnTo>
                      <a:pt x="0" y="3"/>
                    </a:lnTo>
                    <a:lnTo>
                      <a:pt x="0" y="11"/>
                    </a:lnTo>
                    <a:lnTo>
                      <a:pt x="3" y="26"/>
                    </a:lnTo>
                    <a:lnTo>
                      <a:pt x="7" y="40"/>
                    </a:lnTo>
                    <a:lnTo>
                      <a:pt x="9" y="46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127087" name="Freeform 36"/>
              <p:cNvSpPr>
                <a:spLocks/>
              </p:cNvSpPr>
              <p:nvPr/>
            </p:nvSpPr>
            <p:spPr bwMode="auto">
              <a:xfrm>
                <a:off x="8390" y="4813"/>
                <a:ext cx="20" cy="20"/>
              </a:xfrm>
              <a:custGeom>
                <a:avLst/>
                <a:gdLst>
                  <a:gd name="T0" fmla="*/ 0 w 60"/>
                  <a:gd name="T1" fmla="*/ 0 h 58"/>
                  <a:gd name="T2" fmla="*/ 0 w 60"/>
                  <a:gd name="T3" fmla="*/ 0 h 58"/>
                  <a:gd name="T4" fmla="*/ 0 w 60"/>
                  <a:gd name="T5" fmla="*/ 0 h 58"/>
                  <a:gd name="T6" fmla="*/ 0 w 60"/>
                  <a:gd name="T7" fmla="*/ 0 h 58"/>
                  <a:gd name="T8" fmla="*/ 0 w 60"/>
                  <a:gd name="T9" fmla="*/ 0 h 58"/>
                  <a:gd name="T10" fmla="*/ 0 w 60"/>
                  <a:gd name="T11" fmla="*/ 0 h 58"/>
                  <a:gd name="T12" fmla="*/ 0 w 60"/>
                  <a:gd name="T13" fmla="*/ 0 h 58"/>
                  <a:gd name="T14" fmla="*/ 0 w 60"/>
                  <a:gd name="T15" fmla="*/ 0 h 58"/>
                  <a:gd name="T16" fmla="*/ 0 w 60"/>
                  <a:gd name="T17" fmla="*/ 0 h 58"/>
                  <a:gd name="T18" fmla="*/ 0 w 60"/>
                  <a:gd name="T19" fmla="*/ 0 h 58"/>
                  <a:gd name="T20" fmla="*/ 0 w 60"/>
                  <a:gd name="T21" fmla="*/ 0 h 58"/>
                  <a:gd name="T22" fmla="*/ 0 w 60"/>
                  <a:gd name="T23" fmla="*/ 0 h 58"/>
                  <a:gd name="T24" fmla="*/ 0 w 60"/>
                  <a:gd name="T25" fmla="*/ 0 h 58"/>
                  <a:gd name="T26" fmla="*/ 0 w 60"/>
                  <a:gd name="T27" fmla="*/ 0 h 58"/>
                  <a:gd name="T28" fmla="*/ 0 w 60"/>
                  <a:gd name="T29" fmla="*/ 0 h 58"/>
                  <a:gd name="T30" fmla="*/ 0 w 60"/>
                  <a:gd name="T31" fmla="*/ 0 h 58"/>
                  <a:gd name="T32" fmla="*/ 0 w 60"/>
                  <a:gd name="T33" fmla="*/ 0 h 58"/>
                  <a:gd name="T34" fmla="*/ 0 w 60"/>
                  <a:gd name="T35" fmla="*/ 0 h 58"/>
                  <a:gd name="T36" fmla="*/ 0 w 60"/>
                  <a:gd name="T37" fmla="*/ 0 h 58"/>
                  <a:gd name="T38" fmla="*/ 0 w 60"/>
                  <a:gd name="T39" fmla="*/ 0 h 58"/>
                  <a:gd name="T40" fmla="*/ 0 w 60"/>
                  <a:gd name="T41" fmla="*/ 0 h 58"/>
                  <a:gd name="T42" fmla="*/ 0 w 60"/>
                  <a:gd name="T43" fmla="*/ 0 h 58"/>
                  <a:gd name="T44" fmla="*/ 0 w 60"/>
                  <a:gd name="T45" fmla="*/ 0 h 58"/>
                  <a:gd name="T46" fmla="*/ 0 w 60"/>
                  <a:gd name="T47" fmla="*/ 0 h 58"/>
                  <a:gd name="T48" fmla="*/ 0 w 60"/>
                  <a:gd name="T49" fmla="*/ 0 h 58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0" t="0" r="r" b="b"/>
                <a:pathLst>
                  <a:path w="60" h="58">
                    <a:moveTo>
                      <a:pt x="13" y="52"/>
                    </a:moveTo>
                    <a:lnTo>
                      <a:pt x="20" y="55"/>
                    </a:lnTo>
                    <a:lnTo>
                      <a:pt x="32" y="58"/>
                    </a:lnTo>
                    <a:lnTo>
                      <a:pt x="45" y="56"/>
                    </a:lnTo>
                    <a:lnTo>
                      <a:pt x="55" y="50"/>
                    </a:lnTo>
                    <a:lnTo>
                      <a:pt x="58" y="49"/>
                    </a:lnTo>
                    <a:lnTo>
                      <a:pt x="60" y="46"/>
                    </a:lnTo>
                    <a:lnTo>
                      <a:pt x="60" y="42"/>
                    </a:lnTo>
                    <a:lnTo>
                      <a:pt x="60" y="39"/>
                    </a:lnTo>
                    <a:lnTo>
                      <a:pt x="58" y="36"/>
                    </a:lnTo>
                    <a:lnTo>
                      <a:pt x="54" y="33"/>
                    </a:lnTo>
                    <a:lnTo>
                      <a:pt x="49" y="32"/>
                    </a:lnTo>
                    <a:lnTo>
                      <a:pt x="45" y="32"/>
                    </a:lnTo>
                    <a:lnTo>
                      <a:pt x="36" y="35"/>
                    </a:lnTo>
                    <a:lnTo>
                      <a:pt x="27" y="36"/>
                    </a:lnTo>
                    <a:lnTo>
                      <a:pt x="20" y="35"/>
                    </a:lnTo>
                    <a:lnTo>
                      <a:pt x="17" y="35"/>
                    </a:lnTo>
                    <a:lnTo>
                      <a:pt x="17" y="29"/>
                    </a:lnTo>
                    <a:lnTo>
                      <a:pt x="17" y="16"/>
                    </a:lnTo>
                    <a:lnTo>
                      <a:pt x="14" y="3"/>
                    </a:lnTo>
                    <a:lnTo>
                      <a:pt x="5" y="0"/>
                    </a:lnTo>
                    <a:lnTo>
                      <a:pt x="1" y="12"/>
                    </a:lnTo>
                    <a:lnTo>
                      <a:pt x="0" y="26"/>
                    </a:lnTo>
                    <a:lnTo>
                      <a:pt x="3" y="40"/>
                    </a:lnTo>
                    <a:lnTo>
                      <a:pt x="13" y="52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127088" name="Freeform 37"/>
              <p:cNvSpPr>
                <a:spLocks/>
              </p:cNvSpPr>
              <p:nvPr/>
            </p:nvSpPr>
            <p:spPr bwMode="auto">
              <a:xfrm>
                <a:off x="8411" y="4806"/>
                <a:ext cx="20" cy="18"/>
              </a:xfrm>
              <a:custGeom>
                <a:avLst/>
                <a:gdLst>
                  <a:gd name="T0" fmla="*/ 0 w 59"/>
                  <a:gd name="T1" fmla="*/ 0 h 55"/>
                  <a:gd name="T2" fmla="*/ 0 w 59"/>
                  <a:gd name="T3" fmla="*/ 0 h 55"/>
                  <a:gd name="T4" fmla="*/ 0 w 59"/>
                  <a:gd name="T5" fmla="*/ 0 h 55"/>
                  <a:gd name="T6" fmla="*/ 0 w 59"/>
                  <a:gd name="T7" fmla="*/ 0 h 55"/>
                  <a:gd name="T8" fmla="*/ 0 w 59"/>
                  <a:gd name="T9" fmla="*/ 0 h 55"/>
                  <a:gd name="T10" fmla="*/ 0 w 59"/>
                  <a:gd name="T11" fmla="*/ 0 h 55"/>
                  <a:gd name="T12" fmla="*/ 0 w 59"/>
                  <a:gd name="T13" fmla="*/ 0 h 55"/>
                  <a:gd name="T14" fmla="*/ 0 w 59"/>
                  <a:gd name="T15" fmla="*/ 0 h 55"/>
                  <a:gd name="T16" fmla="*/ 0 w 59"/>
                  <a:gd name="T17" fmla="*/ 0 h 55"/>
                  <a:gd name="T18" fmla="*/ 0 w 59"/>
                  <a:gd name="T19" fmla="*/ 0 h 55"/>
                  <a:gd name="T20" fmla="*/ 0 w 59"/>
                  <a:gd name="T21" fmla="*/ 0 h 55"/>
                  <a:gd name="T22" fmla="*/ 0 w 59"/>
                  <a:gd name="T23" fmla="*/ 0 h 55"/>
                  <a:gd name="T24" fmla="*/ 0 w 59"/>
                  <a:gd name="T25" fmla="*/ 0 h 55"/>
                  <a:gd name="T26" fmla="*/ 0 w 59"/>
                  <a:gd name="T27" fmla="*/ 0 h 55"/>
                  <a:gd name="T28" fmla="*/ 0 w 59"/>
                  <a:gd name="T29" fmla="*/ 0 h 55"/>
                  <a:gd name="T30" fmla="*/ 0 w 59"/>
                  <a:gd name="T31" fmla="*/ 0 h 55"/>
                  <a:gd name="T32" fmla="*/ 0 w 59"/>
                  <a:gd name="T33" fmla="*/ 0 h 55"/>
                  <a:gd name="T34" fmla="*/ 0 w 59"/>
                  <a:gd name="T35" fmla="*/ 0 h 55"/>
                  <a:gd name="T36" fmla="*/ 0 w 59"/>
                  <a:gd name="T37" fmla="*/ 0 h 55"/>
                  <a:gd name="T38" fmla="*/ 0 w 59"/>
                  <a:gd name="T39" fmla="*/ 0 h 55"/>
                  <a:gd name="T40" fmla="*/ 0 w 59"/>
                  <a:gd name="T41" fmla="*/ 0 h 55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0" t="0" r="r" b="b"/>
                <a:pathLst>
                  <a:path w="59" h="55">
                    <a:moveTo>
                      <a:pt x="19" y="52"/>
                    </a:moveTo>
                    <a:lnTo>
                      <a:pt x="31" y="55"/>
                    </a:lnTo>
                    <a:lnTo>
                      <a:pt x="43" y="54"/>
                    </a:lnTo>
                    <a:lnTo>
                      <a:pt x="53" y="46"/>
                    </a:lnTo>
                    <a:lnTo>
                      <a:pt x="59" y="35"/>
                    </a:lnTo>
                    <a:lnTo>
                      <a:pt x="57" y="31"/>
                    </a:lnTo>
                    <a:lnTo>
                      <a:pt x="54" y="29"/>
                    </a:lnTo>
                    <a:lnTo>
                      <a:pt x="49" y="28"/>
                    </a:lnTo>
                    <a:lnTo>
                      <a:pt x="44" y="29"/>
                    </a:lnTo>
                    <a:lnTo>
                      <a:pt x="41" y="32"/>
                    </a:lnTo>
                    <a:lnTo>
                      <a:pt x="38" y="35"/>
                    </a:lnTo>
                    <a:lnTo>
                      <a:pt x="34" y="36"/>
                    </a:lnTo>
                    <a:lnTo>
                      <a:pt x="31" y="39"/>
                    </a:lnTo>
                    <a:lnTo>
                      <a:pt x="28" y="32"/>
                    </a:lnTo>
                    <a:lnTo>
                      <a:pt x="21" y="18"/>
                    </a:lnTo>
                    <a:lnTo>
                      <a:pt x="10" y="5"/>
                    </a:lnTo>
                    <a:lnTo>
                      <a:pt x="0" y="0"/>
                    </a:lnTo>
                    <a:lnTo>
                      <a:pt x="2" y="18"/>
                    </a:lnTo>
                    <a:lnTo>
                      <a:pt x="9" y="35"/>
                    </a:lnTo>
                    <a:lnTo>
                      <a:pt x="16" y="46"/>
                    </a:lnTo>
                    <a:lnTo>
                      <a:pt x="19" y="52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127089" name="Freeform 38"/>
              <p:cNvSpPr>
                <a:spLocks/>
              </p:cNvSpPr>
              <p:nvPr/>
            </p:nvSpPr>
            <p:spPr bwMode="auto">
              <a:xfrm>
                <a:off x="8374" y="4857"/>
                <a:ext cx="27" cy="25"/>
              </a:xfrm>
              <a:custGeom>
                <a:avLst/>
                <a:gdLst>
                  <a:gd name="T0" fmla="*/ 0 w 82"/>
                  <a:gd name="T1" fmla="*/ 0 h 76"/>
                  <a:gd name="T2" fmla="*/ 0 w 82"/>
                  <a:gd name="T3" fmla="*/ 0 h 76"/>
                  <a:gd name="T4" fmla="*/ 0 w 82"/>
                  <a:gd name="T5" fmla="*/ 0 h 76"/>
                  <a:gd name="T6" fmla="*/ 0 w 82"/>
                  <a:gd name="T7" fmla="*/ 0 h 76"/>
                  <a:gd name="T8" fmla="*/ 0 w 82"/>
                  <a:gd name="T9" fmla="*/ 0 h 76"/>
                  <a:gd name="T10" fmla="*/ 0 w 82"/>
                  <a:gd name="T11" fmla="*/ 0 h 76"/>
                  <a:gd name="T12" fmla="*/ 0 w 82"/>
                  <a:gd name="T13" fmla="*/ 0 h 76"/>
                  <a:gd name="T14" fmla="*/ 0 w 82"/>
                  <a:gd name="T15" fmla="*/ 0 h 76"/>
                  <a:gd name="T16" fmla="*/ 0 w 82"/>
                  <a:gd name="T17" fmla="*/ 0 h 76"/>
                  <a:gd name="T18" fmla="*/ 0 w 82"/>
                  <a:gd name="T19" fmla="*/ 0 h 76"/>
                  <a:gd name="T20" fmla="*/ 0 w 82"/>
                  <a:gd name="T21" fmla="*/ 0 h 76"/>
                  <a:gd name="T22" fmla="*/ 0 w 82"/>
                  <a:gd name="T23" fmla="*/ 0 h 76"/>
                  <a:gd name="T24" fmla="*/ 0 w 82"/>
                  <a:gd name="T25" fmla="*/ 0 h 76"/>
                  <a:gd name="T26" fmla="*/ 0 w 82"/>
                  <a:gd name="T27" fmla="*/ 0 h 76"/>
                  <a:gd name="T28" fmla="*/ 0 w 82"/>
                  <a:gd name="T29" fmla="*/ 0 h 76"/>
                  <a:gd name="T30" fmla="*/ 0 w 82"/>
                  <a:gd name="T31" fmla="*/ 0 h 76"/>
                  <a:gd name="T32" fmla="*/ 0 w 82"/>
                  <a:gd name="T33" fmla="*/ 0 h 76"/>
                  <a:gd name="T34" fmla="*/ 0 w 82"/>
                  <a:gd name="T35" fmla="*/ 0 h 76"/>
                  <a:gd name="T36" fmla="*/ 0 w 82"/>
                  <a:gd name="T37" fmla="*/ 0 h 76"/>
                  <a:gd name="T38" fmla="*/ 0 w 82"/>
                  <a:gd name="T39" fmla="*/ 0 h 76"/>
                  <a:gd name="T40" fmla="*/ 0 w 82"/>
                  <a:gd name="T41" fmla="*/ 0 h 76"/>
                  <a:gd name="T42" fmla="*/ 0 w 82"/>
                  <a:gd name="T43" fmla="*/ 0 h 76"/>
                  <a:gd name="T44" fmla="*/ 0 w 82"/>
                  <a:gd name="T45" fmla="*/ 0 h 76"/>
                  <a:gd name="T46" fmla="*/ 0 w 82"/>
                  <a:gd name="T47" fmla="*/ 0 h 76"/>
                  <a:gd name="T48" fmla="*/ 0 w 82"/>
                  <a:gd name="T49" fmla="*/ 0 h 76"/>
                  <a:gd name="T50" fmla="*/ 0 w 82"/>
                  <a:gd name="T51" fmla="*/ 0 h 76"/>
                  <a:gd name="T52" fmla="*/ 0 w 82"/>
                  <a:gd name="T53" fmla="*/ 0 h 76"/>
                  <a:gd name="T54" fmla="*/ 0 w 82"/>
                  <a:gd name="T55" fmla="*/ 0 h 76"/>
                  <a:gd name="T56" fmla="*/ 0 w 82"/>
                  <a:gd name="T57" fmla="*/ 0 h 76"/>
                  <a:gd name="T58" fmla="*/ 0 w 82"/>
                  <a:gd name="T59" fmla="*/ 0 h 76"/>
                  <a:gd name="T60" fmla="*/ 0 w 82"/>
                  <a:gd name="T61" fmla="*/ 0 h 76"/>
                  <a:gd name="T62" fmla="*/ 0 w 82"/>
                  <a:gd name="T63" fmla="*/ 0 h 76"/>
                  <a:gd name="T64" fmla="*/ 0 w 82"/>
                  <a:gd name="T65" fmla="*/ 0 h 7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0" t="0" r="r" b="b"/>
                <a:pathLst>
                  <a:path w="82" h="76">
                    <a:moveTo>
                      <a:pt x="32" y="75"/>
                    </a:moveTo>
                    <a:lnTo>
                      <a:pt x="38" y="76"/>
                    </a:lnTo>
                    <a:lnTo>
                      <a:pt x="44" y="76"/>
                    </a:lnTo>
                    <a:lnTo>
                      <a:pt x="50" y="76"/>
                    </a:lnTo>
                    <a:lnTo>
                      <a:pt x="57" y="75"/>
                    </a:lnTo>
                    <a:lnTo>
                      <a:pt x="61" y="72"/>
                    </a:lnTo>
                    <a:lnTo>
                      <a:pt x="67" y="67"/>
                    </a:lnTo>
                    <a:lnTo>
                      <a:pt x="72" y="64"/>
                    </a:lnTo>
                    <a:lnTo>
                      <a:pt x="76" y="59"/>
                    </a:lnTo>
                    <a:lnTo>
                      <a:pt x="80" y="56"/>
                    </a:lnTo>
                    <a:lnTo>
                      <a:pt x="82" y="52"/>
                    </a:lnTo>
                    <a:lnTo>
                      <a:pt x="82" y="47"/>
                    </a:lnTo>
                    <a:lnTo>
                      <a:pt x="79" y="43"/>
                    </a:lnTo>
                    <a:lnTo>
                      <a:pt x="70" y="39"/>
                    </a:lnTo>
                    <a:lnTo>
                      <a:pt x="63" y="37"/>
                    </a:lnTo>
                    <a:lnTo>
                      <a:pt x="54" y="39"/>
                    </a:lnTo>
                    <a:lnTo>
                      <a:pt x="47" y="41"/>
                    </a:lnTo>
                    <a:lnTo>
                      <a:pt x="39" y="44"/>
                    </a:lnTo>
                    <a:lnTo>
                      <a:pt x="35" y="49"/>
                    </a:lnTo>
                    <a:lnTo>
                      <a:pt x="32" y="50"/>
                    </a:lnTo>
                    <a:lnTo>
                      <a:pt x="30" y="52"/>
                    </a:lnTo>
                    <a:lnTo>
                      <a:pt x="29" y="43"/>
                    </a:lnTo>
                    <a:lnTo>
                      <a:pt x="23" y="23"/>
                    </a:lnTo>
                    <a:lnTo>
                      <a:pt x="14" y="6"/>
                    </a:lnTo>
                    <a:lnTo>
                      <a:pt x="4" y="0"/>
                    </a:lnTo>
                    <a:lnTo>
                      <a:pt x="0" y="17"/>
                    </a:lnTo>
                    <a:lnTo>
                      <a:pt x="0" y="31"/>
                    </a:lnTo>
                    <a:lnTo>
                      <a:pt x="4" y="44"/>
                    </a:lnTo>
                    <a:lnTo>
                      <a:pt x="11" y="54"/>
                    </a:lnTo>
                    <a:lnTo>
                      <a:pt x="19" y="63"/>
                    </a:lnTo>
                    <a:lnTo>
                      <a:pt x="25" y="70"/>
                    </a:lnTo>
                    <a:lnTo>
                      <a:pt x="30" y="73"/>
                    </a:lnTo>
                    <a:lnTo>
                      <a:pt x="32" y="75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127090" name="Freeform 39"/>
              <p:cNvSpPr>
                <a:spLocks/>
              </p:cNvSpPr>
              <p:nvPr/>
            </p:nvSpPr>
            <p:spPr bwMode="auto">
              <a:xfrm>
                <a:off x="8404" y="4847"/>
                <a:ext cx="25" cy="22"/>
              </a:xfrm>
              <a:custGeom>
                <a:avLst/>
                <a:gdLst>
                  <a:gd name="T0" fmla="*/ 0 w 75"/>
                  <a:gd name="T1" fmla="*/ 0 h 66"/>
                  <a:gd name="T2" fmla="*/ 0 w 75"/>
                  <a:gd name="T3" fmla="*/ 0 h 66"/>
                  <a:gd name="T4" fmla="*/ 0 w 75"/>
                  <a:gd name="T5" fmla="*/ 0 h 66"/>
                  <a:gd name="T6" fmla="*/ 0 w 75"/>
                  <a:gd name="T7" fmla="*/ 0 h 66"/>
                  <a:gd name="T8" fmla="*/ 0 w 75"/>
                  <a:gd name="T9" fmla="*/ 0 h 66"/>
                  <a:gd name="T10" fmla="*/ 0 w 75"/>
                  <a:gd name="T11" fmla="*/ 0 h 66"/>
                  <a:gd name="T12" fmla="*/ 0 w 75"/>
                  <a:gd name="T13" fmla="*/ 0 h 66"/>
                  <a:gd name="T14" fmla="*/ 0 w 75"/>
                  <a:gd name="T15" fmla="*/ 0 h 66"/>
                  <a:gd name="T16" fmla="*/ 0 w 75"/>
                  <a:gd name="T17" fmla="*/ 0 h 66"/>
                  <a:gd name="T18" fmla="*/ 0 w 75"/>
                  <a:gd name="T19" fmla="*/ 0 h 66"/>
                  <a:gd name="T20" fmla="*/ 0 w 75"/>
                  <a:gd name="T21" fmla="*/ 0 h 66"/>
                  <a:gd name="T22" fmla="*/ 0 w 75"/>
                  <a:gd name="T23" fmla="*/ 0 h 66"/>
                  <a:gd name="T24" fmla="*/ 0 w 75"/>
                  <a:gd name="T25" fmla="*/ 0 h 66"/>
                  <a:gd name="T26" fmla="*/ 0 w 75"/>
                  <a:gd name="T27" fmla="*/ 0 h 66"/>
                  <a:gd name="T28" fmla="*/ 0 w 75"/>
                  <a:gd name="T29" fmla="*/ 0 h 66"/>
                  <a:gd name="T30" fmla="*/ 0 w 75"/>
                  <a:gd name="T31" fmla="*/ 0 h 66"/>
                  <a:gd name="T32" fmla="*/ 0 w 75"/>
                  <a:gd name="T33" fmla="*/ 0 h 66"/>
                  <a:gd name="T34" fmla="*/ 0 w 75"/>
                  <a:gd name="T35" fmla="*/ 0 h 66"/>
                  <a:gd name="T36" fmla="*/ 0 w 75"/>
                  <a:gd name="T37" fmla="*/ 0 h 66"/>
                  <a:gd name="T38" fmla="*/ 0 w 75"/>
                  <a:gd name="T39" fmla="*/ 0 h 66"/>
                  <a:gd name="T40" fmla="*/ 0 w 75"/>
                  <a:gd name="T41" fmla="*/ 0 h 66"/>
                  <a:gd name="T42" fmla="*/ 0 w 75"/>
                  <a:gd name="T43" fmla="*/ 0 h 66"/>
                  <a:gd name="T44" fmla="*/ 0 w 75"/>
                  <a:gd name="T45" fmla="*/ 0 h 66"/>
                  <a:gd name="T46" fmla="*/ 0 w 75"/>
                  <a:gd name="T47" fmla="*/ 0 h 66"/>
                  <a:gd name="T48" fmla="*/ 0 w 75"/>
                  <a:gd name="T49" fmla="*/ 0 h 66"/>
                  <a:gd name="T50" fmla="*/ 0 w 75"/>
                  <a:gd name="T51" fmla="*/ 0 h 66"/>
                  <a:gd name="T52" fmla="*/ 0 w 75"/>
                  <a:gd name="T53" fmla="*/ 0 h 66"/>
                  <a:gd name="T54" fmla="*/ 0 w 75"/>
                  <a:gd name="T55" fmla="*/ 0 h 66"/>
                  <a:gd name="T56" fmla="*/ 0 w 75"/>
                  <a:gd name="T57" fmla="*/ 0 h 6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0" t="0" r="r" b="b"/>
                <a:pathLst>
                  <a:path w="75" h="66">
                    <a:moveTo>
                      <a:pt x="12" y="53"/>
                    </a:moveTo>
                    <a:lnTo>
                      <a:pt x="15" y="56"/>
                    </a:lnTo>
                    <a:lnTo>
                      <a:pt x="19" y="60"/>
                    </a:lnTo>
                    <a:lnTo>
                      <a:pt x="25" y="62"/>
                    </a:lnTo>
                    <a:lnTo>
                      <a:pt x="27" y="63"/>
                    </a:lnTo>
                    <a:lnTo>
                      <a:pt x="32" y="65"/>
                    </a:lnTo>
                    <a:lnTo>
                      <a:pt x="40" y="65"/>
                    </a:lnTo>
                    <a:lnTo>
                      <a:pt x="49" y="66"/>
                    </a:lnTo>
                    <a:lnTo>
                      <a:pt x="57" y="65"/>
                    </a:lnTo>
                    <a:lnTo>
                      <a:pt x="65" y="63"/>
                    </a:lnTo>
                    <a:lnTo>
                      <a:pt x="71" y="60"/>
                    </a:lnTo>
                    <a:lnTo>
                      <a:pt x="75" y="55"/>
                    </a:lnTo>
                    <a:lnTo>
                      <a:pt x="75" y="46"/>
                    </a:lnTo>
                    <a:lnTo>
                      <a:pt x="72" y="39"/>
                    </a:lnTo>
                    <a:lnTo>
                      <a:pt x="66" y="35"/>
                    </a:lnTo>
                    <a:lnTo>
                      <a:pt x="59" y="33"/>
                    </a:lnTo>
                    <a:lnTo>
                      <a:pt x="50" y="33"/>
                    </a:lnTo>
                    <a:lnTo>
                      <a:pt x="41" y="35"/>
                    </a:lnTo>
                    <a:lnTo>
                      <a:pt x="34" y="36"/>
                    </a:lnTo>
                    <a:lnTo>
                      <a:pt x="28" y="39"/>
                    </a:lnTo>
                    <a:lnTo>
                      <a:pt x="27" y="39"/>
                    </a:lnTo>
                    <a:lnTo>
                      <a:pt x="25" y="32"/>
                    </a:lnTo>
                    <a:lnTo>
                      <a:pt x="19" y="16"/>
                    </a:lnTo>
                    <a:lnTo>
                      <a:pt x="10" y="3"/>
                    </a:lnTo>
                    <a:lnTo>
                      <a:pt x="0" y="0"/>
                    </a:lnTo>
                    <a:lnTo>
                      <a:pt x="0" y="22"/>
                    </a:lnTo>
                    <a:lnTo>
                      <a:pt x="5" y="39"/>
                    </a:lnTo>
                    <a:lnTo>
                      <a:pt x="9" y="49"/>
                    </a:lnTo>
                    <a:lnTo>
                      <a:pt x="12" y="5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127091" name="Freeform 40"/>
              <p:cNvSpPr>
                <a:spLocks/>
              </p:cNvSpPr>
              <p:nvPr/>
            </p:nvSpPr>
            <p:spPr bwMode="auto">
              <a:xfrm>
                <a:off x="8434" y="4844"/>
                <a:ext cx="25" cy="21"/>
              </a:xfrm>
              <a:custGeom>
                <a:avLst/>
                <a:gdLst>
                  <a:gd name="T0" fmla="*/ 0 w 75"/>
                  <a:gd name="T1" fmla="*/ 0 h 63"/>
                  <a:gd name="T2" fmla="*/ 0 w 75"/>
                  <a:gd name="T3" fmla="*/ 0 h 63"/>
                  <a:gd name="T4" fmla="*/ 0 w 75"/>
                  <a:gd name="T5" fmla="*/ 0 h 63"/>
                  <a:gd name="T6" fmla="*/ 0 w 75"/>
                  <a:gd name="T7" fmla="*/ 0 h 63"/>
                  <a:gd name="T8" fmla="*/ 0 w 75"/>
                  <a:gd name="T9" fmla="*/ 0 h 63"/>
                  <a:gd name="T10" fmla="*/ 0 w 75"/>
                  <a:gd name="T11" fmla="*/ 0 h 63"/>
                  <a:gd name="T12" fmla="*/ 0 w 75"/>
                  <a:gd name="T13" fmla="*/ 0 h 63"/>
                  <a:gd name="T14" fmla="*/ 0 w 75"/>
                  <a:gd name="T15" fmla="*/ 0 h 63"/>
                  <a:gd name="T16" fmla="*/ 0 w 75"/>
                  <a:gd name="T17" fmla="*/ 0 h 63"/>
                  <a:gd name="T18" fmla="*/ 0 w 75"/>
                  <a:gd name="T19" fmla="*/ 0 h 63"/>
                  <a:gd name="T20" fmla="*/ 0 w 75"/>
                  <a:gd name="T21" fmla="*/ 0 h 63"/>
                  <a:gd name="T22" fmla="*/ 0 w 75"/>
                  <a:gd name="T23" fmla="*/ 0 h 63"/>
                  <a:gd name="T24" fmla="*/ 0 w 75"/>
                  <a:gd name="T25" fmla="*/ 0 h 63"/>
                  <a:gd name="T26" fmla="*/ 0 w 75"/>
                  <a:gd name="T27" fmla="*/ 0 h 63"/>
                  <a:gd name="T28" fmla="*/ 0 w 75"/>
                  <a:gd name="T29" fmla="*/ 0 h 63"/>
                  <a:gd name="T30" fmla="*/ 0 w 75"/>
                  <a:gd name="T31" fmla="*/ 0 h 63"/>
                  <a:gd name="T32" fmla="*/ 0 w 75"/>
                  <a:gd name="T33" fmla="*/ 0 h 63"/>
                  <a:gd name="T34" fmla="*/ 0 w 75"/>
                  <a:gd name="T35" fmla="*/ 0 h 63"/>
                  <a:gd name="T36" fmla="*/ 0 w 75"/>
                  <a:gd name="T37" fmla="*/ 0 h 63"/>
                  <a:gd name="T38" fmla="*/ 0 w 75"/>
                  <a:gd name="T39" fmla="*/ 0 h 63"/>
                  <a:gd name="T40" fmla="*/ 0 w 75"/>
                  <a:gd name="T41" fmla="*/ 0 h 63"/>
                  <a:gd name="T42" fmla="*/ 0 w 75"/>
                  <a:gd name="T43" fmla="*/ 0 h 63"/>
                  <a:gd name="T44" fmla="*/ 0 w 75"/>
                  <a:gd name="T45" fmla="*/ 0 h 63"/>
                  <a:gd name="T46" fmla="*/ 0 w 75"/>
                  <a:gd name="T47" fmla="*/ 0 h 63"/>
                  <a:gd name="T48" fmla="*/ 0 w 75"/>
                  <a:gd name="T49" fmla="*/ 0 h 63"/>
                  <a:gd name="T50" fmla="*/ 0 w 75"/>
                  <a:gd name="T51" fmla="*/ 0 h 63"/>
                  <a:gd name="T52" fmla="*/ 0 w 75"/>
                  <a:gd name="T53" fmla="*/ 0 h 63"/>
                  <a:gd name="T54" fmla="*/ 0 w 75"/>
                  <a:gd name="T55" fmla="*/ 0 h 63"/>
                  <a:gd name="T56" fmla="*/ 0 w 75"/>
                  <a:gd name="T57" fmla="*/ 0 h 63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0" t="0" r="r" b="b"/>
                <a:pathLst>
                  <a:path w="75" h="63">
                    <a:moveTo>
                      <a:pt x="3" y="41"/>
                    </a:moveTo>
                    <a:lnTo>
                      <a:pt x="4" y="46"/>
                    </a:lnTo>
                    <a:lnTo>
                      <a:pt x="10" y="50"/>
                    </a:lnTo>
                    <a:lnTo>
                      <a:pt x="14" y="56"/>
                    </a:lnTo>
                    <a:lnTo>
                      <a:pt x="16" y="57"/>
                    </a:lnTo>
                    <a:lnTo>
                      <a:pt x="23" y="60"/>
                    </a:lnTo>
                    <a:lnTo>
                      <a:pt x="32" y="63"/>
                    </a:lnTo>
                    <a:lnTo>
                      <a:pt x="42" y="63"/>
                    </a:lnTo>
                    <a:lnTo>
                      <a:pt x="54" y="61"/>
                    </a:lnTo>
                    <a:lnTo>
                      <a:pt x="64" y="58"/>
                    </a:lnTo>
                    <a:lnTo>
                      <a:pt x="72" y="54"/>
                    </a:lnTo>
                    <a:lnTo>
                      <a:pt x="75" y="47"/>
                    </a:lnTo>
                    <a:lnTo>
                      <a:pt x="73" y="40"/>
                    </a:lnTo>
                    <a:lnTo>
                      <a:pt x="67" y="34"/>
                    </a:lnTo>
                    <a:lnTo>
                      <a:pt x="60" y="30"/>
                    </a:lnTo>
                    <a:lnTo>
                      <a:pt x="53" y="28"/>
                    </a:lnTo>
                    <a:lnTo>
                      <a:pt x="45" y="30"/>
                    </a:lnTo>
                    <a:lnTo>
                      <a:pt x="36" y="31"/>
                    </a:lnTo>
                    <a:lnTo>
                      <a:pt x="31" y="33"/>
                    </a:lnTo>
                    <a:lnTo>
                      <a:pt x="26" y="36"/>
                    </a:lnTo>
                    <a:lnTo>
                      <a:pt x="25" y="36"/>
                    </a:lnTo>
                    <a:lnTo>
                      <a:pt x="23" y="30"/>
                    </a:lnTo>
                    <a:lnTo>
                      <a:pt x="17" y="15"/>
                    </a:lnTo>
                    <a:lnTo>
                      <a:pt x="10" y="2"/>
                    </a:lnTo>
                    <a:lnTo>
                      <a:pt x="0" y="0"/>
                    </a:lnTo>
                    <a:lnTo>
                      <a:pt x="0" y="15"/>
                    </a:lnTo>
                    <a:lnTo>
                      <a:pt x="1" y="28"/>
                    </a:lnTo>
                    <a:lnTo>
                      <a:pt x="3" y="38"/>
                    </a:lnTo>
                    <a:lnTo>
                      <a:pt x="3" y="41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127092" name="Freeform 41"/>
              <p:cNvSpPr>
                <a:spLocks/>
              </p:cNvSpPr>
              <p:nvPr/>
            </p:nvSpPr>
            <p:spPr bwMode="auto">
              <a:xfrm>
                <a:off x="8126" y="4482"/>
                <a:ext cx="83" cy="97"/>
              </a:xfrm>
              <a:custGeom>
                <a:avLst/>
                <a:gdLst>
                  <a:gd name="T0" fmla="*/ 0 w 250"/>
                  <a:gd name="T1" fmla="*/ 0 h 290"/>
                  <a:gd name="T2" fmla="*/ 0 w 250"/>
                  <a:gd name="T3" fmla="*/ 0 h 290"/>
                  <a:gd name="T4" fmla="*/ 0 w 250"/>
                  <a:gd name="T5" fmla="*/ 0 h 290"/>
                  <a:gd name="T6" fmla="*/ 0 w 250"/>
                  <a:gd name="T7" fmla="*/ 0 h 290"/>
                  <a:gd name="T8" fmla="*/ 0 w 250"/>
                  <a:gd name="T9" fmla="*/ 0 h 290"/>
                  <a:gd name="T10" fmla="*/ 0 w 250"/>
                  <a:gd name="T11" fmla="*/ 0 h 290"/>
                  <a:gd name="T12" fmla="*/ 0 w 250"/>
                  <a:gd name="T13" fmla="*/ 1 h 290"/>
                  <a:gd name="T14" fmla="*/ 0 w 250"/>
                  <a:gd name="T15" fmla="*/ 1 h 290"/>
                  <a:gd name="T16" fmla="*/ 0 w 250"/>
                  <a:gd name="T17" fmla="*/ 1 h 290"/>
                  <a:gd name="T18" fmla="*/ 0 w 250"/>
                  <a:gd name="T19" fmla="*/ 1 h 290"/>
                  <a:gd name="T20" fmla="*/ 0 w 250"/>
                  <a:gd name="T21" fmla="*/ 1 h 290"/>
                  <a:gd name="T22" fmla="*/ 0 w 250"/>
                  <a:gd name="T23" fmla="*/ 1 h 290"/>
                  <a:gd name="T24" fmla="*/ 0 w 250"/>
                  <a:gd name="T25" fmla="*/ 1 h 290"/>
                  <a:gd name="T26" fmla="*/ 0 w 250"/>
                  <a:gd name="T27" fmla="*/ 1 h 290"/>
                  <a:gd name="T28" fmla="*/ 0 w 250"/>
                  <a:gd name="T29" fmla="*/ 1 h 290"/>
                  <a:gd name="T30" fmla="*/ 1 w 250"/>
                  <a:gd name="T31" fmla="*/ 1 h 290"/>
                  <a:gd name="T32" fmla="*/ 1 w 250"/>
                  <a:gd name="T33" fmla="*/ 1 h 290"/>
                  <a:gd name="T34" fmla="*/ 1 w 250"/>
                  <a:gd name="T35" fmla="*/ 1 h 290"/>
                  <a:gd name="T36" fmla="*/ 1 w 250"/>
                  <a:gd name="T37" fmla="*/ 1 h 290"/>
                  <a:gd name="T38" fmla="*/ 1 w 250"/>
                  <a:gd name="T39" fmla="*/ 1 h 290"/>
                  <a:gd name="T40" fmla="*/ 1 w 250"/>
                  <a:gd name="T41" fmla="*/ 1 h 290"/>
                  <a:gd name="T42" fmla="*/ 1 w 250"/>
                  <a:gd name="T43" fmla="*/ 1 h 290"/>
                  <a:gd name="T44" fmla="*/ 1 w 250"/>
                  <a:gd name="T45" fmla="*/ 1 h 290"/>
                  <a:gd name="T46" fmla="*/ 1 w 250"/>
                  <a:gd name="T47" fmla="*/ 1 h 290"/>
                  <a:gd name="T48" fmla="*/ 1 w 250"/>
                  <a:gd name="T49" fmla="*/ 1 h 290"/>
                  <a:gd name="T50" fmla="*/ 1 w 250"/>
                  <a:gd name="T51" fmla="*/ 1 h 290"/>
                  <a:gd name="T52" fmla="*/ 1 w 250"/>
                  <a:gd name="T53" fmla="*/ 1 h 290"/>
                  <a:gd name="T54" fmla="*/ 0 w 250"/>
                  <a:gd name="T55" fmla="*/ 1 h 290"/>
                  <a:gd name="T56" fmla="*/ 0 w 250"/>
                  <a:gd name="T57" fmla="*/ 1 h 290"/>
                  <a:gd name="T58" fmla="*/ 0 w 250"/>
                  <a:gd name="T59" fmla="*/ 1 h 290"/>
                  <a:gd name="T60" fmla="*/ 0 w 250"/>
                  <a:gd name="T61" fmla="*/ 1 h 290"/>
                  <a:gd name="T62" fmla="*/ 0 w 250"/>
                  <a:gd name="T63" fmla="*/ 1 h 290"/>
                  <a:gd name="T64" fmla="*/ 0 w 250"/>
                  <a:gd name="T65" fmla="*/ 1 h 290"/>
                  <a:gd name="T66" fmla="*/ 0 w 250"/>
                  <a:gd name="T67" fmla="*/ 1 h 290"/>
                  <a:gd name="T68" fmla="*/ 0 w 250"/>
                  <a:gd name="T69" fmla="*/ 0 h 290"/>
                  <a:gd name="T70" fmla="*/ 0 w 250"/>
                  <a:gd name="T71" fmla="*/ 0 h 290"/>
                  <a:gd name="T72" fmla="*/ 0 w 250"/>
                  <a:gd name="T73" fmla="*/ 0 h 290"/>
                  <a:gd name="T74" fmla="*/ 1 w 250"/>
                  <a:gd name="T75" fmla="*/ 0 h 290"/>
                  <a:gd name="T76" fmla="*/ 1 w 250"/>
                  <a:gd name="T77" fmla="*/ 0 h 290"/>
                  <a:gd name="T78" fmla="*/ 1 w 250"/>
                  <a:gd name="T79" fmla="*/ 0 h 290"/>
                  <a:gd name="T80" fmla="*/ 1 w 250"/>
                  <a:gd name="T81" fmla="*/ 0 h 290"/>
                  <a:gd name="T82" fmla="*/ 1 w 250"/>
                  <a:gd name="T83" fmla="*/ 0 h 290"/>
                  <a:gd name="T84" fmla="*/ 1 w 250"/>
                  <a:gd name="T85" fmla="*/ 0 h 290"/>
                  <a:gd name="T86" fmla="*/ 1 w 250"/>
                  <a:gd name="T87" fmla="*/ 0 h 290"/>
                  <a:gd name="T88" fmla="*/ 1 w 250"/>
                  <a:gd name="T89" fmla="*/ 0 h 290"/>
                  <a:gd name="T90" fmla="*/ 1 w 250"/>
                  <a:gd name="T91" fmla="*/ 0 h 290"/>
                  <a:gd name="T92" fmla="*/ 1 w 250"/>
                  <a:gd name="T93" fmla="*/ 0 h 290"/>
                  <a:gd name="T94" fmla="*/ 0 w 250"/>
                  <a:gd name="T95" fmla="*/ 0 h 290"/>
                  <a:gd name="T96" fmla="*/ 0 w 250"/>
                  <a:gd name="T97" fmla="*/ 0 h 290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</a:gdLst>
                <a:ahLst/>
                <a:cxnLst>
                  <a:cxn ang="T98">
                    <a:pos x="T0" y="T1"/>
                  </a:cxn>
                  <a:cxn ang="T99">
                    <a:pos x="T2" y="T3"/>
                  </a:cxn>
                  <a:cxn ang="T100">
                    <a:pos x="T4" y="T5"/>
                  </a:cxn>
                  <a:cxn ang="T101">
                    <a:pos x="T6" y="T7"/>
                  </a:cxn>
                  <a:cxn ang="T102">
                    <a:pos x="T8" y="T9"/>
                  </a:cxn>
                  <a:cxn ang="T103">
                    <a:pos x="T10" y="T11"/>
                  </a:cxn>
                  <a:cxn ang="T104">
                    <a:pos x="T12" y="T13"/>
                  </a:cxn>
                  <a:cxn ang="T105">
                    <a:pos x="T14" y="T15"/>
                  </a:cxn>
                  <a:cxn ang="T106">
                    <a:pos x="T16" y="T17"/>
                  </a:cxn>
                  <a:cxn ang="T107">
                    <a:pos x="T18" y="T19"/>
                  </a:cxn>
                  <a:cxn ang="T108">
                    <a:pos x="T20" y="T21"/>
                  </a:cxn>
                  <a:cxn ang="T109">
                    <a:pos x="T22" y="T23"/>
                  </a:cxn>
                  <a:cxn ang="T110">
                    <a:pos x="T24" y="T25"/>
                  </a:cxn>
                  <a:cxn ang="T111">
                    <a:pos x="T26" y="T27"/>
                  </a:cxn>
                  <a:cxn ang="T112">
                    <a:pos x="T28" y="T29"/>
                  </a:cxn>
                  <a:cxn ang="T113">
                    <a:pos x="T30" y="T31"/>
                  </a:cxn>
                  <a:cxn ang="T114">
                    <a:pos x="T32" y="T33"/>
                  </a:cxn>
                  <a:cxn ang="T115">
                    <a:pos x="T34" y="T35"/>
                  </a:cxn>
                  <a:cxn ang="T116">
                    <a:pos x="T36" y="T37"/>
                  </a:cxn>
                  <a:cxn ang="T117">
                    <a:pos x="T38" y="T39"/>
                  </a:cxn>
                  <a:cxn ang="T118">
                    <a:pos x="T40" y="T41"/>
                  </a:cxn>
                  <a:cxn ang="T119">
                    <a:pos x="T42" y="T43"/>
                  </a:cxn>
                  <a:cxn ang="T120">
                    <a:pos x="T44" y="T45"/>
                  </a:cxn>
                  <a:cxn ang="T121">
                    <a:pos x="T46" y="T47"/>
                  </a:cxn>
                  <a:cxn ang="T122">
                    <a:pos x="T48" y="T49"/>
                  </a:cxn>
                  <a:cxn ang="T123">
                    <a:pos x="T50" y="T51"/>
                  </a:cxn>
                  <a:cxn ang="T124">
                    <a:pos x="T52" y="T53"/>
                  </a:cxn>
                  <a:cxn ang="T125">
                    <a:pos x="T54" y="T55"/>
                  </a:cxn>
                  <a:cxn ang="T126">
                    <a:pos x="T56" y="T57"/>
                  </a:cxn>
                  <a:cxn ang="T127">
                    <a:pos x="T58" y="T59"/>
                  </a:cxn>
                  <a:cxn ang="T128">
                    <a:pos x="T60" y="T61"/>
                  </a:cxn>
                  <a:cxn ang="T129">
                    <a:pos x="T62" y="T63"/>
                  </a:cxn>
                  <a:cxn ang="T130">
                    <a:pos x="T64" y="T65"/>
                  </a:cxn>
                  <a:cxn ang="T131">
                    <a:pos x="T66" y="T67"/>
                  </a:cxn>
                  <a:cxn ang="T132">
                    <a:pos x="T68" y="T69"/>
                  </a:cxn>
                  <a:cxn ang="T133">
                    <a:pos x="T70" y="T71"/>
                  </a:cxn>
                  <a:cxn ang="T134">
                    <a:pos x="T72" y="T73"/>
                  </a:cxn>
                  <a:cxn ang="T135">
                    <a:pos x="T74" y="T75"/>
                  </a:cxn>
                  <a:cxn ang="T136">
                    <a:pos x="T76" y="T77"/>
                  </a:cxn>
                  <a:cxn ang="T137">
                    <a:pos x="T78" y="T79"/>
                  </a:cxn>
                  <a:cxn ang="T138">
                    <a:pos x="T80" y="T81"/>
                  </a:cxn>
                  <a:cxn ang="T139">
                    <a:pos x="T82" y="T83"/>
                  </a:cxn>
                  <a:cxn ang="T140">
                    <a:pos x="T84" y="T85"/>
                  </a:cxn>
                  <a:cxn ang="T141">
                    <a:pos x="T86" y="T87"/>
                  </a:cxn>
                  <a:cxn ang="T142">
                    <a:pos x="T88" y="T89"/>
                  </a:cxn>
                  <a:cxn ang="T143">
                    <a:pos x="T90" y="T91"/>
                  </a:cxn>
                  <a:cxn ang="T144">
                    <a:pos x="T92" y="T93"/>
                  </a:cxn>
                  <a:cxn ang="T145">
                    <a:pos x="T94" y="T95"/>
                  </a:cxn>
                  <a:cxn ang="T146">
                    <a:pos x="T96" y="T97"/>
                  </a:cxn>
                </a:cxnLst>
                <a:rect l="0" t="0" r="r" b="b"/>
                <a:pathLst>
                  <a:path w="250" h="290">
                    <a:moveTo>
                      <a:pt x="88" y="37"/>
                    </a:moveTo>
                    <a:lnTo>
                      <a:pt x="69" y="49"/>
                    </a:lnTo>
                    <a:lnTo>
                      <a:pt x="53" y="63"/>
                    </a:lnTo>
                    <a:lnTo>
                      <a:pt x="39" y="79"/>
                    </a:lnTo>
                    <a:lnTo>
                      <a:pt x="25" y="96"/>
                    </a:lnTo>
                    <a:lnTo>
                      <a:pt x="15" y="115"/>
                    </a:lnTo>
                    <a:lnTo>
                      <a:pt x="8" y="135"/>
                    </a:lnTo>
                    <a:lnTo>
                      <a:pt x="3" y="157"/>
                    </a:lnTo>
                    <a:lnTo>
                      <a:pt x="0" y="178"/>
                    </a:lnTo>
                    <a:lnTo>
                      <a:pt x="3" y="208"/>
                    </a:lnTo>
                    <a:lnTo>
                      <a:pt x="15" y="233"/>
                    </a:lnTo>
                    <a:lnTo>
                      <a:pt x="33" y="254"/>
                    </a:lnTo>
                    <a:lnTo>
                      <a:pt x="56" y="270"/>
                    </a:lnTo>
                    <a:lnTo>
                      <a:pt x="83" y="283"/>
                    </a:lnTo>
                    <a:lnTo>
                      <a:pt x="110" y="289"/>
                    </a:lnTo>
                    <a:lnTo>
                      <a:pt x="140" y="290"/>
                    </a:lnTo>
                    <a:lnTo>
                      <a:pt x="168" y="286"/>
                    </a:lnTo>
                    <a:lnTo>
                      <a:pt x="174" y="286"/>
                    </a:lnTo>
                    <a:lnTo>
                      <a:pt x="179" y="283"/>
                    </a:lnTo>
                    <a:lnTo>
                      <a:pt x="184" y="279"/>
                    </a:lnTo>
                    <a:lnTo>
                      <a:pt x="185" y="273"/>
                    </a:lnTo>
                    <a:lnTo>
                      <a:pt x="182" y="266"/>
                    </a:lnTo>
                    <a:lnTo>
                      <a:pt x="176" y="260"/>
                    </a:lnTo>
                    <a:lnTo>
                      <a:pt x="169" y="254"/>
                    </a:lnTo>
                    <a:lnTo>
                      <a:pt x="162" y="252"/>
                    </a:lnTo>
                    <a:lnTo>
                      <a:pt x="147" y="247"/>
                    </a:lnTo>
                    <a:lnTo>
                      <a:pt x="132" y="244"/>
                    </a:lnTo>
                    <a:lnTo>
                      <a:pt x="118" y="242"/>
                    </a:lnTo>
                    <a:lnTo>
                      <a:pt x="105" y="239"/>
                    </a:lnTo>
                    <a:lnTo>
                      <a:pt x="91" y="234"/>
                    </a:lnTo>
                    <a:lnTo>
                      <a:pt x="78" y="229"/>
                    </a:lnTo>
                    <a:lnTo>
                      <a:pt x="66" y="221"/>
                    </a:lnTo>
                    <a:lnTo>
                      <a:pt x="55" y="210"/>
                    </a:lnTo>
                    <a:lnTo>
                      <a:pt x="50" y="161"/>
                    </a:lnTo>
                    <a:lnTo>
                      <a:pt x="62" y="121"/>
                    </a:lnTo>
                    <a:lnTo>
                      <a:pt x="85" y="89"/>
                    </a:lnTo>
                    <a:lnTo>
                      <a:pt x="118" y="63"/>
                    </a:lnTo>
                    <a:lnTo>
                      <a:pt x="153" y="43"/>
                    </a:lnTo>
                    <a:lnTo>
                      <a:pt x="190" y="27"/>
                    </a:lnTo>
                    <a:lnTo>
                      <a:pt x="223" y="16"/>
                    </a:lnTo>
                    <a:lnTo>
                      <a:pt x="250" y="6"/>
                    </a:lnTo>
                    <a:lnTo>
                      <a:pt x="234" y="2"/>
                    </a:lnTo>
                    <a:lnTo>
                      <a:pt x="216" y="0"/>
                    </a:lnTo>
                    <a:lnTo>
                      <a:pt x="196" y="3"/>
                    </a:lnTo>
                    <a:lnTo>
                      <a:pt x="174" y="6"/>
                    </a:lnTo>
                    <a:lnTo>
                      <a:pt x="152" y="13"/>
                    </a:lnTo>
                    <a:lnTo>
                      <a:pt x="130" y="20"/>
                    </a:lnTo>
                    <a:lnTo>
                      <a:pt x="107" y="29"/>
                    </a:lnTo>
                    <a:lnTo>
                      <a:pt x="88" y="37"/>
                    </a:lnTo>
                    <a:close/>
                  </a:path>
                </a:pathLst>
              </a:custGeom>
              <a:solidFill>
                <a:srgbClr val="C9E8FF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969696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127093" name="Freeform 42"/>
              <p:cNvSpPr>
                <a:spLocks/>
              </p:cNvSpPr>
              <p:nvPr/>
            </p:nvSpPr>
            <p:spPr bwMode="auto">
              <a:xfrm>
                <a:off x="8268" y="4481"/>
                <a:ext cx="53" cy="75"/>
              </a:xfrm>
              <a:custGeom>
                <a:avLst/>
                <a:gdLst>
                  <a:gd name="T0" fmla="*/ 1 w 160"/>
                  <a:gd name="T1" fmla="*/ 0 h 225"/>
                  <a:gd name="T2" fmla="*/ 1 w 160"/>
                  <a:gd name="T3" fmla="*/ 0 h 225"/>
                  <a:gd name="T4" fmla="*/ 1 w 160"/>
                  <a:gd name="T5" fmla="*/ 0 h 225"/>
                  <a:gd name="T6" fmla="*/ 1 w 160"/>
                  <a:gd name="T7" fmla="*/ 1 h 225"/>
                  <a:gd name="T8" fmla="*/ 0 w 160"/>
                  <a:gd name="T9" fmla="*/ 1 h 225"/>
                  <a:gd name="T10" fmla="*/ 0 w 160"/>
                  <a:gd name="T11" fmla="*/ 1 h 225"/>
                  <a:gd name="T12" fmla="*/ 0 w 160"/>
                  <a:gd name="T13" fmla="*/ 1 h 225"/>
                  <a:gd name="T14" fmla="*/ 0 w 160"/>
                  <a:gd name="T15" fmla="*/ 1 h 225"/>
                  <a:gd name="T16" fmla="*/ 0 w 160"/>
                  <a:gd name="T17" fmla="*/ 1 h 225"/>
                  <a:gd name="T18" fmla="*/ 0 w 160"/>
                  <a:gd name="T19" fmla="*/ 1 h 225"/>
                  <a:gd name="T20" fmla="*/ 0 w 160"/>
                  <a:gd name="T21" fmla="*/ 1 h 225"/>
                  <a:gd name="T22" fmla="*/ 0 w 160"/>
                  <a:gd name="T23" fmla="*/ 1 h 225"/>
                  <a:gd name="T24" fmla="*/ 0 w 160"/>
                  <a:gd name="T25" fmla="*/ 1 h 225"/>
                  <a:gd name="T26" fmla="*/ 0 w 160"/>
                  <a:gd name="T27" fmla="*/ 1 h 225"/>
                  <a:gd name="T28" fmla="*/ 0 w 160"/>
                  <a:gd name="T29" fmla="*/ 1 h 225"/>
                  <a:gd name="T30" fmla="*/ 0 w 160"/>
                  <a:gd name="T31" fmla="*/ 1 h 225"/>
                  <a:gd name="T32" fmla="*/ 0 w 160"/>
                  <a:gd name="T33" fmla="*/ 1 h 225"/>
                  <a:gd name="T34" fmla="*/ 0 w 160"/>
                  <a:gd name="T35" fmla="*/ 1 h 225"/>
                  <a:gd name="T36" fmla="*/ 0 w 160"/>
                  <a:gd name="T37" fmla="*/ 1 h 225"/>
                  <a:gd name="T38" fmla="*/ 0 w 160"/>
                  <a:gd name="T39" fmla="*/ 1 h 225"/>
                  <a:gd name="T40" fmla="*/ 1 w 160"/>
                  <a:gd name="T41" fmla="*/ 1 h 225"/>
                  <a:gd name="T42" fmla="*/ 1 w 160"/>
                  <a:gd name="T43" fmla="*/ 1 h 225"/>
                  <a:gd name="T44" fmla="*/ 1 w 160"/>
                  <a:gd name="T45" fmla="*/ 0 h 225"/>
                  <a:gd name="T46" fmla="*/ 1 w 160"/>
                  <a:gd name="T47" fmla="*/ 0 h 225"/>
                  <a:gd name="T48" fmla="*/ 1 w 160"/>
                  <a:gd name="T49" fmla="*/ 0 h 225"/>
                  <a:gd name="T50" fmla="*/ 1 w 160"/>
                  <a:gd name="T51" fmla="*/ 0 h 225"/>
                  <a:gd name="T52" fmla="*/ 0 w 160"/>
                  <a:gd name="T53" fmla="*/ 0 h 225"/>
                  <a:gd name="T54" fmla="*/ 0 w 160"/>
                  <a:gd name="T55" fmla="*/ 0 h 225"/>
                  <a:gd name="T56" fmla="*/ 0 w 160"/>
                  <a:gd name="T57" fmla="*/ 0 h 225"/>
                  <a:gd name="T58" fmla="*/ 0 w 160"/>
                  <a:gd name="T59" fmla="*/ 0 h 225"/>
                  <a:gd name="T60" fmla="*/ 0 w 160"/>
                  <a:gd name="T61" fmla="*/ 0 h 225"/>
                  <a:gd name="T62" fmla="*/ 0 w 160"/>
                  <a:gd name="T63" fmla="*/ 0 h 225"/>
                  <a:gd name="T64" fmla="*/ 0 w 160"/>
                  <a:gd name="T65" fmla="*/ 0 h 225"/>
                  <a:gd name="T66" fmla="*/ 0 w 160"/>
                  <a:gd name="T67" fmla="*/ 0 h 225"/>
                  <a:gd name="T68" fmla="*/ 0 w 160"/>
                  <a:gd name="T69" fmla="*/ 0 h 225"/>
                  <a:gd name="T70" fmla="*/ 0 w 160"/>
                  <a:gd name="T71" fmla="*/ 0 h 225"/>
                  <a:gd name="T72" fmla="*/ 0 w 160"/>
                  <a:gd name="T73" fmla="*/ 0 h 225"/>
                  <a:gd name="T74" fmla="*/ 0 w 160"/>
                  <a:gd name="T75" fmla="*/ 0 h 225"/>
                  <a:gd name="T76" fmla="*/ 0 w 160"/>
                  <a:gd name="T77" fmla="*/ 0 h 225"/>
                  <a:gd name="T78" fmla="*/ 1 w 160"/>
                  <a:gd name="T79" fmla="*/ 0 h 225"/>
                  <a:gd name="T80" fmla="*/ 1 w 160"/>
                  <a:gd name="T81" fmla="*/ 0 h 225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</a:gdLst>
                <a:ahLst/>
                <a:cxnLst>
                  <a:cxn ang="T82">
                    <a:pos x="T0" y="T1"/>
                  </a:cxn>
                  <a:cxn ang="T83">
                    <a:pos x="T2" y="T3"/>
                  </a:cxn>
                  <a:cxn ang="T84">
                    <a:pos x="T4" y="T5"/>
                  </a:cxn>
                  <a:cxn ang="T85">
                    <a:pos x="T6" y="T7"/>
                  </a:cxn>
                  <a:cxn ang="T86">
                    <a:pos x="T8" y="T9"/>
                  </a:cxn>
                  <a:cxn ang="T87">
                    <a:pos x="T10" y="T11"/>
                  </a:cxn>
                  <a:cxn ang="T88">
                    <a:pos x="T12" y="T13"/>
                  </a:cxn>
                  <a:cxn ang="T89">
                    <a:pos x="T14" y="T15"/>
                  </a:cxn>
                  <a:cxn ang="T90">
                    <a:pos x="T16" y="T17"/>
                  </a:cxn>
                  <a:cxn ang="T91">
                    <a:pos x="T18" y="T19"/>
                  </a:cxn>
                  <a:cxn ang="T92">
                    <a:pos x="T20" y="T21"/>
                  </a:cxn>
                  <a:cxn ang="T93">
                    <a:pos x="T22" y="T23"/>
                  </a:cxn>
                  <a:cxn ang="T94">
                    <a:pos x="T24" y="T25"/>
                  </a:cxn>
                  <a:cxn ang="T95">
                    <a:pos x="T26" y="T27"/>
                  </a:cxn>
                  <a:cxn ang="T96">
                    <a:pos x="T28" y="T29"/>
                  </a:cxn>
                  <a:cxn ang="T97">
                    <a:pos x="T30" y="T31"/>
                  </a:cxn>
                  <a:cxn ang="T98">
                    <a:pos x="T32" y="T33"/>
                  </a:cxn>
                  <a:cxn ang="T99">
                    <a:pos x="T34" y="T35"/>
                  </a:cxn>
                  <a:cxn ang="T100">
                    <a:pos x="T36" y="T37"/>
                  </a:cxn>
                  <a:cxn ang="T101">
                    <a:pos x="T38" y="T39"/>
                  </a:cxn>
                  <a:cxn ang="T102">
                    <a:pos x="T40" y="T41"/>
                  </a:cxn>
                  <a:cxn ang="T103">
                    <a:pos x="T42" y="T43"/>
                  </a:cxn>
                  <a:cxn ang="T104">
                    <a:pos x="T44" y="T45"/>
                  </a:cxn>
                  <a:cxn ang="T105">
                    <a:pos x="T46" y="T47"/>
                  </a:cxn>
                  <a:cxn ang="T106">
                    <a:pos x="T48" y="T49"/>
                  </a:cxn>
                  <a:cxn ang="T107">
                    <a:pos x="T50" y="T51"/>
                  </a:cxn>
                  <a:cxn ang="T108">
                    <a:pos x="T52" y="T53"/>
                  </a:cxn>
                  <a:cxn ang="T109">
                    <a:pos x="T54" y="T55"/>
                  </a:cxn>
                  <a:cxn ang="T110">
                    <a:pos x="T56" y="T57"/>
                  </a:cxn>
                  <a:cxn ang="T111">
                    <a:pos x="T58" y="T59"/>
                  </a:cxn>
                  <a:cxn ang="T112">
                    <a:pos x="T60" y="T61"/>
                  </a:cxn>
                  <a:cxn ang="T113">
                    <a:pos x="T62" y="T63"/>
                  </a:cxn>
                  <a:cxn ang="T114">
                    <a:pos x="T64" y="T65"/>
                  </a:cxn>
                  <a:cxn ang="T115">
                    <a:pos x="T66" y="T67"/>
                  </a:cxn>
                  <a:cxn ang="T116">
                    <a:pos x="T68" y="T69"/>
                  </a:cxn>
                  <a:cxn ang="T117">
                    <a:pos x="T70" y="T71"/>
                  </a:cxn>
                  <a:cxn ang="T118">
                    <a:pos x="T72" y="T73"/>
                  </a:cxn>
                  <a:cxn ang="T119">
                    <a:pos x="T74" y="T75"/>
                  </a:cxn>
                  <a:cxn ang="T120">
                    <a:pos x="T76" y="T77"/>
                  </a:cxn>
                  <a:cxn ang="T121">
                    <a:pos x="T78" y="T79"/>
                  </a:cxn>
                  <a:cxn ang="T122">
                    <a:pos x="T80" y="T81"/>
                  </a:cxn>
                </a:cxnLst>
                <a:rect l="0" t="0" r="r" b="b"/>
                <a:pathLst>
                  <a:path w="160" h="225">
                    <a:moveTo>
                      <a:pt x="135" y="73"/>
                    </a:moveTo>
                    <a:lnTo>
                      <a:pt x="141" y="96"/>
                    </a:lnTo>
                    <a:lnTo>
                      <a:pt x="140" y="118"/>
                    </a:lnTo>
                    <a:lnTo>
                      <a:pt x="129" y="135"/>
                    </a:lnTo>
                    <a:lnTo>
                      <a:pt x="115" y="151"/>
                    </a:lnTo>
                    <a:lnTo>
                      <a:pt x="97" y="165"/>
                    </a:lnTo>
                    <a:lnTo>
                      <a:pt x="76" y="179"/>
                    </a:lnTo>
                    <a:lnTo>
                      <a:pt x="56" y="192"/>
                    </a:lnTo>
                    <a:lnTo>
                      <a:pt x="38" y="205"/>
                    </a:lnTo>
                    <a:lnTo>
                      <a:pt x="35" y="210"/>
                    </a:lnTo>
                    <a:lnTo>
                      <a:pt x="34" y="212"/>
                    </a:lnTo>
                    <a:lnTo>
                      <a:pt x="34" y="217"/>
                    </a:lnTo>
                    <a:lnTo>
                      <a:pt x="35" y="221"/>
                    </a:lnTo>
                    <a:lnTo>
                      <a:pt x="40" y="224"/>
                    </a:lnTo>
                    <a:lnTo>
                      <a:pt x="44" y="225"/>
                    </a:lnTo>
                    <a:lnTo>
                      <a:pt x="47" y="225"/>
                    </a:lnTo>
                    <a:lnTo>
                      <a:pt x="51" y="224"/>
                    </a:lnTo>
                    <a:lnTo>
                      <a:pt x="75" y="211"/>
                    </a:lnTo>
                    <a:lnTo>
                      <a:pt x="97" y="197"/>
                    </a:lnTo>
                    <a:lnTo>
                      <a:pt x="117" y="181"/>
                    </a:lnTo>
                    <a:lnTo>
                      <a:pt x="137" y="162"/>
                    </a:lnTo>
                    <a:lnTo>
                      <a:pt x="150" y="142"/>
                    </a:lnTo>
                    <a:lnTo>
                      <a:pt x="159" y="119"/>
                    </a:lnTo>
                    <a:lnTo>
                      <a:pt x="160" y="95"/>
                    </a:lnTo>
                    <a:lnTo>
                      <a:pt x="154" y="69"/>
                    </a:lnTo>
                    <a:lnTo>
                      <a:pt x="141" y="49"/>
                    </a:lnTo>
                    <a:lnTo>
                      <a:pt x="122" y="31"/>
                    </a:lnTo>
                    <a:lnTo>
                      <a:pt x="98" y="18"/>
                    </a:lnTo>
                    <a:lnTo>
                      <a:pt x="72" y="8"/>
                    </a:lnTo>
                    <a:lnTo>
                      <a:pt x="46" y="3"/>
                    </a:lnTo>
                    <a:lnTo>
                      <a:pt x="24" y="0"/>
                    </a:lnTo>
                    <a:lnTo>
                      <a:pt x="7" y="0"/>
                    </a:lnTo>
                    <a:lnTo>
                      <a:pt x="0" y="4"/>
                    </a:lnTo>
                    <a:lnTo>
                      <a:pt x="18" y="11"/>
                    </a:lnTo>
                    <a:lnTo>
                      <a:pt x="37" y="17"/>
                    </a:lnTo>
                    <a:lnTo>
                      <a:pt x="57" y="23"/>
                    </a:lnTo>
                    <a:lnTo>
                      <a:pt x="76" y="29"/>
                    </a:lnTo>
                    <a:lnTo>
                      <a:pt x="95" y="36"/>
                    </a:lnTo>
                    <a:lnTo>
                      <a:pt x="112" y="46"/>
                    </a:lnTo>
                    <a:lnTo>
                      <a:pt x="125" y="57"/>
                    </a:lnTo>
                    <a:lnTo>
                      <a:pt x="135" y="73"/>
                    </a:lnTo>
                    <a:close/>
                  </a:path>
                </a:pathLst>
              </a:custGeom>
              <a:solidFill>
                <a:srgbClr val="C9E8FF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969696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127094" name="Freeform 43"/>
              <p:cNvSpPr>
                <a:spLocks/>
              </p:cNvSpPr>
              <p:nvPr/>
            </p:nvSpPr>
            <p:spPr bwMode="auto">
              <a:xfrm>
                <a:off x="8073" y="4463"/>
                <a:ext cx="135" cy="158"/>
              </a:xfrm>
              <a:custGeom>
                <a:avLst/>
                <a:gdLst>
                  <a:gd name="T0" fmla="*/ 1 w 404"/>
                  <a:gd name="T1" fmla="*/ 0 h 472"/>
                  <a:gd name="T2" fmla="*/ 0 w 404"/>
                  <a:gd name="T3" fmla="*/ 1 h 472"/>
                  <a:gd name="T4" fmla="*/ 0 w 404"/>
                  <a:gd name="T5" fmla="*/ 1 h 472"/>
                  <a:gd name="T6" fmla="*/ 0 w 404"/>
                  <a:gd name="T7" fmla="*/ 1 h 472"/>
                  <a:gd name="T8" fmla="*/ 0 w 404"/>
                  <a:gd name="T9" fmla="*/ 1 h 472"/>
                  <a:gd name="T10" fmla="*/ 0 w 404"/>
                  <a:gd name="T11" fmla="*/ 1 h 472"/>
                  <a:gd name="T12" fmla="*/ 0 w 404"/>
                  <a:gd name="T13" fmla="*/ 2 h 472"/>
                  <a:gd name="T14" fmla="*/ 0 w 404"/>
                  <a:gd name="T15" fmla="*/ 2 h 472"/>
                  <a:gd name="T16" fmla="*/ 0 w 404"/>
                  <a:gd name="T17" fmla="*/ 2 h 472"/>
                  <a:gd name="T18" fmla="*/ 0 w 404"/>
                  <a:gd name="T19" fmla="*/ 2 h 472"/>
                  <a:gd name="T20" fmla="*/ 1 w 404"/>
                  <a:gd name="T21" fmla="*/ 2 h 472"/>
                  <a:gd name="T22" fmla="*/ 1 w 404"/>
                  <a:gd name="T23" fmla="*/ 2 h 472"/>
                  <a:gd name="T24" fmla="*/ 1 w 404"/>
                  <a:gd name="T25" fmla="*/ 2 h 472"/>
                  <a:gd name="T26" fmla="*/ 1 w 404"/>
                  <a:gd name="T27" fmla="*/ 2 h 472"/>
                  <a:gd name="T28" fmla="*/ 1 w 404"/>
                  <a:gd name="T29" fmla="*/ 2 h 472"/>
                  <a:gd name="T30" fmla="*/ 1 w 404"/>
                  <a:gd name="T31" fmla="*/ 2 h 472"/>
                  <a:gd name="T32" fmla="*/ 2 w 404"/>
                  <a:gd name="T33" fmla="*/ 2 h 472"/>
                  <a:gd name="T34" fmla="*/ 2 w 404"/>
                  <a:gd name="T35" fmla="*/ 2 h 472"/>
                  <a:gd name="T36" fmla="*/ 2 w 404"/>
                  <a:gd name="T37" fmla="*/ 2 h 472"/>
                  <a:gd name="T38" fmla="*/ 2 w 404"/>
                  <a:gd name="T39" fmla="*/ 2 h 472"/>
                  <a:gd name="T40" fmla="*/ 2 w 404"/>
                  <a:gd name="T41" fmla="*/ 2 h 472"/>
                  <a:gd name="T42" fmla="*/ 1 w 404"/>
                  <a:gd name="T43" fmla="*/ 2 h 472"/>
                  <a:gd name="T44" fmla="*/ 1 w 404"/>
                  <a:gd name="T45" fmla="*/ 2 h 472"/>
                  <a:gd name="T46" fmla="*/ 1 w 404"/>
                  <a:gd name="T47" fmla="*/ 2 h 472"/>
                  <a:gd name="T48" fmla="*/ 1 w 404"/>
                  <a:gd name="T49" fmla="*/ 2 h 472"/>
                  <a:gd name="T50" fmla="*/ 1 w 404"/>
                  <a:gd name="T51" fmla="*/ 2 h 472"/>
                  <a:gd name="T52" fmla="*/ 1 w 404"/>
                  <a:gd name="T53" fmla="*/ 2 h 472"/>
                  <a:gd name="T54" fmla="*/ 0 w 404"/>
                  <a:gd name="T55" fmla="*/ 2 h 472"/>
                  <a:gd name="T56" fmla="*/ 0 w 404"/>
                  <a:gd name="T57" fmla="*/ 1 h 472"/>
                  <a:gd name="T58" fmla="*/ 0 w 404"/>
                  <a:gd name="T59" fmla="*/ 1 h 472"/>
                  <a:gd name="T60" fmla="*/ 0 w 404"/>
                  <a:gd name="T61" fmla="*/ 1 h 472"/>
                  <a:gd name="T62" fmla="*/ 0 w 404"/>
                  <a:gd name="T63" fmla="*/ 1 h 472"/>
                  <a:gd name="T64" fmla="*/ 0 w 404"/>
                  <a:gd name="T65" fmla="*/ 1 h 472"/>
                  <a:gd name="T66" fmla="*/ 0 w 404"/>
                  <a:gd name="T67" fmla="*/ 1 h 472"/>
                  <a:gd name="T68" fmla="*/ 0 w 404"/>
                  <a:gd name="T69" fmla="*/ 1 h 472"/>
                  <a:gd name="T70" fmla="*/ 1 w 404"/>
                  <a:gd name="T71" fmla="*/ 0 h 472"/>
                  <a:gd name="T72" fmla="*/ 1 w 404"/>
                  <a:gd name="T73" fmla="*/ 0 h 472"/>
                  <a:gd name="T74" fmla="*/ 1 w 404"/>
                  <a:gd name="T75" fmla="*/ 0 h 472"/>
                  <a:gd name="T76" fmla="*/ 1 w 404"/>
                  <a:gd name="T77" fmla="*/ 0 h 472"/>
                  <a:gd name="T78" fmla="*/ 1 w 404"/>
                  <a:gd name="T79" fmla="*/ 0 h 472"/>
                  <a:gd name="T80" fmla="*/ 1 w 404"/>
                  <a:gd name="T81" fmla="*/ 0 h 472"/>
                  <a:gd name="T82" fmla="*/ 1 w 404"/>
                  <a:gd name="T83" fmla="*/ 0 h 472"/>
                  <a:gd name="T84" fmla="*/ 1 w 404"/>
                  <a:gd name="T85" fmla="*/ 0 h 472"/>
                  <a:gd name="T86" fmla="*/ 1 w 404"/>
                  <a:gd name="T87" fmla="*/ 0 h 472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</a:gdLst>
                <a:ahLst/>
                <a:cxnLst>
                  <a:cxn ang="T88">
                    <a:pos x="T0" y="T1"/>
                  </a:cxn>
                  <a:cxn ang="T89">
                    <a:pos x="T2" y="T3"/>
                  </a:cxn>
                  <a:cxn ang="T90">
                    <a:pos x="T4" y="T5"/>
                  </a:cxn>
                  <a:cxn ang="T91">
                    <a:pos x="T6" y="T7"/>
                  </a:cxn>
                  <a:cxn ang="T92">
                    <a:pos x="T8" y="T9"/>
                  </a:cxn>
                  <a:cxn ang="T93">
                    <a:pos x="T10" y="T11"/>
                  </a:cxn>
                  <a:cxn ang="T94">
                    <a:pos x="T12" y="T13"/>
                  </a:cxn>
                  <a:cxn ang="T95">
                    <a:pos x="T14" y="T15"/>
                  </a:cxn>
                  <a:cxn ang="T96">
                    <a:pos x="T16" y="T17"/>
                  </a:cxn>
                  <a:cxn ang="T97">
                    <a:pos x="T18" y="T19"/>
                  </a:cxn>
                  <a:cxn ang="T98">
                    <a:pos x="T20" y="T21"/>
                  </a:cxn>
                  <a:cxn ang="T99">
                    <a:pos x="T22" y="T23"/>
                  </a:cxn>
                  <a:cxn ang="T100">
                    <a:pos x="T24" y="T25"/>
                  </a:cxn>
                  <a:cxn ang="T101">
                    <a:pos x="T26" y="T27"/>
                  </a:cxn>
                  <a:cxn ang="T102">
                    <a:pos x="T28" y="T29"/>
                  </a:cxn>
                  <a:cxn ang="T103">
                    <a:pos x="T30" y="T31"/>
                  </a:cxn>
                  <a:cxn ang="T104">
                    <a:pos x="T32" y="T33"/>
                  </a:cxn>
                  <a:cxn ang="T105">
                    <a:pos x="T34" y="T35"/>
                  </a:cxn>
                  <a:cxn ang="T106">
                    <a:pos x="T36" y="T37"/>
                  </a:cxn>
                  <a:cxn ang="T107">
                    <a:pos x="T38" y="T39"/>
                  </a:cxn>
                  <a:cxn ang="T108">
                    <a:pos x="T40" y="T41"/>
                  </a:cxn>
                  <a:cxn ang="T109">
                    <a:pos x="T42" y="T43"/>
                  </a:cxn>
                  <a:cxn ang="T110">
                    <a:pos x="T44" y="T45"/>
                  </a:cxn>
                  <a:cxn ang="T111">
                    <a:pos x="T46" y="T47"/>
                  </a:cxn>
                  <a:cxn ang="T112">
                    <a:pos x="T48" y="T49"/>
                  </a:cxn>
                  <a:cxn ang="T113">
                    <a:pos x="T50" y="T51"/>
                  </a:cxn>
                  <a:cxn ang="T114">
                    <a:pos x="T52" y="T53"/>
                  </a:cxn>
                  <a:cxn ang="T115">
                    <a:pos x="T54" y="T55"/>
                  </a:cxn>
                  <a:cxn ang="T116">
                    <a:pos x="T56" y="T57"/>
                  </a:cxn>
                  <a:cxn ang="T117">
                    <a:pos x="T58" y="T59"/>
                  </a:cxn>
                  <a:cxn ang="T118">
                    <a:pos x="T60" y="T61"/>
                  </a:cxn>
                  <a:cxn ang="T119">
                    <a:pos x="T62" y="T63"/>
                  </a:cxn>
                  <a:cxn ang="T120">
                    <a:pos x="T64" y="T65"/>
                  </a:cxn>
                  <a:cxn ang="T121">
                    <a:pos x="T66" y="T67"/>
                  </a:cxn>
                  <a:cxn ang="T122">
                    <a:pos x="T68" y="T69"/>
                  </a:cxn>
                  <a:cxn ang="T123">
                    <a:pos x="T70" y="T71"/>
                  </a:cxn>
                  <a:cxn ang="T124">
                    <a:pos x="T72" y="T73"/>
                  </a:cxn>
                  <a:cxn ang="T125">
                    <a:pos x="T74" y="T75"/>
                  </a:cxn>
                  <a:cxn ang="T126">
                    <a:pos x="T76" y="T77"/>
                  </a:cxn>
                  <a:cxn ang="T127">
                    <a:pos x="T78" y="T79"/>
                  </a:cxn>
                  <a:cxn ang="T128">
                    <a:pos x="T80" y="T81"/>
                  </a:cxn>
                  <a:cxn ang="T129">
                    <a:pos x="T82" y="T83"/>
                  </a:cxn>
                  <a:cxn ang="T130">
                    <a:pos x="T84" y="T85"/>
                  </a:cxn>
                  <a:cxn ang="T131">
                    <a:pos x="T86" y="T87"/>
                  </a:cxn>
                </a:cxnLst>
                <a:rect l="0" t="0" r="r" b="b"/>
                <a:pathLst>
                  <a:path w="404" h="472">
                    <a:moveTo>
                      <a:pt x="157" y="61"/>
                    </a:moveTo>
                    <a:lnTo>
                      <a:pt x="127" y="87"/>
                    </a:lnTo>
                    <a:lnTo>
                      <a:pt x="96" y="113"/>
                    </a:lnTo>
                    <a:lnTo>
                      <a:pt x="68" y="143"/>
                    </a:lnTo>
                    <a:lnTo>
                      <a:pt x="43" y="175"/>
                    </a:lnTo>
                    <a:lnTo>
                      <a:pt x="22" y="208"/>
                    </a:lnTo>
                    <a:lnTo>
                      <a:pt x="8" y="244"/>
                    </a:lnTo>
                    <a:lnTo>
                      <a:pt x="0" y="283"/>
                    </a:lnTo>
                    <a:lnTo>
                      <a:pt x="2" y="323"/>
                    </a:lnTo>
                    <a:lnTo>
                      <a:pt x="5" y="333"/>
                    </a:lnTo>
                    <a:lnTo>
                      <a:pt x="8" y="344"/>
                    </a:lnTo>
                    <a:lnTo>
                      <a:pt x="12" y="353"/>
                    </a:lnTo>
                    <a:lnTo>
                      <a:pt x="18" y="363"/>
                    </a:lnTo>
                    <a:lnTo>
                      <a:pt x="25" y="372"/>
                    </a:lnTo>
                    <a:lnTo>
                      <a:pt x="34" y="380"/>
                    </a:lnTo>
                    <a:lnTo>
                      <a:pt x="41" y="388"/>
                    </a:lnTo>
                    <a:lnTo>
                      <a:pt x="52" y="393"/>
                    </a:lnTo>
                    <a:lnTo>
                      <a:pt x="71" y="405"/>
                    </a:lnTo>
                    <a:lnTo>
                      <a:pt x="90" y="415"/>
                    </a:lnTo>
                    <a:lnTo>
                      <a:pt x="109" y="424"/>
                    </a:lnTo>
                    <a:lnTo>
                      <a:pt x="129" y="431"/>
                    </a:lnTo>
                    <a:lnTo>
                      <a:pt x="150" y="438"/>
                    </a:lnTo>
                    <a:lnTo>
                      <a:pt x="171" y="444"/>
                    </a:lnTo>
                    <a:lnTo>
                      <a:pt x="191" y="449"/>
                    </a:lnTo>
                    <a:lnTo>
                      <a:pt x="212" y="454"/>
                    </a:lnTo>
                    <a:lnTo>
                      <a:pt x="234" y="458"/>
                    </a:lnTo>
                    <a:lnTo>
                      <a:pt x="254" y="461"/>
                    </a:lnTo>
                    <a:lnTo>
                      <a:pt x="276" y="464"/>
                    </a:lnTo>
                    <a:lnTo>
                      <a:pt x="298" y="467"/>
                    </a:lnTo>
                    <a:lnTo>
                      <a:pt x="319" y="468"/>
                    </a:lnTo>
                    <a:lnTo>
                      <a:pt x="341" y="470"/>
                    </a:lnTo>
                    <a:lnTo>
                      <a:pt x="363" y="471"/>
                    </a:lnTo>
                    <a:lnTo>
                      <a:pt x="383" y="472"/>
                    </a:lnTo>
                    <a:lnTo>
                      <a:pt x="391" y="472"/>
                    </a:lnTo>
                    <a:lnTo>
                      <a:pt x="397" y="470"/>
                    </a:lnTo>
                    <a:lnTo>
                      <a:pt x="401" y="464"/>
                    </a:lnTo>
                    <a:lnTo>
                      <a:pt x="404" y="458"/>
                    </a:lnTo>
                    <a:lnTo>
                      <a:pt x="404" y="451"/>
                    </a:lnTo>
                    <a:lnTo>
                      <a:pt x="401" y="445"/>
                    </a:lnTo>
                    <a:lnTo>
                      <a:pt x="395" y="441"/>
                    </a:lnTo>
                    <a:lnTo>
                      <a:pt x="388" y="438"/>
                    </a:lnTo>
                    <a:lnTo>
                      <a:pt x="369" y="434"/>
                    </a:lnTo>
                    <a:lnTo>
                      <a:pt x="350" y="431"/>
                    </a:lnTo>
                    <a:lnTo>
                      <a:pt x="331" y="426"/>
                    </a:lnTo>
                    <a:lnTo>
                      <a:pt x="310" y="424"/>
                    </a:lnTo>
                    <a:lnTo>
                      <a:pt x="291" y="421"/>
                    </a:lnTo>
                    <a:lnTo>
                      <a:pt x="272" y="418"/>
                    </a:lnTo>
                    <a:lnTo>
                      <a:pt x="251" y="415"/>
                    </a:lnTo>
                    <a:lnTo>
                      <a:pt x="232" y="411"/>
                    </a:lnTo>
                    <a:lnTo>
                      <a:pt x="213" y="408"/>
                    </a:lnTo>
                    <a:lnTo>
                      <a:pt x="194" y="403"/>
                    </a:lnTo>
                    <a:lnTo>
                      <a:pt x="175" y="398"/>
                    </a:lnTo>
                    <a:lnTo>
                      <a:pt x="156" y="393"/>
                    </a:lnTo>
                    <a:lnTo>
                      <a:pt x="138" y="386"/>
                    </a:lnTo>
                    <a:lnTo>
                      <a:pt x="119" y="379"/>
                    </a:lnTo>
                    <a:lnTo>
                      <a:pt x="102" y="372"/>
                    </a:lnTo>
                    <a:lnTo>
                      <a:pt x="84" y="362"/>
                    </a:lnTo>
                    <a:lnTo>
                      <a:pt x="69" y="352"/>
                    </a:lnTo>
                    <a:lnTo>
                      <a:pt x="58" y="339"/>
                    </a:lnTo>
                    <a:lnTo>
                      <a:pt x="49" y="324"/>
                    </a:lnTo>
                    <a:lnTo>
                      <a:pt x="44" y="307"/>
                    </a:lnTo>
                    <a:lnTo>
                      <a:pt x="43" y="290"/>
                    </a:lnTo>
                    <a:lnTo>
                      <a:pt x="44" y="270"/>
                    </a:lnTo>
                    <a:lnTo>
                      <a:pt x="49" y="250"/>
                    </a:lnTo>
                    <a:lnTo>
                      <a:pt x="55" y="234"/>
                    </a:lnTo>
                    <a:lnTo>
                      <a:pt x="65" y="212"/>
                    </a:lnTo>
                    <a:lnTo>
                      <a:pt x="77" y="191"/>
                    </a:lnTo>
                    <a:lnTo>
                      <a:pt x="90" y="172"/>
                    </a:lnTo>
                    <a:lnTo>
                      <a:pt x="104" y="155"/>
                    </a:lnTo>
                    <a:lnTo>
                      <a:pt x="119" y="138"/>
                    </a:lnTo>
                    <a:lnTo>
                      <a:pt x="135" y="120"/>
                    </a:lnTo>
                    <a:lnTo>
                      <a:pt x="154" y="103"/>
                    </a:lnTo>
                    <a:lnTo>
                      <a:pt x="173" y="86"/>
                    </a:lnTo>
                    <a:lnTo>
                      <a:pt x="193" y="71"/>
                    </a:lnTo>
                    <a:lnTo>
                      <a:pt x="218" y="59"/>
                    </a:lnTo>
                    <a:lnTo>
                      <a:pt x="245" y="47"/>
                    </a:lnTo>
                    <a:lnTo>
                      <a:pt x="273" y="36"/>
                    </a:lnTo>
                    <a:lnTo>
                      <a:pt x="298" y="25"/>
                    </a:lnTo>
                    <a:lnTo>
                      <a:pt x="319" y="17"/>
                    </a:lnTo>
                    <a:lnTo>
                      <a:pt x="332" y="8"/>
                    </a:lnTo>
                    <a:lnTo>
                      <a:pt x="336" y="2"/>
                    </a:lnTo>
                    <a:lnTo>
                      <a:pt x="322" y="0"/>
                    </a:lnTo>
                    <a:lnTo>
                      <a:pt x="301" y="1"/>
                    </a:lnTo>
                    <a:lnTo>
                      <a:pt x="278" y="5"/>
                    </a:lnTo>
                    <a:lnTo>
                      <a:pt x="253" y="13"/>
                    </a:lnTo>
                    <a:lnTo>
                      <a:pt x="226" y="23"/>
                    </a:lnTo>
                    <a:lnTo>
                      <a:pt x="201" y="34"/>
                    </a:lnTo>
                    <a:lnTo>
                      <a:pt x="178" y="47"/>
                    </a:lnTo>
                    <a:lnTo>
                      <a:pt x="157" y="61"/>
                    </a:lnTo>
                    <a:close/>
                  </a:path>
                </a:pathLst>
              </a:custGeom>
              <a:solidFill>
                <a:srgbClr val="C9E8FF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969696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127095" name="Freeform 44"/>
              <p:cNvSpPr>
                <a:spLocks/>
              </p:cNvSpPr>
              <p:nvPr/>
            </p:nvSpPr>
            <p:spPr bwMode="auto">
              <a:xfrm>
                <a:off x="8263" y="4458"/>
                <a:ext cx="118" cy="105"/>
              </a:xfrm>
              <a:custGeom>
                <a:avLst/>
                <a:gdLst>
                  <a:gd name="T0" fmla="*/ 1 w 354"/>
                  <a:gd name="T1" fmla="*/ 0 h 315"/>
                  <a:gd name="T2" fmla="*/ 1 w 354"/>
                  <a:gd name="T3" fmla="*/ 0 h 315"/>
                  <a:gd name="T4" fmla="*/ 1 w 354"/>
                  <a:gd name="T5" fmla="*/ 1 h 315"/>
                  <a:gd name="T6" fmla="*/ 1 w 354"/>
                  <a:gd name="T7" fmla="*/ 1 h 315"/>
                  <a:gd name="T8" fmla="*/ 1 w 354"/>
                  <a:gd name="T9" fmla="*/ 1 h 315"/>
                  <a:gd name="T10" fmla="*/ 1 w 354"/>
                  <a:gd name="T11" fmla="*/ 1 h 315"/>
                  <a:gd name="T12" fmla="*/ 1 w 354"/>
                  <a:gd name="T13" fmla="*/ 1 h 315"/>
                  <a:gd name="T14" fmla="*/ 1 w 354"/>
                  <a:gd name="T15" fmla="*/ 1 h 315"/>
                  <a:gd name="T16" fmla="*/ 1 w 354"/>
                  <a:gd name="T17" fmla="*/ 1 h 315"/>
                  <a:gd name="T18" fmla="*/ 1 w 354"/>
                  <a:gd name="T19" fmla="*/ 1 h 315"/>
                  <a:gd name="T20" fmla="*/ 1 w 354"/>
                  <a:gd name="T21" fmla="*/ 1 h 315"/>
                  <a:gd name="T22" fmla="*/ 1 w 354"/>
                  <a:gd name="T23" fmla="*/ 1 h 315"/>
                  <a:gd name="T24" fmla="*/ 1 w 354"/>
                  <a:gd name="T25" fmla="*/ 1 h 315"/>
                  <a:gd name="T26" fmla="*/ 1 w 354"/>
                  <a:gd name="T27" fmla="*/ 1 h 315"/>
                  <a:gd name="T28" fmla="*/ 1 w 354"/>
                  <a:gd name="T29" fmla="*/ 1 h 315"/>
                  <a:gd name="T30" fmla="*/ 1 w 354"/>
                  <a:gd name="T31" fmla="*/ 1 h 315"/>
                  <a:gd name="T32" fmla="*/ 1 w 354"/>
                  <a:gd name="T33" fmla="*/ 1 h 315"/>
                  <a:gd name="T34" fmla="*/ 1 w 354"/>
                  <a:gd name="T35" fmla="*/ 1 h 315"/>
                  <a:gd name="T36" fmla="*/ 1 w 354"/>
                  <a:gd name="T37" fmla="*/ 1 h 315"/>
                  <a:gd name="T38" fmla="*/ 1 w 354"/>
                  <a:gd name="T39" fmla="*/ 1 h 315"/>
                  <a:gd name="T40" fmla="*/ 1 w 354"/>
                  <a:gd name="T41" fmla="*/ 1 h 315"/>
                  <a:gd name="T42" fmla="*/ 1 w 354"/>
                  <a:gd name="T43" fmla="*/ 1 h 315"/>
                  <a:gd name="T44" fmla="*/ 1 w 354"/>
                  <a:gd name="T45" fmla="*/ 1 h 315"/>
                  <a:gd name="T46" fmla="*/ 1 w 354"/>
                  <a:gd name="T47" fmla="*/ 1 h 315"/>
                  <a:gd name="T48" fmla="*/ 1 w 354"/>
                  <a:gd name="T49" fmla="*/ 1 h 315"/>
                  <a:gd name="T50" fmla="*/ 1 w 354"/>
                  <a:gd name="T51" fmla="*/ 1 h 315"/>
                  <a:gd name="T52" fmla="*/ 1 w 354"/>
                  <a:gd name="T53" fmla="*/ 1 h 315"/>
                  <a:gd name="T54" fmla="*/ 1 w 354"/>
                  <a:gd name="T55" fmla="*/ 0 h 315"/>
                  <a:gd name="T56" fmla="*/ 1 w 354"/>
                  <a:gd name="T57" fmla="*/ 0 h 315"/>
                  <a:gd name="T58" fmla="*/ 1 w 354"/>
                  <a:gd name="T59" fmla="*/ 0 h 315"/>
                  <a:gd name="T60" fmla="*/ 1 w 354"/>
                  <a:gd name="T61" fmla="*/ 0 h 315"/>
                  <a:gd name="T62" fmla="*/ 1 w 354"/>
                  <a:gd name="T63" fmla="*/ 0 h 315"/>
                  <a:gd name="T64" fmla="*/ 1 w 354"/>
                  <a:gd name="T65" fmla="*/ 0 h 315"/>
                  <a:gd name="T66" fmla="*/ 1 w 354"/>
                  <a:gd name="T67" fmla="*/ 0 h 315"/>
                  <a:gd name="T68" fmla="*/ 1 w 354"/>
                  <a:gd name="T69" fmla="*/ 0 h 315"/>
                  <a:gd name="T70" fmla="*/ 1 w 354"/>
                  <a:gd name="T71" fmla="*/ 0 h 315"/>
                  <a:gd name="T72" fmla="*/ 1 w 354"/>
                  <a:gd name="T73" fmla="*/ 0 h 315"/>
                  <a:gd name="T74" fmla="*/ 0 w 354"/>
                  <a:gd name="T75" fmla="*/ 0 h 315"/>
                  <a:gd name="T76" fmla="*/ 0 w 354"/>
                  <a:gd name="T77" fmla="*/ 0 h 315"/>
                  <a:gd name="T78" fmla="*/ 0 w 354"/>
                  <a:gd name="T79" fmla="*/ 0 h 315"/>
                  <a:gd name="T80" fmla="*/ 0 w 354"/>
                  <a:gd name="T81" fmla="*/ 0 h 315"/>
                  <a:gd name="T82" fmla="*/ 0 w 354"/>
                  <a:gd name="T83" fmla="*/ 0 h 315"/>
                  <a:gd name="T84" fmla="*/ 0 w 354"/>
                  <a:gd name="T85" fmla="*/ 0 h 315"/>
                  <a:gd name="T86" fmla="*/ 0 w 354"/>
                  <a:gd name="T87" fmla="*/ 0 h 315"/>
                  <a:gd name="T88" fmla="*/ 0 w 354"/>
                  <a:gd name="T89" fmla="*/ 0 h 315"/>
                  <a:gd name="T90" fmla="*/ 0 w 354"/>
                  <a:gd name="T91" fmla="*/ 0 h 315"/>
                  <a:gd name="T92" fmla="*/ 0 w 354"/>
                  <a:gd name="T93" fmla="*/ 0 h 315"/>
                  <a:gd name="T94" fmla="*/ 0 w 354"/>
                  <a:gd name="T95" fmla="*/ 0 h 315"/>
                  <a:gd name="T96" fmla="*/ 0 w 354"/>
                  <a:gd name="T97" fmla="*/ 0 h 315"/>
                  <a:gd name="T98" fmla="*/ 0 w 354"/>
                  <a:gd name="T99" fmla="*/ 0 h 315"/>
                  <a:gd name="T100" fmla="*/ 0 w 354"/>
                  <a:gd name="T101" fmla="*/ 0 h 315"/>
                  <a:gd name="T102" fmla="*/ 1 w 354"/>
                  <a:gd name="T103" fmla="*/ 0 h 315"/>
                  <a:gd name="T104" fmla="*/ 1 w 354"/>
                  <a:gd name="T105" fmla="*/ 0 h 315"/>
                  <a:gd name="T106" fmla="*/ 1 w 354"/>
                  <a:gd name="T107" fmla="*/ 0 h 315"/>
                  <a:gd name="T108" fmla="*/ 1 w 354"/>
                  <a:gd name="T109" fmla="*/ 0 h 315"/>
                  <a:gd name="T110" fmla="*/ 1 w 354"/>
                  <a:gd name="T111" fmla="*/ 0 h 315"/>
                  <a:gd name="T112" fmla="*/ 1 w 354"/>
                  <a:gd name="T113" fmla="*/ 0 h 315"/>
                  <a:gd name="T114" fmla="*/ 1 w 354"/>
                  <a:gd name="T115" fmla="*/ 0 h 315"/>
                  <a:gd name="T116" fmla="*/ 1 w 354"/>
                  <a:gd name="T117" fmla="*/ 0 h 315"/>
                  <a:gd name="T118" fmla="*/ 1 w 354"/>
                  <a:gd name="T119" fmla="*/ 0 h 315"/>
                  <a:gd name="T120" fmla="*/ 1 w 354"/>
                  <a:gd name="T121" fmla="*/ 0 h 315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</a:gdLst>
                <a:ahLst/>
                <a:cxnLst>
                  <a:cxn ang="T122">
                    <a:pos x="T0" y="T1"/>
                  </a:cxn>
                  <a:cxn ang="T123">
                    <a:pos x="T2" y="T3"/>
                  </a:cxn>
                  <a:cxn ang="T124">
                    <a:pos x="T4" y="T5"/>
                  </a:cxn>
                  <a:cxn ang="T125">
                    <a:pos x="T6" y="T7"/>
                  </a:cxn>
                  <a:cxn ang="T126">
                    <a:pos x="T8" y="T9"/>
                  </a:cxn>
                  <a:cxn ang="T127">
                    <a:pos x="T10" y="T11"/>
                  </a:cxn>
                  <a:cxn ang="T128">
                    <a:pos x="T12" y="T13"/>
                  </a:cxn>
                  <a:cxn ang="T129">
                    <a:pos x="T14" y="T15"/>
                  </a:cxn>
                  <a:cxn ang="T130">
                    <a:pos x="T16" y="T17"/>
                  </a:cxn>
                  <a:cxn ang="T131">
                    <a:pos x="T18" y="T19"/>
                  </a:cxn>
                  <a:cxn ang="T132">
                    <a:pos x="T20" y="T21"/>
                  </a:cxn>
                  <a:cxn ang="T133">
                    <a:pos x="T22" y="T23"/>
                  </a:cxn>
                  <a:cxn ang="T134">
                    <a:pos x="T24" y="T25"/>
                  </a:cxn>
                  <a:cxn ang="T135">
                    <a:pos x="T26" y="T27"/>
                  </a:cxn>
                  <a:cxn ang="T136">
                    <a:pos x="T28" y="T29"/>
                  </a:cxn>
                  <a:cxn ang="T137">
                    <a:pos x="T30" y="T31"/>
                  </a:cxn>
                  <a:cxn ang="T138">
                    <a:pos x="T32" y="T33"/>
                  </a:cxn>
                  <a:cxn ang="T139">
                    <a:pos x="T34" y="T35"/>
                  </a:cxn>
                  <a:cxn ang="T140">
                    <a:pos x="T36" y="T37"/>
                  </a:cxn>
                  <a:cxn ang="T141">
                    <a:pos x="T38" y="T39"/>
                  </a:cxn>
                  <a:cxn ang="T142">
                    <a:pos x="T40" y="T41"/>
                  </a:cxn>
                  <a:cxn ang="T143">
                    <a:pos x="T42" y="T43"/>
                  </a:cxn>
                  <a:cxn ang="T144">
                    <a:pos x="T44" y="T45"/>
                  </a:cxn>
                  <a:cxn ang="T145">
                    <a:pos x="T46" y="T47"/>
                  </a:cxn>
                  <a:cxn ang="T146">
                    <a:pos x="T48" y="T49"/>
                  </a:cxn>
                  <a:cxn ang="T147">
                    <a:pos x="T50" y="T51"/>
                  </a:cxn>
                  <a:cxn ang="T148">
                    <a:pos x="T52" y="T53"/>
                  </a:cxn>
                  <a:cxn ang="T149">
                    <a:pos x="T54" y="T55"/>
                  </a:cxn>
                  <a:cxn ang="T150">
                    <a:pos x="T56" y="T57"/>
                  </a:cxn>
                  <a:cxn ang="T151">
                    <a:pos x="T58" y="T59"/>
                  </a:cxn>
                  <a:cxn ang="T152">
                    <a:pos x="T60" y="T61"/>
                  </a:cxn>
                  <a:cxn ang="T153">
                    <a:pos x="T62" y="T63"/>
                  </a:cxn>
                  <a:cxn ang="T154">
                    <a:pos x="T64" y="T65"/>
                  </a:cxn>
                  <a:cxn ang="T155">
                    <a:pos x="T66" y="T67"/>
                  </a:cxn>
                  <a:cxn ang="T156">
                    <a:pos x="T68" y="T69"/>
                  </a:cxn>
                  <a:cxn ang="T157">
                    <a:pos x="T70" y="T71"/>
                  </a:cxn>
                  <a:cxn ang="T158">
                    <a:pos x="T72" y="T73"/>
                  </a:cxn>
                  <a:cxn ang="T159">
                    <a:pos x="T74" y="T75"/>
                  </a:cxn>
                  <a:cxn ang="T160">
                    <a:pos x="T76" y="T77"/>
                  </a:cxn>
                  <a:cxn ang="T161">
                    <a:pos x="T78" y="T79"/>
                  </a:cxn>
                  <a:cxn ang="T162">
                    <a:pos x="T80" y="T81"/>
                  </a:cxn>
                  <a:cxn ang="T163">
                    <a:pos x="T82" y="T83"/>
                  </a:cxn>
                  <a:cxn ang="T164">
                    <a:pos x="T84" y="T85"/>
                  </a:cxn>
                  <a:cxn ang="T165">
                    <a:pos x="T86" y="T87"/>
                  </a:cxn>
                  <a:cxn ang="T166">
                    <a:pos x="T88" y="T89"/>
                  </a:cxn>
                  <a:cxn ang="T167">
                    <a:pos x="T90" y="T91"/>
                  </a:cxn>
                  <a:cxn ang="T168">
                    <a:pos x="T92" y="T93"/>
                  </a:cxn>
                  <a:cxn ang="T169">
                    <a:pos x="T94" y="T95"/>
                  </a:cxn>
                  <a:cxn ang="T170">
                    <a:pos x="T96" y="T97"/>
                  </a:cxn>
                  <a:cxn ang="T171">
                    <a:pos x="T98" y="T99"/>
                  </a:cxn>
                  <a:cxn ang="T172">
                    <a:pos x="T100" y="T101"/>
                  </a:cxn>
                  <a:cxn ang="T173">
                    <a:pos x="T102" y="T103"/>
                  </a:cxn>
                  <a:cxn ang="T174">
                    <a:pos x="T104" y="T105"/>
                  </a:cxn>
                  <a:cxn ang="T175">
                    <a:pos x="T106" y="T107"/>
                  </a:cxn>
                  <a:cxn ang="T176">
                    <a:pos x="T108" y="T109"/>
                  </a:cxn>
                  <a:cxn ang="T177">
                    <a:pos x="T110" y="T111"/>
                  </a:cxn>
                  <a:cxn ang="T178">
                    <a:pos x="T112" y="T113"/>
                  </a:cxn>
                  <a:cxn ang="T179">
                    <a:pos x="T114" y="T115"/>
                  </a:cxn>
                  <a:cxn ang="T180">
                    <a:pos x="T116" y="T117"/>
                  </a:cxn>
                  <a:cxn ang="T181">
                    <a:pos x="T118" y="T119"/>
                  </a:cxn>
                  <a:cxn ang="T182">
                    <a:pos x="T120" y="T121"/>
                  </a:cxn>
                </a:cxnLst>
                <a:rect l="0" t="0" r="r" b="b"/>
                <a:pathLst>
                  <a:path w="354" h="315">
                    <a:moveTo>
                      <a:pt x="294" y="96"/>
                    </a:moveTo>
                    <a:lnTo>
                      <a:pt x="310" y="113"/>
                    </a:lnTo>
                    <a:lnTo>
                      <a:pt x="320" y="133"/>
                    </a:lnTo>
                    <a:lnTo>
                      <a:pt x="325" y="155"/>
                    </a:lnTo>
                    <a:lnTo>
                      <a:pt x="325" y="178"/>
                    </a:lnTo>
                    <a:lnTo>
                      <a:pt x="322" y="197"/>
                    </a:lnTo>
                    <a:lnTo>
                      <a:pt x="316" y="212"/>
                    </a:lnTo>
                    <a:lnTo>
                      <a:pt x="306" y="228"/>
                    </a:lnTo>
                    <a:lnTo>
                      <a:pt x="295" y="241"/>
                    </a:lnTo>
                    <a:lnTo>
                      <a:pt x="282" y="256"/>
                    </a:lnTo>
                    <a:lnTo>
                      <a:pt x="269" y="267"/>
                    </a:lnTo>
                    <a:lnTo>
                      <a:pt x="256" y="280"/>
                    </a:lnTo>
                    <a:lnTo>
                      <a:pt x="243" y="293"/>
                    </a:lnTo>
                    <a:lnTo>
                      <a:pt x="240" y="297"/>
                    </a:lnTo>
                    <a:lnTo>
                      <a:pt x="240" y="302"/>
                    </a:lnTo>
                    <a:lnTo>
                      <a:pt x="240" y="306"/>
                    </a:lnTo>
                    <a:lnTo>
                      <a:pt x="243" y="310"/>
                    </a:lnTo>
                    <a:lnTo>
                      <a:pt x="247" y="313"/>
                    </a:lnTo>
                    <a:lnTo>
                      <a:pt x="253" y="315"/>
                    </a:lnTo>
                    <a:lnTo>
                      <a:pt x="257" y="313"/>
                    </a:lnTo>
                    <a:lnTo>
                      <a:pt x="262" y="310"/>
                    </a:lnTo>
                    <a:lnTo>
                      <a:pt x="291" y="292"/>
                    </a:lnTo>
                    <a:lnTo>
                      <a:pt x="316" y="267"/>
                    </a:lnTo>
                    <a:lnTo>
                      <a:pt x="335" y="240"/>
                    </a:lnTo>
                    <a:lnTo>
                      <a:pt x="348" y="208"/>
                    </a:lnTo>
                    <a:lnTo>
                      <a:pt x="354" y="177"/>
                    </a:lnTo>
                    <a:lnTo>
                      <a:pt x="351" y="143"/>
                    </a:lnTo>
                    <a:lnTo>
                      <a:pt x="339" y="113"/>
                    </a:lnTo>
                    <a:lnTo>
                      <a:pt x="316" y="86"/>
                    </a:lnTo>
                    <a:lnTo>
                      <a:pt x="298" y="72"/>
                    </a:lnTo>
                    <a:lnTo>
                      <a:pt x="278" y="60"/>
                    </a:lnTo>
                    <a:lnTo>
                      <a:pt x="256" y="49"/>
                    </a:lnTo>
                    <a:lnTo>
                      <a:pt x="231" y="39"/>
                    </a:lnTo>
                    <a:lnTo>
                      <a:pt x="206" y="29"/>
                    </a:lnTo>
                    <a:lnTo>
                      <a:pt x="181" y="21"/>
                    </a:lnTo>
                    <a:lnTo>
                      <a:pt x="155" y="16"/>
                    </a:lnTo>
                    <a:lnTo>
                      <a:pt x="130" y="10"/>
                    </a:lnTo>
                    <a:lnTo>
                      <a:pt x="105" y="6"/>
                    </a:lnTo>
                    <a:lnTo>
                      <a:pt x="83" y="3"/>
                    </a:lnTo>
                    <a:lnTo>
                      <a:pt x="61" y="0"/>
                    </a:lnTo>
                    <a:lnTo>
                      <a:pt x="43" y="0"/>
                    </a:lnTo>
                    <a:lnTo>
                      <a:pt x="27" y="0"/>
                    </a:lnTo>
                    <a:lnTo>
                      <a:pt x="14" y="0"/>
                    </a:lnTo>
                    <a:lnTo>
                      <a:pt x="5" y="3"/>
                    </a:lnTo>
                    <a:lnTo>
                      <a:pt x="0" y="6"/>
                    </a:lnTo>
                    <a:lnTo>
                      <a:pt x="15" y="8"/>
                    </a:lnTo>
                    <a:lnTo>
                      <a:pt x="30" y="10"/>
                    </a:lnTo>
                    <a:lnTo>
                      <a:pt x="47" y="13"/>
                    </a:lnTo>
                    <a:lnTo>
                      <a:pt x="65" y="16"/>
                    </a:lnTo>
                    <a:lnTo>
                      <a:pt x="83" y="20"/>
                    </a:lnTo>
                    <a:lnTo>
                      <a:pt x="103" y="23"/>
                    </a:lnTo>
                    <a:lnTo>
                      <a:pt x="122" y="27"/>
                    </a:lnTo>
                    <a:lnTo>
                      <a:pt x="143" y="31"/>
                    </a:lnTo>
                    <a:lnTo>
                      <a:pt x="162" y="37"/>
                    </a:lnTo>
                    <a:lnTo>
                      <a:pt x="182" y="43"/>
                    </a:lnTo>
                    <a:lnTo>
                      <a:pt x="203" y="49"/>
                    </a:lnTo>
                    <a:lnTo>
                      <a:pt x="222" y="56"/>
                    </a:lnTo>
                    <a:lnTo>
                      <a:pt x="241" y="64"/>
                    </a:lnTo>
                    <a:lnTo>
                      <a:pt x="260" y="75"/>
                    </a:lnTo>
                    <a:lnTo>
                      <a:pt x="278" y="85"/>
                    </a:lnTo>
                    <a:lnTo>
                      <a:pt x="294" y="96"/>
                    </a:lnTo>
                    <a:close/>
                  </a:path>
                </a:pathLst>
              </a:custGeom>
              <a:solidFill>
                <a:srgbClr val="C9E8FF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6350" cmpd="sng">
                    <a:solidFill>
                      <a:srgbClr val="969696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127096" name="Freeform 45"/>
              <p:cNvSpPr>
                <a:spLocks/>
              </p:cNvSpPr>
              <p:nvPr/>
            </p:nvSpPr>
            <p:spPr bwMode="auto">
              <a:xfrm>
                <a:off x="8023" y="4506"/>
                <a:ext cx="47" cy="99"/>
              </a:xfrm>
              <a:custGeom>
                <a:avLst/>
                <a:gdLst>
                  <a:gd name="T0" fmla="*/ 0 w 143"/>
                  <a:gd name="T1" fmla="*/ 1 h 297"/>
                  <a:gd name="T2" fmla="*/ 0 w 143"/>
                  <a:gd name="T3" fmla="*/ 1 h 297"/>
                  <a:gd name="T4" fmla="*/ 0 w 143"/>
                  <a:gd name="T5" fmla="*/ 1 h 297"/>
                  <a:gd name="T6" fmla="*/ 0 w 143"/>
                  <a:gd name="T7" fmla="*/ 1 h 297"/>
                  <a:gd name="T8" fmla="*/ 0 w 143"/>
                  <a:gd name="T9" fmla="*/ 1 h 297"/>
                  <a:gd name="T10" fmla="*/ 0 w 143"/>
                  <a:gd name="T11" fmla="*/ 1 h 297"/>
                  <a:gd name="T12" fmla="*/ 0 w 143"/>
                  <a:gd name="T13" fmla="*/ 1 h 297"/>
                  <a:gd name="T14" fmla="*/ 0 w 143"/>
                  <a:gd name="T15" fmla="*/ 1 h 297"/>
                  <a:gd name="T16" fmla="*/ 0 w 143"/>
                  <a:gd name="T17" fmla="*/ 1 h 297"/>
                  <a:gd name="T18" fmla="*/ 0 w 143"/>
                  <a:gd name="T19" fmla="*/ 1 h 297"/>
                  <a:gd name="T20" fmla="*/ 1 w 143"/>
                  <a:gd name="T21" fmla="*/ 1 h 297"/>
                  <a:gd name="T22" fmla="*/ 1 w 143"/>
                  <a:gd name="T23" fmla="*/ 1 h 297"/>
                  <a:gd name="T24" fmla="*/ 1 w 143"/>
                  <a:gd name="T25" fmla="*/ 1 h 297"/>
                  <a:gd name="T26" fmla="*/ 1 w 143"/>
                  <a:gd name="T27" fmla="*/ 1 h 297"/>
                  <a:gd name="T28" fmla="*/ 1 w 143"/>
                  <a:gd name="T29" fmla="*/ 1 h 297"/>
                  <a:gd name="T30" fmla="*/ 1 w 143"/>
                  <a:gd name="T31" fmla="*/ 1 h 297"/>
                  <a:gd name="T32" fmla="*/ 0 w 143"/>
                  <a:gd name="T33" fmla="*/ 1 h 297"/>
                  <a:gd name="T34" fmla="*/ 0 w 143"/>
                  <a:gd name="T35" fmla="*/ 1 h 297"/>
                  <a:gd name="T36" fmla="*/ 0 w 143"/>
                  <a:gd name="T37" fmla="*/ 1 h 297"/>
                  <a:gd name="T38" fmla="*/ 0 w 143"/>
                  <a:gd name="T39" fmla="*/ 1 h 297"/>
                  <a:gd name="T40" fmla="*/ 0 w 143"/>
                  <a:gd name="T41" fmla="*/ 1 h 297"/>
                  <a:gd name="T42" fmla="*/ 0 w 143"/>
                  <a:gd name="T43" fmla="*/ 1 h 297"/>
                  <a:gd name="T44" fmla="*/ 0 w 143"/>
                  <a:gd name="T45" fmla="*/ 1 h 297"/>
                  <a:gd name="T46" fmla="*/ 0 w 143"/>
                  <a:gd name="T47" fmla="*/ 1 h 297"/>
                  <a:gd name="T48" fmla="*/ 0 w 143"/>
                  <a:gd name="T49" fmla="*/ 0 h 297"/>
                  <a:gd name="T50" fmla="*/ 0 w 143"/>
                  <a:gd name="T51" fmla="*/ 0 h 297"/>
                  <a:gd name="T52" fmla="*/ 0 w 143"/>
                  <a:gd name="T53" fmla="*/ 0 h 297"/>
                  <a:gd name="T54" fmla="*/ 0 w 143"/>
                  <a:gd name="T55" fmla="*/ 0 h 297"/>
                  <a:gd name="T56" fmla="*/ 0 w 143"/>
                  <a:gd name="T57" fmla="*/ 0 h 297"/>
                  <a:gd name="T58" fmla="*/ 0 w 143"/>
                  <a:gd name="T59" fmla="*/ 0 h 297"/>
                  <a:gd name="T60" fmla="*/ 0 w 143"/>
                  <a:gd name="T61" fmla="*/ 0 h 297"/>
                  <a:gd name="T62" fmla="*/ 1 w 143"/>
                  <a:gd name="T63" fmla="*/ 0 h 297"/>
                  <a:gd name="T64" fmla="*/ 1 w 143"/>
                  <a:gd name="T65" fmla="*/ 0 h 297"/>
                  <a:gd name="T66" fmla="*/ 1 w 143"/>
                  <a:gd name="T67" fmla="*/ 0 h 297"/>
                  <a:gd name="T68" fmla="*/ 0 w 143"/>
                  <a:gd name="T69" fmla="*/ 0 h 297"/>
                  <a:gd name="T70" fmla="*/ 0 w 143"/>
                  <a:gd name="T71" fmla="*/ 0 h 297"/>
                  <a:gd name="T72" fmla="*/ 0 w 143"/>
                  <a:gd name="T73" fmla="*/ 0 h 297"/>
                  <a:gd name="T74" fmla="*/ 0 w 143"/>
                  <a:gd name="T75" fmla="*/ 0 h 297"/>
                  <a:gd name="T76" fmla="*/ 0 w 143"/>
                  <a:gd name="T77" fmla="*/ 0 h 297"/>
                  <a:gd name="T78" fmla="*/ 0 w 143"/>
                  <a:gd name="T79" fmla="*/ 1 h 297"/>
                  <a:gd name="T80" fmla="*/ 0 w 143"/>
                  <a:gd name="T81" fmla="*/ 1 h 297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</a:gdLst>
                <a:ahLst/>
                <a:cxnLst>
                  <a:cxn ang="T82">
                    <a:pos x="T0" y="T1"/>
                  </a:cxn>
                  <a:cxn ang="T83">
                    <a:pos x="T2" y="T3"/>
                  </a:cxn>
                  <a:cxn ang="T84">
                    <a:pos x="T4" y="T5"/>
                  </a:cxn>
                  <a:cxn ang="T85">
                    <a:pos x="T6" y="T7"/>
                  </a:cxn>
                  <a:cxn ang="T86">
                    <a:pos x="T8" y="T9"/>
                  </a:cxn>
                  <a:cxn ang="T87">
                    <a:pos x="T10" y="T11"/>
                  </a:cxn>
                  <a:cxn ang="T88">
                    <a:pos x="T12" y="T13"/>
                  </a:cxn>
                  <a:cxn ang="T89">
                    <a:pos x="T14" y="T15"/>
                  </a:cxn>
                  <a:cxn ang="T90">
                    <a:pos x="T16" y="T17"/>
                  </a:cxn>
                  <a:cxn ang="T91">
                    <a:pos x="T18" y="T19"/>
                  </a:cxn>
                  <a:cxn ang="T92">
                    <a:pos x="T20" y="T21"/>
                  </a:cxn>
                  <a:cxn ang="T93">
                    <a:pos x="T22" y="T23"/>
                  </a:cxn>
                  <a:cxn ang="T94">
                    <a:pos x="T24" y="T25"/>
                  </a:cxn>
                  <a:cxn ang="T95">
                    <a:pos x="T26" y="T27"/>
                  </a:cxn>
                  <a:cxn ang="T96">
                    <a:pos x="T28" y="T29"/>
                  </a:cxn>
                  <a:cxn ang="T97">
                    <a:pos x="T30" y="T31"/>
                  </a:cxn>
                  <a:cxn ang="T98">
                    <a:pos x="T32" y="T33"/>
                  </a:cxn>
                  <a:cxn ang="T99">
                    <a:pos x="T34" y="T35"/>
                  </a:cxn>
                  <a:cxn ang="T100">
                    <a:pos x="T36" y="T37"/>
                  </a:cxn>
                  <a:cxn ang="T101">
                    <a:pos x="T38" y="T39"/>
                  </a:cxn>
                  <a:cxn ang="T102">
                    <a:pos x="T40" y="T41"/>
                  </a:cxn>
                  <a:cxn ang="T103">
                    <a:pos x="T42" y="T43"/>
                  </a:cxn>
                  <a:cxn ang="T104">
                    <a:pos x="T44" y="T45"/>
                  </a:cxn>
                  <a:cxn ang="T105">
                    <a:pos x="T46" y="T47"/>
                  </a:cxn>
                  <a:cxn ang="T106">
                    <a:pos x="T48" y="T49"/>
                  </a:cxn>
                  <a:cxn ang="T107">
                    <a:pos x="T50" y="T51"/>
                  </a:cxn>
                  <a:cxn ang="T108">
                    <a:pos x="T52" y="T53"/>
                  </a:cxn>
                  <a:cxn ang="T109">
                    <a:pos x="T54" y="T55"/>
                  </a:cxn>
                  <a:cxn ang="T110">
                    <a:pos x="T56" y="T57"/>
                  </a:cxn>
                  <a:cxn ang="T111">
                    <a:pos x="T58" y="T59"/>
                  </a:cxn>
                  <a:cxn ang="T112">
                    <a:pos x="T60" y="T61"/>
                  </a:cxn>
                  <a:cxn ang="T113">
                    <a:pos x="T62" y="T63"/>
                  </a:cxn>
                  <a:cxn ang="T114">
                    <a:pos x="T64" y="T65"/>
                  </a:cxn>
                  <a:cxn ang="T115">
                    <a:pos x="T66" y="T67"/>
                  </a:cxn>
                  <a:cxn ang="T116">
                    <a:pos x="T68" y="T69"/>
                  </a:cxn>
                  <a:cxn ang="T117">
                    <a:pos x="T70" y="T71"/>
                  </a:cxn>
                  <a:cxn ang="T118">
                    <a:pos x="T72" y="T73"/>
                  </a:cxn>
                  <a:cxn ang="T119">
                    <a:pos x="T74" y="T75"/>
                  </a:cxn>
                  <a:cxn ang="T120">
                    <a:pos x="T76" y="T77"/>
                  </a:cxn>
                  <a:cxn ang="T121">
                    <a:pos x="T78" y="T79"/>
                  </a:cxn>
                  <a:cxn ang="T122">
                    <a:pos x="T80" y="T81"/>
                  </a:cxn>
                </a:cxnLst>
                <a:rect l="0" t="0" r="r" b="b"/>
                <a:pathLst>
                  <a:path w="143" h="297">
                    <a:moveTo>
                      <a:pt x="0" y="162"/>
                    </a:moveTo>
                    <a:lnTo>
                      <a:pt x="0" y="187"/>
                    </a:lnTo>
                    <a:lnTo>
                      <a:pt x="5" y="210"/>
                    </a:lnTo>
                    <a:lnTo>
                      <a:pt x="16" y="231"/>
                    </a:lnTo>
                    <a:lnTo>
                      <a:pt x="30" y="250"/>
                    </a:lnTo>
                    <a:lnTo>
                      <a:pt x="48" y="266"/>
                    </a:lnTo>
                    <a:lnTo>
                      <a:pt x="69" y="280"/>
                    </a:lnTo>
                    <a:lnTo>
                      <a:pt x="92" y="290"/>
                    </a:lnTo>
                    <a:lnTo>
                      <a:pt x="116" y="296"/>
                    </a:lnTo>
                    <a:lnTo>
                      <a:pt x="123" y="297"/>
                    </a:lnTo>
                    <a:lnTo>
                      <a:pt x="130" y="295"/>
                    </a:lnTo>
                    <a:lnTo>
                      <a:pt x="136" y="290"/>
                    </a:lnTo>
                    <a:lnTo>
                      <a:pt x="139" y="284"/>
                    </a:lnTo>
                    <a:lnTo>
                      <a:pt x="139" y="277"/>
                    </a:lnTo>
                    <a:lnTo>
                      <a:pt x="138" y="270"/>
                    </a:lnTo>
                    <a:lnTo>
                      <a:pt x="133" y="264"/>
                    </a:lnTo>
                    <a:lnTo>
                      <a:pt x="126" y="261"/>
                    </a:lnTo>
                    <a:lnTo>
                      <a:pt x="102" y="253"/>
                    </a:lnTo>
                    <a:lnTo>
                      <a:pt x="80" y="241"/>
                    </a:lnTo>
                    <a:lnTo>
                      <a:pt x="63" y="226"/>
                    </a:lnTo>
                    <a:lnTo>
                      <a:pt x="50" y="208"/>
                    </a:lnTo>
                    <a:lnTo>
                      <a:pt x="41" y="187"/>
                    </a:lnTo>
                    <a:lnTo>
                      <a:pt x="36" y="164"/>
                    </a:lnTo>
                    <a:lnTo>
                      <a:pt x="36" y="139"/>
                    </a:lnTo>
                    <a:lnTo>
                      <a:pt x="44" y="113"/>
                    </a:lnTo>
                    <a:lnTo>
                      <a:pt x="52" y="95"/>
                    </a:lnTo>
                    <a:lnTo>
                      <a:pt x="64" y="78"/>
                    </a:lnTo>
                    <a:lnTo>
                      <a:pt x="77" y="62"/>
                    </a:lnTo>
                    <a:lnTo>
                      <a:pt x="92" y="47"/>
                    </a:lnTo>
                    <a:lnTo>
                      <a:pt x="105" y="34"/>
                    </a:lnTo>
                    <a:lnTo>
                      <a:pt x="120" y="23"/>
                    </a:lnTo>
                    <a:lnTo>
                      <a:pt x="133" y="11"/>
                    </a:lnTo>
                    <a:lnTo>
                      <a:pt x="143" y="1"/>
                    </a:lnTo>
                    <a:lnTo>
                      <a:pt x="133" y="0"/>
                    </a:lnTo>
                    <a:lnTo>
                      <a:pt x="117" y="7"/>
                    </a:lnTo>
                    <a:lnTo>
                      <a:pt x="95" y="23"/>
                    </a:lnTo>
                    <a:lnTo>
                      <a:pt x="70" y="44"/>
                    </a:lnTo>
                    <a:lnTo>
                      <a:pt x="47" y="72"/>
                    </a:lnTo>
                    <a:lnTo>
                      <a:pt x="25" y="101"/>
                    </a:lnTo>
                    <a:lnTo>
                      <a:pt x="8" y="132"/>
                    </a:lnTo>
                    <a:lnTo>
                      <a:pt x="0" y="162"/>
                    </a:lnTo>
                    <a:close/>
                  </a:path>
                </a:pathLst>
              </a:custGeom>
              <a:solidFill>
                <a:srgbClr val="C9E8FF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969696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127097" name="Freeform 46"/>
              <p:cNvSpPr>
                <a:spLocks/>
              </p:cNvSpPr>
              <p:nvPr/>
            </p:nvSpPr>
            <p:spPr bwMode="auto">
              <a:xfrm>
                <a:off x="8360" y="4451"/>
                <a:ext cx="103" cy="129"/>
              </a:xfrm>
              <a:custGeom>
                <a:avLst/>
                <a:gdLst>
                  <a:gd name="T0" fmla="*/ 1 w 309"/>
                  <a:gd name="T1" fmla="*/ 1 h 388"/>
                  <a:gd name="T2" fmla="*/ 1 w 309"/>
                  <a:gd name="T3" fmla="*/ 1 h 388"/>
                  <a:gd name="T4" fmla="*/ 1 w 309"/>
                  <a:gd name="T5" fmla="*/ 1 h 388"/>
                  <a:gd name="T6" fmla="*/ 1 w 309"/>
                  <a:gd name="T7" fmla="*/ 1 h 388"/>
                  <a:gd name="T8" fmla="*/ 1 w 309"/>
                  <a:gd name="T9" fmla="*/ 1 h 388"/>
                  <a:gd name="T10" fmla="*/ 1 w 309"/>
                  <a:gd name="T11" fmla="*/ 1 h 388"/>
                  <a:gd name="T12" fmla="*/ 1 w 309"/>
                  <a:gd name="T13" fmla="*/ 1 h 388"/>
                  <a:gd name="T14" fmla="*/ 1 w 309"/>
                  <a:gd name="T15" fmla="*/ 1 h 388"/>
                  <a:gd name="T16" fmla="*/ 1 w 309"/>
                  <a:gd name="T17" fmla="*/ 1 h 388"/>
                  <a:gd name="T18" fmla="*/ 1 w 309"/>
                  <a:gd name="T19" fmla="*/ 1 h 388"/>
                  <a:gd name="T20" fmla="*/ 1 w 309"/>
                  <a:gd name="T21" fmla="*/ 2 h 388"/>
                  <a:gd name="T22" fmla="*/ 1 w 309"/>
                  <a:gd name="T23" fmla="*/ 2 h 388"/>
                  <a:gd name="T24" fmla="*/ 1 w 309"/>
                  <a:gd name="T25" fmla="*/ 2 h 388"/>
                  <a:gd name="T26" fmla="*/ 1 w 309"/>
                  <a:gd name="T27" fmla="*/ 2 h 388"/>
                  <a:gd name="T28" fmla="*/ 1 w 309"/>
                  <a:gd name="T29" fmla="*/ 2 h 388"/>
                  <a:gd name="T30" fmla="*/ 1 w 309"/>
                  <a:gd name="T31" fmla="*/ 1 h 388"/>
                  <a:gd name="T32" fmla="*/ 1 w 309"/>
                  <a:gd name="T33" fmla="*/ 1 h 388"/>
                  <a:gd name="T34" fmla="*/ 1 w 309"/>
                  <a:gd name="T35" fmla="*/ 1 h 388"/>
                  <a:gd name="T36" fmla="*/ 1 w 309"/>
                  <a:gd name="T37" fmla="*/ 1 h 388"/>
                  <a:gd name="T38" fmla="*/ 1 w 309"/>
                  <a:gd name="T39" fmla="*/ 1 h 388"/>
                  <a:gd name="T40" fmla="*/ 1 w 309"/>
                  <a:gd name="T41" fmla="*/ 1 h 388"/>
                  <a:gd name="T42" fmla="*/ 1 w 309"/>
                  <a:gd name="T43" fmla="*/ 0 h 388"/>
                  <a:gd name="T44" fmla="*/ 1 w 309"/>
                  <a:gd name="T45" fmla="*/ 0 h 388"/>
                  <a:gd name="T46" fmla="*/ 1 w 309"/>
                  <a:gd name="T47" fmla="*/ 0 h 388"/>
                  <a:gd name="T48" fmla="*/ 1 w 309"/>
                  <a:gd name="T49" fmla="*/ 0 h 388"/>
                  <a:gd name="T50" fmla="*/ 1 w 309"/>
                  <a:gd name="T51" fmla="*/ 0 h 388"/>
                  <a:gd name="T52" fmla="*/ 0 w 309"/>
                  <a:gd name="T53" fmla="*/ 0 h 388"/>
                  <a:gd name="T54" fmla="*/ 0 w 309"/>
                  <a:gd name="T55" fmla="*/ 0 h 388"/>
                  <a:gd name="T56" fmla="*/ 0 w 309"/>
                  <a:gd name="T57" fmla="*/ 0 h 388"/>
                  <a:gd name="T58" fmla="*/ 0 w 309"/>
                  <a:gd name="T59" fmla="*/ 0 h 388"/>
                  <a:gd name="T60" fmla="*/ 0 w 309"/>
                  <a:gd name="T61" fmla="*/ 0 h 388"/>
                  <a:gd name="T62" fmla="*/ 0 w 309"/>
                  <a:gd name="T63" fmla="*/ 0 h 388"/>
                  <a:gd name="T64" fmla="*/ 0 w 309"/>
                  <a:gd name="T65" fmla="*/ 0 h 388"/>
                  <a:gd name="T66" fmla="*/ 0 w 309"/>
                  <a:gd name="T67" fmla="*/ 0 h 388"/>
                  <a:gd name="T68" fmla="*/ 1 w 309"/>
                  <a:gd name="T69" fmla="*/ 0 h 388"/>
                  <a:gd name="T70" fmla="*/ 1 w 309"/>
                  <a:gd name="T71" fmla="*/ 0 h 388"/>
                  <a:gd name="T72" fmla="*/ 1 w 309"/>
                  <a:gd name="T73" fmla="*/ 0 h 388"/>
                  <a:gd name="T74" fmla="*/ 1 w 309"/>
                  <a:gd name="T75" fmla="*/ 1 h 388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</a:gdLst>
                <a:ahLst/>
                <a:cxnLst>
                  <a:cxn ang="T76">
                    <a:pos x="T0" y="T1"/>
                  </a:cxn>
                  <a:cxn ang="T77">
                    <a:pos x="T2" y="T3"/>
                  </a:cxn>
                  <a:cxn ang="T78">
                    <a:pos x="T4" y="T5"/>
                  </a:cxn>
                  <a:cxn ang="T79">
                    <a:pos x="T6" y="T7"/>
                  </a:cxn>
                  <a:cxn ang="T80">
                    <a:pos x="T8" y="T9"/>
                  </a:cxn>
                  <a:cxn ang="T81">
                    <a:pos x="T10" y="T11"/>
                  </a:cxn>
                  <a:cxn ang="T82">
                    <a:pos x="T12" y="T13"/>
                  </a:cxn>
                  <a:cxn ang="T83">
                    <a:pos x="T14" y="T15"/>
                  </a:cxn>
                  <a:cxn ang="T84">
                    <a:pos x="T16" y="T17"/>
                  </a:cxn>
                  <a:cxn ang="T85">
                    <a:pos x="T18" y="T19"/>
                  </a:cxn>
                  <a:cxn ang="T86">
                    <a:pos x="T20" y="T21"/>
                  </a:cxn>
                  <a:cxn ang="T87">
                    <a:pos x="T22" y="T23"/>
                  </a:cxn>
                  <a:cxn ang="T88">
                    <a:pos x="T24" y="T25"/>
                  </a:cxn>
                  <a:cxn ang="T89">
                    <a:pos x="T26" y="T27"/>
                  </a:cxn>
                  <a:cxn ang="T90">
                    <a:pos x="T28" y="T29"/>
                  </a:cxn>
                  <a:cxn ang="T91">
                    <a:pos x="T30" y="T31"/>
                  </a:cxn>
                  <a:cxn ang="T92">
                    <a:pos x="T32" y="T33"/>
                  </a:cxn>
                  <a:cxn ang="T93">
                    <a:pos x="T34" y="T35"/>
                  </a:cxn>
                  <a:cxn ang="T94">
                    <a:pos x="T36" y="T37"/>
                  </a:cxn>
                  <a:cxn ang="T95">
                    <a:pos x="T38" y="T39"/>
                  </a:cxn>
                  <a:cxn ang="T96">
                    <a:pos x="T40" y="T41"/>
                  </a:cxn>
                  <a:cxn ang="T97">
                    <a:pos x="T42" y="T43"/>
                  </a:cxn>
                  <a:cxn ang="T98">
                    <a:pos x="T44" y="T45"/>
                  </a:cxn>
                  <a:cxn ang="T99">
                    <a:pos x="T46" y="T47"/>
                  </a:cxn>
                  <a:cxn ang="T100">
                    <a:pos x="T48" y="T49"/>
                  </a:cxn>
                  <a:cxn ang="T101">
                    <a:pos x="T50" y="T51"/>
                  </a:cxn>
                  <a:cxn ang="T102">
                    <a:pos x="T52" y="T53"/>
                  </a:cxn>
                  <a:cxn ang="T103">
                    <a:pos x="T54" y="T55"/>
                  </a:cxn>
                  <a:cxn ang="T104">
                    <a:pos x="T56" y="T57"/>
                  </a:cxn>
                  <a:cxn ang="T105">
                    <a:pos x="T58" y="T59"/>
                  </a:cxn>
                  <a:cxn ang="T106">
                    <a:pos x="T60" y="T61"/>
                  </a:cxn>
                  <a:cxn ang="T107">
                    <a:pos x="T62" y="T63"/>
                  </a:cxn>
                  <a:cxn ang="T108">
                    <a:pos x="T64" y="T65"/>
                  </a:cxn>
                  <a:cxn ang="T109">
                    <a:pos x="T66" y="T67"/>
                  </a:cxn>
                  <a:cxn ang="T110">
                    <a:pos x="T68" y="T69"/>
                  </a:cxn>
                  <a:cxn ang="T111">
                    <a:pos x="T70" y="T71"/>
                  </a:cxn>
                  <a:cxn ang="T112">
                    <a:pos x="T72" y="T73"/>
                  </a:cxn>
                  <a:cxn ang="T113">
                    <a:pos x="T74" y="T75"/>
                  </a:cxn>
                </a:cxnLst>
                <a:rect l="0" t="0" r="r" b="b"/>
                <a:pathLst>
                  <a:path w="309" h="388">
                    <a:moveTo>
                      <a:pt x="250" y="145"/>
                    </a:moveTo>
                    <a:lnTo>
                      <a:pt x="260" y="155"/>
                    </a:lnTo>
                    <a:lnTo>
                      <a:pt x="269" y="167"/>
                    </a:lnTo>
                    <a:lnTo>
                      <a:pt x="275" y="180"/>
                    </a:lnTo>
                    <a:lnTo>
                      <a:pt x="281" y="193"/>
                    </a:lnTo>
                    <a:lnTo>
                      <a:pt x="282" y="206"/>
                    </a:lnTo>
                    <a:lnTo>
                      <a:pt x="282" y="220"/>
                    </a:lnTo>
                    <a:lnTo>
                      <a:pt x="278" y="234"/>
                    </a:lnTo>
                    <a:lnTo>
                      <a:pt x="272" y="247"/>
                    </a:lnTo>
                    <a:lnTo>
                      <a:pt x="262" y="262"/>
                    </a:lnTo>
                    <a:lnTo>
                      <a:pt x="250" y="275"/>
                    </a:lnTo>
                    <a:lnTo>
                      <a:pt x="237" y="286"/>
                    </a:lnTo>
                    <a:lnTo>
                      <a:pt x="222" y="298"/>
                    </a:lnTo>
                    <a:lnTo>
                      <a:pt x="209" y="308"/>
                    </a:lnTo>
                    <a:lnTo>
                      <a:pt x="194" y="319"/>
                    </a:lnTo>
                    <a:lnTo>
                      <a:pt x="180" y="331"/>
                    </a:lnTo>
                    <a:lnTo>
                      <a:pt x="166" y="344"/>
                    </a:lnTo>
                    <a:lnTo>
                      <a:pt x="162" y="348"/>
                    </a:lnTo>
                    <a:lnTo>
                      <a:pt x="159" y="354"/>
                    </a:lnTo>
                    <a:lnTo>
                      <a:pt x="156" y="359"/>
                    </a:lnTo>
                    <a:lnTo>
                      <a:pt x="153" y="365"/>
                    </a:lnTo>
                    <a:lnTo>
                      <a:pt x="152" y="371"/>
                    </a:lnTo>
                    <a:lnTo>
                      <a:pt x="152" y="377"/>
                    </a:lnTo>
                    <a:lnTo>
                      <a:pt x="153" y="382"/>
                    </a:lnTo>
                    <a:lnTo>
                      <a:pt x="158" y="387"/>
                    </a:lnTo>
                    <a:lnTo>
                      <a:pt x="163" y="388"/>
                    </a:lnTo>
                    <a:lnTo>
                      <a:pt x="169" y="388"/>
                    </a:lnTo>
                    <a:lnTo>
                      <a:pt x="175" y="387"/>
                    </a:lnTo>
                    <a:lnTo>
                      <a:pt x="180" y="382"/>
                    </a:lnTo>
                    <a:lnTo>
                      <a:pt x="194" y="367"/>
                    </a:lnTo>
                    <a:lnTo>
                      <a:pt x="210" y="351"/>
                    </a:lnTo>
                    <a:lnTo>
                      <a:pt x="227" y="337"/>
                    </a:lnTo>
                    <a:lnTo>
                      <a:pt x="244" y="322"/>
                    </a:lnTo>
                    <a:lnTo>
                      <a:pt x="260" y="308"/>
                    </a:lnTo>
                    <a:lnTo>
                      <a:pt x="275" y="292"/>
                    </a:lnTo>
                    <a:lnTo>
                      <a:pt x="290" y="275"/>
                    </a:lnTo>
                    <a:lnTo>
                      <a:pt x="300" y="256"/>
                    </a:lnTo>
                    <a:lnTo>
                      <a:pt x="307" y="234"/>
                    </a:lnTo>
                    <a:lnTo>
                      <a:pt x="309" y="213"/>
                    </a:lnTo>
                    <a:lnTo>
                      <a:pt x="304" y="191"/>
                    </a:lnTo>
                    <a:lnTo>
                      <a:pt x="297" y="171"/>
                    </a:lnTo>
                    <a:lnTo>
                      <a:pt x="285" y="151"/>
                    </a:lnTo>
                    <a:lnTo>
                      <a:pt x="271" y="134"/>
                    </a:lnTo>
                    <a:lnTo>
                      <a:pt x="253" y="118"/>
                    </a:lnTo>
                    <a:lnTo>
                      <a:pt x="235" y="104"/>
                    </a:lnTo>
                    <a:lnTo>
                      <a:pt x="222" y="94"/>
                    </a:lnTo>
                    <a:lnTo>
                      <a:pt x="207" y="85"/>
                    </a:lnTo>
                    <a:lnTo>
                      <a:pt x="191" y="75"/>
                    </a:lnTo>
                    <a:lnTo>
                      <a:pt x="175" y="65"/>
                    </a:lnTo>
                    <a:lnTo>
                      <a:pt x="159" y="55"/>
                    </a:lnTo>
                    <a:lnTo>
                      <a:pt x="141" y="45"/>
                    </a:lnTo>
                    <a:lnTo>
                      <a:pt x="124" y="36"/>
                    </a:lnTo>
                    <a:lnTo>
                      <a:pt x="108" y="28"/>
                    </a:lnTo>
                    <a:lnTo>
                      <a:pt x="92" y="20"/>
                    </a:lnTo>
                    <a:lnTo>
                      <a:pt x="75" y="13"/>
                    </a:lnTo>
                    <a:lnTo>
                      <a:pt x="59" y="9"/>
                    </a:lnTo>
                    <a:lnTo>
                      <a:pt x="45" y="5"/>
                    </a:lnTo>
                    <a:lnTo>
                      <a:pt x="31" y="2"/>
                    </a:lnTo>
                    <a:lnTo>
                      <a:pt x="20" y="0"/>
                    </a:lnTo>
                    <a:lnTo>
                      <a:pt x="9" y="2"/>
                    </a:lnTo>
                    <a:lnTo>
                      <a:pt x="0" y="5"/>
                    </a:lnTo>
                    <a:lnTo>
                      <a:pt x="11" y="7"/>
                    </a:lnTo>
                    <a:lnTo>
                      <a:pt x="23" y="12"/>
                    </a:lnTo>
                    <a:lnTo>
                      <a:pt x="36" y="17"/>
                    </a:lnTo>
                    <a:lnTo>
                      <a:pt x="49" y="23"/>
                    </a:lnTo>
                    <a:lnTo>
                      <a:pt x="65" y="30"/>
                    </a:lnTo>
                    <a:lnTo>
                      <a:pt x="81" y="38"/>
                    </a:lnTo>
                    <a:lnTo>
                      <a:pt x="99" y="46"/>
                    </a:lnTo>
                    <a:lnTo>
                      <a:pt x="116" y="55"/>
                    </a:lnTo>
                    <a:lnTo>
                      <a:pt x="134" y="65"/>
                    </a:lnTo>
                    <a:lnTo>
                      <a:pt x="152" y="75"/>
                    </a:lnTo>
                    <a:lnTo>
                      <a:pt x="169" y="86"/>
                    </a:lnTo>
                    <a:lnTo>
                      <a:pt x="187" y="98"/>
                    </a:lnTo>
                    <a:lnTo>
                      <a:pt x="205" y="109"/>
                    </a:lnTo>
                    <a:lnTo>
                      <a:pt x="221" y="121"/>
                    </a:lnTo>
                    <a:lnTo>
                      <a:pt x="235" y="132"/>
                    </a:lnTo>
                    <a:lnTo>
                      <a:pt x="250" y="145"/>
                    </a:lnTo>
                    <a:close/>
                  </a:path>
                </a:pathLst>
              </a:custGeom>
              <a:solidFill>
                <a:srgbClr val="C9E8FF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969696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127098" name="Freeform 47"/>
              <p:cNvSpPr>
                <a:spLocks/>
              </p:cNvSpPr>
              <p:nvPr/>
            </p:nvSpPr>
            <p:spPr bwMode="auto">
              <a:xfrm>
                <a:off x="8279" y="4648"/>
                <a:ext cx="135" cy="97"/>
              </a:xfrm>
              <a:custGeom>
                <a:avLst/>
                <a:gdLst>
                  <a:gd name="T0" fmla="*/ 1 w 406"/>
                  <a:gd name="T1" fmla="*/ 0 h 292"/>
                  <a:gd name="T2" fmla="*/ 1 w 406"/>
                  <a:gd name="T3" fmla="*/ 1 h 292"/>
                  <a:gd name="T4" fmla="*/ 2 w 406"/>
                  <a:gd name="T5" fmla="*/ 1 h 292"/>
                  <a:gd name="T6" fmla="*/ 2 w 406"/>
                  <a:gd name="T7" fmla="*/ 1 h 292"/>
                  <a:gd name="T8" fmla="*/ 2 w 406"/>
                  <a:gd name="T9" fmla="*/ 1 h 292"/>
                  <a:gd name="T10" fmla="*/ 2 w 406"/>
                  <a:gd name="T11" fmla="*/ 1 h 292"/>
                  <a:gd name="T12" fmla="*/ 2 w 406"/>
                  <a:gd name="T13" fmla="*/ 1 h 292"/>
                  <a:gd name="T14" fmla="*/ 2 w 406"/>
                  <a:gd name="T15" fmla="*/ 1 h 292"/>
                  <a:gd name="T16" fmla="*/ 1 w 406"/>
                  <a:gd name="T17" fmla="*/ 1 h 292"/>
                  <a:gd name="T18" fmla="*/ 1 w 406"/>
                  <a:gd name="T19" fmla="*/ 1 h 292"/>
                  <a:gd name="T20" fmla="*/ 1 w 406"/>
                  <a:gd name="T21" fmla="*/ 0 h 292"/>
                  <a:gd name="T22" fmla="*/ 1 w 406"/>
                  <a:gd name="T23" fmla="*/ 0 h 292"/>
                  <a:gd name="T24" fmla="*/ 1 w 406"/>
                  <a:gd name="T25" fmla="*/ 0 h 292"/>
                  <a:gd name="T26" fmla="*/ 1 w 406"/>
                  <a:gd name="T27" fmla="*/ 0 h 292"/>
                  <a:gd name="T28" fmla="*/ 1 w 406"/>
                  <a:gd name="T29" fmla="*/ 0 h 292"/>
                  <a:gd name="T30" fmla="*/ 1 w 406"/>
                  <a:gd name="T31" fmla="*/ 0 h 292"/>
                  <a:gd name="T32" fmla="*/ 0 w 406"/>
                  <a:gd name="T33" fmla="*/ 0 h 292"/>
                  <a:gd name="T34" fmla="*/ 0 w 406"/>
                  <a:gd name="T35" fmla="*/ 0 h 292"/>
                  <a:gd name="T36" fmla="*/ 0 w 406"/>
                  <a:gd name="T37" fmla="*/ 1 h 292"/>
                  <a:gd name="T38" fmla="*/ 0 w 406"/>
                  <a:gd name="T39" fmla="*/ 1 h 292"/>
                  <a:gd name="T40" fmla="*/ 0 w 406"/>
                  <a:gd name="T41" fmla="*/ 1 h 292"/>
                  <a:gd name="T42" fmla="*/ 0 w 406"/>
                  <a:gd name="T43" fmla="*/ 0 h 292"/>
                  <a:gd name="T44" fmla="*/ 0 w 406"/>
                  <a:gd name="T45" fmla="*/ 0 h 292"/>
                  <a:gd name="T46" fmla="*/ 0 w 406"/>
                  <a:gd name="T47" fmla="*/ 0 h 292"/>
                  <a:gd name="T48" fmla="*/ 1 w 406"/>
                  <a:gd name="T49" fmla="*/ 0 h 292"/>
                  <a:gd name="T50" fmla="*/ 1 w 406"/>
                  <a:gd name="T51" fmla="*/ 0 h 292"/>
                  <a:gd name="T52" fmla="*/ 1 w 406"/>
                  <a:gd name="T53" fmla="*/ 0 h 292"/>
                  <a:gd name="T54" fmla="*/ 1 w 406"/>
                  <a:gd name="T55" fmla="*/ 0 h 292"/>
                  <a:gd name="T56" fmla="*/ 1 w 406"/>
                  <a:gd name="T57" fmla="*/ 0 h 292"/>
                  <a:gd name="T58" fmla="*/ 1 w 406"/>
                  <a:gd name="T59" fmla="*/ 0 h 292"/>
                  <a:gd name="T60" fmla="*/ 1 w 406"/>
                  <a:gd name="T61" fmla="*/ 0 h 292"/>
                  <a:gd name="T62" fmla="*/ 1 w 406"/>
                  <a:gd name="T63" fmla="*/ 0 h 292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0" t="0" r="r" b="b"/>
                <a:pathLst>
                  <a:path w="406" h="292">
                    <a:moveTo>
                      <a:pt x="326" y="36"/>
                    </a:moveTo>
                    <a:lnTo>
                      <a:pt x="332" y="65"/>
                    </a:lnTo>
                    <a:lnTo>
                      <a:pt x="340" y="93"/>
                    </a:lnTo>
                    <a:lnTo>
                      <a:pt x="351" y="123"/>
                    </a:lnTo>
                    <a:lnTo>
                      <a:pt x="361" y="152"/>
                    </a:lnTo>
                    <a:lnTo>
                      <a:pt x="373" y="181"/>
                    </a:lnTo>
                    <a:lnTo>
                      <a:pt x="384" y="210"/>
                    </a:lnTo>
                    <a:lnTo>
                      <a:pt x="395" y="237"/>
                    </a:lnTo>
                    <a:lnTo>
                      <a:pt x="405" y="266"/>
                    </a:lnTo>
                    <a:lnTo>
                      <a:pt x="406" y="273"/>
                    </a:lnTo>
                    <a:lnTo>
                      <a:pt x="406" y="279"/>
                    </a:lnTo>
                    <a:lnTo>
                      <a:pt x="404" y="284"/>
                    </a:lnTo>
                    <a:lnTo>
                      <a:pt x="399" y="289"/>
                    </a:lnTo>
                    <a:lnTo>
                      <a:pt x="393" y="292"/>
                    </a:lnTo>
                    <a:lnTo>
                      <a:pt x="387" y="292"/>
                    </a:lnTo>
                    <a:lnTo>
                      <a:pt x="381" y="289"/>
                    </a:lnTo>
                    <a:lnTo>
                      <a:pt x="377" y="283"/>
                    </a:lnTo>
                    <a:lnTo>
                      <a:pt x="364" y="251"/>
                    </a:lnTo>
                    <a:lnTo>
                      <a:pt x="352" y="213"/>
                    </a:lnTo>
                    <a:lnTo>
                      <a:pt x="339" y="171"/>
                    </a:lnTo>
                    <a:lnTo>
                      <a:pt x="329" y="131"/>
                    </a:lnTo>
                    <a:lnTo>
                      <a:pt x="318" y="93"/>
                    </a:lnTo>
                    <a:lnTo>
                      <a:pt x="311" y="63"/>
                    </a:lnTo>
                    <a:lnTo>
                      <a:pt x="307" y="42"/>
                    </a:lnTo>
                    <a:lnTo>
                      <a:pt x="305" y="34"/>
                    </a:lnTo>
                    <a:lnTo>
                      <a:pt x="283" y="34"/>
                    </a:lnTo>
                    <a:lnTo>
                      <a:pt x="261" y="36"/>
                    </a:lnTo>
                    <a:lnTo>
                      <a:pt x="239" y="39"/>
                    </a:lnTo>
                    <a:lnTo>
                      <a:pt x="216" y="43"/>
                    </a:lnTo>
                    <a:lnTo>
                      <a:pt x="192" y="50"/>
                    </a:lnTo>
                    <a:lnTo>
                      <a:pt x="170" y="57"/>
                    </a:lnTo>
                    <a:lnTo>
                      <a:pt x="148" y="65"/>
                    </a:lnTo>
                    <a:lnTo>
                      <a:pt x="126" y="73"/>
                    </a:lnTo>
                    <a:lnTo>
                      <a:pt x="106" y="83"/>
                    </a:lnTo>
                    <a:lnTo>
                      <a:pt x="85" y="93"/>
                    </a:lnTo>
                    <a:lnTo>
                      <a:pt x="67" y="103"/>
                    </a:lnTo>
                    <a:lnTo>
                      <a:pt x="50" y="113"/>
                    </a:lnTo>
                    <a:lnTo>
                      <a:pt x="34" y="122"/>
                    </a:lnTo>
                    <a:lnTo>
                      <a:pt x="20" y="132"/>
                    </a:lnTo>
                    <a:lnTo>
                      <a:pt x="9" y="141"/>
                    </a:lnTo>
                    <a:lnTo>
                      <a:pt x="0" y="148"/>
                    </a:lnTo>
                    <a:lnTo>
                      <a:pt x="0" y="133"/>
                    </a:lnTo>
                    <a:lnTo>
                      <a:pt x="7" y="118"/>
                    </a:lnTo>
                    <a:lnTo>
                      <a:pt x="19" y="102"/>
                    </a:lnTo>
                    <a:lnTo>
                      <a:pt x="35" y="86"/>
                    </a:lnTo>
                    <a:lnTo>
                      <a:pt x="53" y="70"/>
                    </a:lnTo>
                    <a:lnTo>
                      <a:pt x="73" y="54"/>
                    </a:lnTo>
                    <a:lnTo>
                      <a:pt x="92" y="43"/>
                    </a:lnTo>
                    <a:lnTo>
                      <a:pt x="111" y="33"/>
                    </a:lnTo>
                    <a:lnTo>
                      <a:pt x="139" y="23"/>
                    </a:lnTo>
                    <a:lnTo>
                      <a:pt x="173" y="14"/>
                    </a:lnTo>
                    <a:lnTo>
                      <a:pt x="210" y="8"/>
                    </a:lnTo>
                    <a:lnTo>
                      <a:pt x="245" y="4"/>
                    </a:lnTo>
                    <a:lnTo>
                      <a:pt x="277" y="1"/>
                    </a:lnTo>
                    <a:lnTo>
                      <a:pt x="304" y="0"/>
                    </a:lnTo>
                    <a:lnTo>
                      <a:pt x="321" y="0"/>
                    </a:lnTo>
                    <a:lnTo>
                      <a:pt x="329" y="0"/>
                    </a:lnTo>
                    <a:lnTo>
                      <a:pt x="336" y="1"/>
                    </a:lnTo>
                    <a:lnTo>
                      <a:pt x="342" y="6"/>
                    </a:lnTo>
                    <a:lnTo>
                      <a:pt x="345" y="11"/>
                    </a:lnTo>
                    <a:lnTo>
                      <a:pt x="346" y="19"/>
                    </a:lnTo>
                    <a:lnTo>
                      <a:pt x="345" y="26"/>
                    </a:lnTo>
                    <a:lnTo>
                      <a:pt x="340" y="31"/>
                    </a:lnTo>
                    <a:lnTo>
                      <a:pt x="335" y="34"/>
                    </a:lnTo>
                    <a:lnTo>
                      <a:pt x="326" y="36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127099" name="Freeform 48"/>
              <p:cNvSpPr>
                <a:spLocks/>
              </p:cNvSpPr>
              <p:nvPr/>
            </p:nvSpPr>
            <p:spPr bwMode="auto">
              <a:xfrm>
                <a:off x="8272" y="4697"/>
                <a:ext cx="146" cy="320"/>
              </a:xfrm>
              <a:custGeom>
                <a:avLst/>
                <a:gdLst>
                  <a:gd name="T0" fmla="*/ 0 w 439"/>
                  <a:gd name="T1" fmla="*/ 1 h 960"/>
                  <a:gd name="T2" fmla="*/ 0 w 439"/>
                  <a:gd name="T3" fmla="*/ 1 h 960"/>
                  <a:gd name="T4" fmla="*/ 0 w 439"/>
                  <a:gd name="T5" fmla="*/ 2 h 960"/>
                  <a:gd name="T6" fmla="*/ 1 w 439"/>
                  <a:gd name="T7" fmla="*/ 2 h 960"/>
                  <a:gd name="T8" fmla="*/ 1 w 439"/>
                  <a:gd name="T9" fmla="*/ 2 h 960"/>
                  <a:gd name="T10" fmla="*/ 1 w 439"/>
                  <a:gd name="T11" fmla="*/ 3 h 960"/>
                  <a:gd name="T12" fmla="*/ 1 w 439"/>
                  <a:gd name="T13" fmla="*/ 3 h 960"/>
                  <a:gd name="T14" fmla="*/ 1 w 439"/>
                  <a:gd name="T15" fmla="*/ 3 h 960"/>
                  <a:gd name="T16" fmla="*/ 1 w 439"/>
                  <a:gd name="T17" fmla="*/ 3 h 960"/>
                  <a:gd name="T18" fmla="*/ 2 w 439"/>
                  <a:gd name="T19" fmla="*/ 4 h 960"/>
                  <a:gd name="T20" fmla="*/ 2 w 439"/>
                  <a:gd name="T21" fmla="*/ 4 h 960"/>
                  <a:gd name="T22" fmla="*/ 2 w 439"/>
                  <a:gd name="T23" fmla="*/ 4 h 960"/>
                  <a:gd name="T24" fmla="*/ 2 w 439"/>
                  <a:gd name="T25" fmla="*/ 4 h 960"/>
                  <a:gd name="T26" fmla="*/ 2 w 439"/>
                  <a:gd name="T27" fmla="*/ 4 h 960"/>
                  <a:gd name="T28" fmla="*/ 2 w 439"/>
                  <a:gd name="T29" fmla="*/ 4 h 960"/>
                  <a:gd name="T30" fmla="*/ 2 w 439"/>
                  <a:gd name="T31" fmla="*/ 4 h 960"/>
                  <a:gd name="T32" fmla="*/ 2 w 439"/>
                  <a:gd name="T33" fmla="*/ 4 h 960"/>
                  <a:gd name="T34" fmla="*/ 2 w 439"/>
                  <a:gd name="T35" fmla="*/ 3 h 960"/>
                  <a:gd name="T36" fmla="*/ 1 w 439"/>
                  <a:gd name="T37" fmla="*/ 3 h 960"/>
                  <a:gd name="T38" fmla="*/ 1 w 439"/>
                  <a:gd name="T39" fmla="*/ 3 h 960"/>
                  <a:gd name="T40" fmla="*/ 1 w 439"/>
                  <a:gd name="T41" fmla="*/ 3 h 960"/>
                  <a:gd name="T42" fmla="*/ 1 w 439"/>
                  <a:gd name="T43" fmla="*/ 2 h 960"/>
                  <a:gd name="T44" fmla="*/ 1 w 439"/>
                  <a:gd name="T45" fmla="*/ 2 h 960"/>
                  <a:gd name="T46" fmla="*/ 1 w 439"/>
                  <a:gd name="T47" fmla="*/ 1 h 960"/>
                  <a:gd name="T48" fmla="*/ 0 w 439"/>
                  <a:gd name="T49" fmla="*/ 1 h 960"/>
                  <a:gd name="T50" fmla="*/ 0 w 439"/>
                  <a:gd name="T51" fmla="*/ 1 h 960"/>
                  <a:gd name="T52" fmla="*/ 0 w 439"/>
                  <a:gd name="T53" fmla="*/ 0 h 960"/>
                  <a:gd name="T54" fmla="*/ 0 w 439"/>
                  <a:gd name="T55" fmla="*/ 0 h 960"/>
                  <a:gd name="T56" fmla="*/ 0 w 439"/>
                  <a:gd name="T57" fmla="*/ 0 h 960"/>
                  <a:gd name="T58" fmla="*/ 0 w 439"/>
                  <a:gd name="T59" fmla="*/ 0 h 960"/>
                  <a:gd name="T60" fmla="*/ 0 w 439"/>
                  <a:gd name="T61" fmla="*/ 0 h 960"/>
                  <a:gd name="T62" fmla="*/ 0 w 439"/>
                  <a:gd name="T63" fmla="*/ 0 h 960"/>
                  <a:gd name="T64" fmla="*/ 0 w 439"/>
                  <a:gd name="T65" fmla="*/ 1 h 960"/>
                  <a:gd name="T66" fmla="*/ 0 w 439"/>
                  <a:gd name="T67" fmla="*/ 1 h 960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</a:gdLst>
                <a:ahLst/>
                <a:cxnLst>
                  <a:cxn ang="T68">
                    <a:pos x="T0" y="T1"/>
                  </a:cxn>
                  <a:cxn ang="T69">
                    <a:pos x="T2" y="T3"/>
                  </a:cxn>
                  <a:cxn ang="T70">
                    <a:pos x="T4" y="T5"/>
                  </a:cxn>
                  <a:cxn ang="T71">
                    <a:pos x="T6" y="T7"/>
                  </a:cxn>
                  <a:cxn ang="T72">
                    <a:pos x="T8" y="T9"/>
                  </a:cxn>
                  <a:cxn ang="T73">
                    <a:pos x="T10" y="T11"/>
                  </a:cxn>
                  <a:cxn ang="T74">
                    <a:pos x="T12" y="T13"/>
                  </a:cxn>
                  <a:cxn ang="T75">
                    <a:pos x="T14" y="T15"/>
                  </a:cxn>
                  <a:cxn ang="T76">
                    <a:pos x="T16" y="T17"/>
                  </a:cxn>
                  <a:cxn ang="T77">
                    <a:pos x="T18" y="T19"/>
                  </a:cxn>
                  <a:cxn ang="T78">
                    <a:pos x="T20" y="T21"/>
                  </a:cxn>
                  <a:cxn ang="T79">
                    <a:pos x="T22" y="T23"/>
                  </a:cxn>
                  <a:cxn ang="T80">
                    <a:pos x="T24" y="T25"/>
                  </a:cxn>
                  <a:cxn ang="T81">
                    <a:pos x="T26" y="T27"/>
                  </a:cxn>
                  <a:cxn ang="T82">
                    <a:pos x="T28" y="T29"/>
                  </a:cxn>
                  <a:cxn ang="T83">
                    <a:pos x="T30" y="T31"/>
                  </a:cxn>
                  <a:cxn ang="T84">
                    <a:pos x="T32" y="T33"/>
                  </a:cxn>
                  <a:cxn ang="T85">
                    <a:pos x="T34" y="T35"/>
                  </a:cxn>
                  <a:cxn ang="T86">
                    <a:pos x="T36" y="T37"/>
                  </a:cxn>
                  <a:cxn ang="T87">
                    <a:pos x="T38" y="T39"/>
                  </a:cxn>
                  <a:cxn ang="T88">
                    <a:pos x="T40" y="T41"/>
                  </a:cxn>
                  <a:cxn ang="T89">
                    <a:pos x="T42" y="T43"/>
                  </a:cxn>
                  <a:cxn ang="T90">
                    <a:pos x="T44" y="T45"/>
                  </a:cxn>
                  <a:cxn ang="T91">
                    <a:pos x="T46" y="T47"/>
                  </a:cxn>
                  <a:cxn ang="T92">
                    <a:pos x="T48" y="T49"/>
                  </a:cxn>
                  <a:cxn ang="T93">
                    <a:pos x="T50" y="T51"/>
                  </a:cxn>
                  <a:cxn ang="T94">
                    <a:pos x="T52" y="T53"/>
                  </a:cxn>
                  <a:cxn ang="T95">
                    <a:pos x="T54" y="T55"/>
                  </a:cxn>
                  <a:cxn ang="T96">
                    <a:pos x="T56" y="T57"/>
                  </a:cxn>
                  <a:cxn ang="T97">
                    <a:pos x="T58" y="T59"/>
                  </a:cxn>
                  <a:cxn ang="T98">
                    <a:pos x="T60" y="T61"/>
                  </a:cxn>
                  <a:cxn ang="T99">
                    <a:pos x="T62" y="T63"/>
                  </a:cxn>
                  <a:cxn ang="T100">
                    <a:pos x="T64" y="T65"/>
                  </a:cxn>
                  <a:cxn ang="T101">
                    <a:pos x="T66" y="T67"/>
                  </a:cxn>
                </a:cxnLst>
                <a:rect l="0" t="0" r="r" b="b"/>
                <a:pathLst>
                  <a:path w="439" h="960">
                    <a:moveTo>
                      <a:pt x="72" y="270"/>
                    </a:moveTo>
                    <a:lnTo>
                      <a:pt x="82" y="289"/>
                    </a:lnTo>
                    <a:lnTo>
                      <a:pt x="85" y="302"/>
                    </a:lnTo>
                    <a:lnTo>
                      <a:pt x="87" y="316"/>
                    </a:lnTo>
                    <a:lnTo>
                      <a:pt x="93" y="336"/>
                    </a:lnTo>
                    <a:lnTo>
                      <a:pt x="107" y="376"/>
                    </a:lnTo>
                    <a:lnTo>
                      <a:pt x="124" y="417"/>
                    </a:lnTo>
                    <a:lnTo>
                      <a:pt x="141" y="455"/>
                    </a:lnTo>
                    <a:lnTo>
                      <a:pt x="157" y="494"/>
                    </a:lnTo>
                    <a:lnTo>
                      <a:pt x="175" y="533"/>
                    </a:lnTo>
                    <a:lnTo>
                      <a:pt x="193" y="572"/>
                    </a:lnTo>
                    <a:lnTo>
                      <a:pt x="210" y="611"/>
                    </a:lnTo>
                    <a:lnTo>
                      <a:pt x="229" y="649"/>
                    </a:lnTo>
                    <a:lnTo>
                      <a:pt x="248" y="687"/>
                    </a:lnTo>
                    <a:lnTo>
                      <a:pt x="267" y="726"/>
                    </a:lnTo>
                    <a:lnTo>
                      <a:pt x="287" y="763"/>
                    </a:lnTo>
                    <a:lnTo>
                      <a:pt x="307" y="802"/>
                    </a:lnTo>
                    <a:lnTo>
                      <a:pt x="326" y="839"/>
                    </a:lnTo>
                    <a:lnTo>
                      <a:pt x="347" y="878"/>
                    </a:lnTo>
                    <a:lnTo>
                      <a:pt x="367" y="915"/>
                    </a:lnTo>
                    <a:lnTo>
                      <a:pt x="388" y="954"/>
                    </a:lnTo>
                    <a:lnTo>
                      <a:pt x="391" y="957"/>
                    </a:lnTo>
                    <a:lnTo>
                      <a:pt x="397" y="958"/>
                    </a:lnTo>
                    <a:lnTo>
                      <a:pt x="404" y="960"/>
                    </a:lnTo>
                    <a:lnTo>
                      <a:pt x="413" y="960"/>
                    </a:lnTo>
                    <a:lnTo>
                      <a:pt x="420" y="960"/>
                    </a:lnTo>
                    <a:lnTo>
                      <a:pt x="427" y="958"/>
                    </a:lnTo>
                    <a:lnTo>
                      <a:pt x="433" y="957"/>
                    </a:lnTo>
                    <a:lnTo>
                      <a:pt x="436" y="954"/>
                    </a:lnTo>
                    <a:lnTo>
                      <a:pt x="439" y="948"/>
                    </a:lnTo>
                    <a:lnTo>
                      <a:pt x="439" y="943"/>
                    </a:lnTo>
                    <a:lnTo>
                      <a:pt x="436" y="937"/>
                    </a:lnTo>
                    <a:lnTo>
                      <a:pt x="432" y="932"/>
                    </a:lnTo>
                    <a:lnTo>
                      <a:pt x="414" y="902"/>
                    </a:lnTo>
                    <a:lnTo>
                      <a:pt x="398" y="874"/>
                    </a:lnTo>
                    <a:lnTo>
                      <a:pt x="380" y="843"/>
                    </a:lnTo>
                    <a:lnTo>
                      <a:pt x="364" y="813"/>
                    </a:lnTo>
                    <a:lnTo>
                      <a:pt x="348" y="784"/>
                    </a:lnTo>
                    <a:lnTo>
                      <a:pt x="332" y="754"/>
                    </a:lnTo>
                    <a:lnTo>
                      <a:pt x="314" y="724"/>
                    </a:lnTo>
                    <a:lnTo>
                      <a:pt x="298" y="694"/>
                    </a:lnTo>
                    <a:lnTo>
                      <a:pt x="269" y="638"/>
                    </a:lnTo>
                    <a:lnTo>
                      <a:pt x="242" y="585"/>
                    </a:lnTo>
                    <a:lnTo>
                      <a:pt x="216" y="532"/>
                    </a:lnTo>
                    <a:lnTo>
                      <a:pt x="193" y="477"/>
                    </a:lnTo>
                    <a:lnTo>
                      <a:pt x="169" y="424"/>
                    </a:lnTo>
                    <a:lnTo>
                      <a:pt x="149" y="369"/>
                    </a:lnTo>
                    <a:lnTo>
                      <a:pt x="128" y="312"/>
                    </a:lnTo>
                    <a:lnTo>
                      <a:pt x="107" y="253"/>
                    </a:lnTo>
                    <a:lnTo>
                      <a:pt x="91" y="220"/>
                    </a:lnTo>
                    <a:lnTo>
                      <a:pt x="75" y="181"/>
                    </a:lnTo>
                    <a:lnTo>
                      <a:pt x="60" y="139"/>
                    </a:lnTo>
                    <a:lnTo>
                      <a:pt x="47" y="99"/>
                    </a:lnTo>
                    <a:lnTo>
                      <a:pt x="35" y="62"/>
                    </a:lnTo>
                    <a:lnTo>
                      <a:pt x="25" y="31"/>
                    </a:lnTo>
                    <a:lnTo>
                      <a:pt x="15" y="10"/>
                    </a:lnTo>
                    <a:lnTo>
                      <a:pt x="8" y="0"/>
                    </a:lnTo>
                    <a:lnTo>
                      <a:pt x="5" y="1"/>
                    </a:lnTo>
                    <a:lnTo>
                      <a:pt x="2" y="4"/>
                    </a:lnTo>
                    <a:lnTo>
                      <a:pt x="0" y="10"/>
                    </a:lnTo>
                    <a:lnTo>
                      <a:pt x="0" y="14"/>
                    </a:lnTo>
                    <a:lnTo>
                      <a:pt x="6" y="47"/>
                    </a:lnTo>
                    <a:lnTo>
                      <a:pt x="11" y="82"/>
                    </a:lnTo>
                    <a:lnTo>
                      <a:pt x="16" y="115"/>
                    </a:lnTo>
                    <a:lnTo>
                      <a:pt x="24" y="146"/>
                    </a:lnTo>
                    <a:lnTo>
                      <a:pt x="33" y="179"/>
                    </a:lnTo>
                    <a:lnTo>
                      <a:pt x="43" y="211"/>
                    </a:lnTo>
                    <a:lnTo>
                      <a:pt x="56" y="241"/>
                    </a:lnTo>
                    <a:lnTo>
                      <a:pt x="72" y="27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127100" name="Freeform 49"/>
              <p:cNvSpPr>
                <a:spLocks/>
              </p:cNvSpPr>
              <p:nvPr/>
            </p:nvSpPr>
            <p:spPr bwMode="auto">
              <a:xfrm>
                <a:off x="8416" y="4972"/>
                <a:ext cx="128" cy="66"/>
              </a:xfrm>
              <a:custGeom>
                <a:avLst/>
                <a:gdLst>
                  <a:gd name="T0" fmla="*/ 0 w 382"/>
                  <a:gd name="T1" fmla="*/ 1 h 198"/>
                  <a:gd name="T2" fmla="*/ 0 w 382"/>
                  <a:gd name="T3" fmla="*/ 1 h 198"/>
                  <a:gd name="T4" fmla="*/ 0 w 382"/>
                  <a:gd name="T5" fmla="*/ 1 h 198"/>
                  <a:gd name="T6" fmla="*/ 0 w 382"/>
                  <a:gd name="T7" fmla="*/ 1 h 198"/>
                  <a:gd name="T8" fmla="*/ 0 w 382"/>
                  <a:gd name="T9" fmla="*/ 1 h 198"/>
                  <a:gd name="T10" fmla="*/ 0 w 382"/>
                  <a:gd name="T11" fmla="*/ 1 h 198"/>
                  <a:gd name="T12" fmla="*/ 0 w 382"/>
                  <a:gd name="T13" fmla="*/ 1 h 198"/>
                  <a:gd name="T14" fmla="*/ 0 w 382"/>
                  <a:gd name="T15" fmla="*/ 1 h 198"/>
                  <a:gd name="T16" fmla="*/ 0 w 382"/>
                  <a:gd name="T17" fmla="*/ 1 h 198"/>
                  <a:gd name="T18" fmla="*/ 1 w 382"/>
                  <a:gd name="T19" fmla="*/ 1 h 198"/>
                  <a:gd name="T20" fmla="*/ 1 w 382"/>
                  <a:gd name="T21" fmla="*/ 1 h 198"/>
                  <a:gd name="T22" fmla="*/ 1 w 382"/>
                  <a:gd name="T23" fmla="*/ 1 h 198"/>
                  <a:gd name="T24" fmla="*/ 1 w 382"/>
                  <a:gd name="T25" fmla="*/ 0 h 198"/>
                  <a:gd name="T26" fmla="*/ 1 w 382"/>
                  <a:gd name="T27" fmla="*/ 0 h 198"/>
                  <a:gd name="T28" fmla="*/ 1 w 382"/>
                  <a:gd name="T29" fmla="*/ 0 h 198"/>
                  <a:gd name="T30" fmla="*/ 1 w 382"/>
                  <a:gd name="T31" fmla="*/ 0 h 198"/>
                  <a:gd name="T32" fmla="*/ 1 w 382"/>
                  <a:gd name="T33" fmla="*/ 0 h 198"/>
                  <a:gd name="T34" fmla="*/ 1 w 382"/>
                  <a:gd name="T35" fmla="*/ 0 h 198"/>
                  <a:gd name="T36" fmla="*/ 1 w 382"/>
                  <a:gd name="T37" fmla="*/ 0 h 198"/>
                  <a:gd name="T38" fmla="*/ 1 w 382"/>
                  <a:gd name="T39" fmla="*/ 0 h 198"/>
                  <a:gd name="T40" fmla="*/ 2 w 382"/>
                  <a:gd name="T41" fmla="*/ 0 h 198"/>
                  <a:gd name="T42" fmla="*/ 2 w 382"/>
                  <a:gd name="T43" fmla="*/ 0 h 198"/>
                  <a:gd name="T44" fmla="*/ 2 w 382"/>
                  <a:gd name="T45" fmla="*/ 0 h 198"/>
                  <a:gd name="T46" fmla="*/ 2 w 382"/>
                  <a:gd name="T47" fmla="*/ 0 h 198"/>
                  <a:gd name="T48" fmla="*/ 2 w 382"/>
                  <a:gd name="T49" fmla="*/ 0 h 198"/>
                  <a:gd name="T50" fmla="*/ 2 w 382"/>
                  <a:gd name="T51" fmla="*/ 0 h 198"/>
                  <a:gd name="T52" fmla="*/ 2 w 382"/>
                  <a:gd name="T53" fmla="*/ 0 h 198"/>
                  <a:gd name="T54" fmla="*/ 2 w 382"/>
                  <a:gd name="T55" fmla="*/ 0 h 198"/>
                  <a:gd name="T56" fmla="*/ 1 w 382"/>
                  <a:gd name="T57" fmla="*/ 0 h 198"/>
                  <a:gd name="T58" fmla="*/ 1 w 382"/>
                  <a:gd name="T59" fmla="*/ 0 h 198"/>
                  <a:gd name="T60" fmla="*/ 1 w 382"/>
                  <a:gd name="T61" fmla="*/ 0 h 198"/>
                  <a:gd name="T62" fmla="*/ 1 w 382"/>
                  <a:gd name="T63" fmla="*/ 0 h 198"/>
                  <a:gd name="T64" fmla="*/ 1 w 382"/>
                  <a:gd name="T65" fmla="*/ 0 h 198"/>
                  <a:gd name="T66" fmla="*/ 1 w 382"/>
                  <a:gd name="T67" fmla="*/ 0 h 198"/>
                  <a:gd name="T68" fmla="*/ 1 w 382"/>
                  <a:gd name="T69" fmla="*/ 0 h 198"/>
                  <a:gd name="T70" fmla="*/ 1 w 382"/>
                  <a:gd name="T71" fmla="*/ 0 h 198"/>
                  <a:gd name="T72" fmla="*/ 1 w 382"/>
                  <a:gd name="T73" fmla="*/ 0 h 198"/>
                  <a:gd name="T74" fmla="*/ 0 w 382"/>
                  <a:gd name="T75" fmla="*/ 1 h 198"/>
                  <a:gd name="T76" fmla="*/ 0 w 382"/>
                  <a:gd name="T77" fmla="*/ 1 h 198"/>
                  <a:gd name="T78" fmla="*/ 0 w 382"/>
                  <a:gd name="T79" fmla="*/ 1 h 198"/>
                  <a:gd name="T80" fmla="*/ 0 w 382"/>
                  <a:gd name="T81" fmla="*/ 1 h 198"/>
                  <a:gd name="T82" fmla="*/ 0 w 382"/>
                  <a:gd name="T83" fmla="*/ 1 h 198"/>
                  <a:gd name="T84" fmla="*/ 0 w 382"/>
                  <a:gd name="T85" fmla="*/ 1 h 198"/>
                  <a:gd name="T86" fmla="*/ 0 w 382"/>
                  <a:gd name="T87" fmla="*/ 1 h 198"/>
                  <a:gd name="T88" fmla="*/ 0 w 382"/>
                  <a:gd name="T89" fmla="*/ 1 h 198"/>
                  <a:gd name="T90" fmla="*/ 0 w 382"/>
                  <a:gd name="T91" fmla="*/ 1 h 198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</a:gdLst>
                <a:ahLst/>
                <a:cxnLst>
                  <a:cxn ang="T92">
                    <a:pos x="T0" y="T1"/>
                  </a:cxn>
                  <a:cxn ang="T93">
                    <a:pos x="T2" y="T3"/>
                  </a:cxn>
                  <a:cxn ang="T94">
                    <a:pos x="T4" y="T5"/>
                  </a:cxn>
                  <a:cxn ang="T95">
                    <a:pos x="T6" y="T7"/>
                  </a:cxn>
                  <a:cxn ang="T96">
                    <a:pos x="T8" y="T9"/>
                  </a:cxn>
                  <a:cxn ang="T97">
                    <a:pos x="T10" y="T11"/>
                  </a:cxn>
                  <a:cxn ang="T98">
                    <a:pos x="T12" y="T13"/>
                  </a:cxn>
                  <a:cxn ang="T99">
                    <a:pos x="T14" y="T15"/>
                  </a:cxn>
                  <a:cxn ang="T100">
                    <a:pos x="T16" y="T17"/>
                  </a:cxn>
                  <a:cxn ang="T101">
                    <a:pos x="T18" y="T19"/>
                  </a:cxn>
                  <a:cxn ang="T102">
                    <a:pos x="T20" y="T21"/>
                  </a:cxn>
                  <a:cxn ang="T103">
                    <a:pos x="T22" y="T23"/>
                  </a:cxn>
                  <a:cxn ang="T104">
                    <a:pos x="T24" y="T25"/>
                  </a:cxn>
                  <a:cxn ang="T105">
                    <a:pos x="T26" y="T27"/>
                  </a:cxn>
                  <a:cxn ang="T106">
                    <a:pos x="T28" y="T29"/>
                  </a:cxn>
                  <a:cxn ang="T107">
                    <a:pos x="T30" y="T31"/>
                  </a:cxn>
                  <a:cxn ang="T108">
                    <a:pos x="T32" y="T33"/>
                  </a:cxn>
                  <a:cxn ang="T109">
                    <a:pos x="T34" y="T35"/>
                  </a:cxn>
                  <a:cxn ang="T110">
                    <a:pos x="T36" y="T37"/>
                  </a:cxn>
                  <a:cxn ang="T111">
                    <a:pos x="T38" y="T39"/>
                  </a:cxn>
                  <a:cxn ang="T112">
                    <a:pos x="T40" y="T41"/>
                  </a:cxn>
                  <a:cxn ang="T113">
                    <a:pos x="T42" y="T43"/>
                  </a:cxn>
                  <a:cxn ang="T114">
                    <a:pos x="T44" y="T45"/>
                  </a:cxn>
                  <a:cxn ang="T115">
                    <a:pos x="T46" y="T47"/>
                  </a:cxn>
                  <a:cxn ang="T116">
                    <a:pos x="T48" y="T49"/>
                  </a:cxn>
                  <a:cxn ang="T117">
                    <a:pos x="T50" y="T51"/>
                  </a:cxn>
                  <a:cxn ang="T118">
                    <a:pos x="T52" y="T53"/>
                  </a:cxn>
                  <a:cxn ang="T119">
                    <a:pos x="T54" y="T55"/>
                  </a:cxn>
                  <a:cxn ang="T120">
                    <a:pos x="T56" y="T57"/>
                  </a:cxn>
                  <a:cxn ang="T121">
                    <a:pos x="T58" y="T59"/>
                  </a:cxn>
                  <a:cxn ang="T122">
                    <a:pos x="T60" y="T61"/>
                  </a:cxn>
                  <a:cxn ang="T123">
                    <a:pos x="T62" y="T63"/>
                  </a:cxn>
                  <a:cxn ang="T124">
                    <a:pos x="T64" y="T65"/>
                  </a:cxn>
                  <a:cxn ang="T125">
                    <a:pos x="T66" y="T67"/>
                  </a:cxn>
                  <a:cxn ang="T126">
                    <a:pos x="T68" y="T69"/>
                  </a:cxn>
                  <a:cxn ang="T127">
                    <a:pos x="T70" y="T71"/>
                  </a:cxn>
                  <a:cxn ang="T128">
                    <a:pos x="T72" y="T73"/>
                  </a:cxn>
                  <a:cxn ang="T129">
                    <a:pos x="T74" y="T75"/>
                  </a:cxn>
                  <a:cxn ang="T130">
                    <a:pos x="T76" y="T77"/>
                  </a:cxn>
                  <a:cxn ang="T131">
                    <a:pos x="T78" y="T79"/>
                  </a:cxn>
                  <a:cxn ang="T132">
                    <a:pos x="T80" y="T81"/>
                  </a:cxn>
                  <a:cxn ang="T133">
                    <a:pos x="T82" y="T83"/>
                  </a:cxn>
                  <a:cxn ang="T134">
                    <a:pos x="T84" y="T85"/>
                  </a:cxn>
                  <a:cxn ang="T135">
                    <a:pos x="T86" y="T87"/>
                  </a:cxn>
                  <a:cxn ang="T136">
                    <a:pos x="T88" y="T89"/>
                  </a:cxn>
                  <a:cxn ang="T137">
                    <a:pos x="T90" y="T91"/>
                  </a:cxn>
                </a:cxnLst>
                <a:rect l="0" t="0" r="r" b="b"/>
                <a:pathLst>
                  <a:path w="382" h="198">
                    <a:moveTo>
                      <a:pt x="2" y="182"/>
                    </a:moveTo>
                    <a:lnTo>
                      <a:pt x="0" y="187"/>
                    </a:lnTo>
                    <a:lnTo>
                      <a:pt x="0" y="191"/>
                    </a:lnTo>
                    <a:lnTo>
                      <a:pt x="2" y="195"/>
                    </a:lnTo>
                    <a:lnTo>
                      <a:pt x="6" y="198"/>
                    </a:lnTo>
                    <a:lnTo>
                      <a:pt x="30" y="187"/>
                    </a:lnTo>
                    <a:lnTo>
                      <a:pt x="52" y="176"/>
                    </a:lnTo>
                    <a:lnTo>
                      <a:pt x="75" y="166"/>
                    </a:lnTo>
                    <a:lnTo>
                      <a:pt x="99" y="156"/>
                    </a:lnTo>
                    <a:lnTo>
                      <a:pt x="124" y="146"/>
                    </a:lnTo>
                    <a:lnTo>
                      <a:pt x="147" y="138"/>
                    </a:lnTo>
                    <a:lnTo>
                      <a:pt x="171" y="128"/>
                    </a:lnTo>
                    <a:lnTo>
                      <a:pt x="194" y="119"/>
                    </a:lnTo>
                    <a:lnTo>
                      <a:pt x="218" y="109"/>
                    </a:lnTo>
                    <a:lnTo>
                      <a:pt x="241" y="99"/>
                    </a:lnTo>
                    <a:lnTo>
                      <a:pt x="265" y="89"/>
                    </a:lnTo>
                    <a:lnTo>
                      <a:pt x="287" y="77"/>
                    </a:lnTo>
                    <a:lnTo>
                      <a:pt x="310" y="66"/>
                    </a:lnTo>
                    <a:lnTo>
                      <a:pt x="332" y="54"/>
                    </a:lnTo>
                    <a:lnTo>
                      <a:pt x="354" y="41"/>
                    </a:lnTo>
                    <a:lnTo>
                      <a:pt x="376" y="27"/>
                    </a:lnTo>
                    <a:lnTo>
                      <a:pt x="381" y="23"/>
                    </a:lnTo>
                    <a:lnTo>
                      <a:pt x="382" y="17"/>
                    </a:lnTo>
                    <a:lnTo>
                      <a:pt x="382" y="11"/>
                    </a:lnTo>
                    <a:lnTo>
                      <a:pt x="379" y="7"/>
                    </a:lnTo>
                    <a:lnTo>
                      <a:pt x="375" y="3"/>
                    </a:lnTo>
                    <a:lnTo>
                      <a:pt x="369" y="0"/>
                    </a:lnTo>
                    <a:lnTo>
                      <a:pt x="363" y="0"/>
                    </a:lnTo>
                    <a:lnTo>
                      <a:pt x="359" y="3"/>
                    </a:lnTo>
                    <a:lnTo>
                      <a:pt x="335" y="16"/>
                    </a:lnTo>
                    <a:lnTo>
                      <a:pt x="309" y="28"/>
                    </a:lnTo>
                    <a:lnTo>
                      <a:pt x="281" y="41"/>
                    </a:lnTo>
                    <a:lnTo>
                      <a:pt x="253" y="56"/>
                    </a:lnTo>
                    <a:lnTo>
                      <a:pt x="223" y="70"/>
                    </a:lnTo>
                    <a:lnTo>
                      <a:pt x="193" y="84"/>
                    </a:lnTo>
                    <a:lnTo>
                      <a:pt x="163" y="97"/>
                    </a:lnTo>
                    <a:lnTo>
                      <a:pt x="135" y="112"/>
                    </a:lnTo>
                    <a:lnTo>
                      <a:pt x="107" y="125"/>
                    </a:lnTo>
                    <a:lnTo>
                      <a:pt x="83" y="136"/>
                    </a:lnTo>
                    <a:lnTo>
                      <a:pt x="61" y="148"/>
                    </a:lnTo>
                    <a:lnTo>
                      <a:pt x="40" y="158"/>
                    </a:lnTo>
                    <a:lnTo>
                      <a:pt x="24" y="166"/>
                    </a:lnTo>
                    <a:lnTo>
                      <a:pt x="12" y="174"/>
                    </a:lnTo>
                    <a:lnTo>
                      <a:pt x="5" y="179"/>
                    </a:lnTo>
                    <a:lnTo>
                      <a:pt x="2" y="18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127101" name="Freeform 50"/>
              <p:cNvSpPr>
                <a:spLocks/>
              </p:cNvSpPr>
              <p:nvPr/>
            </p:nvSpPr>
            <p:spPr bwMode="auto">
              <a:xfrm>
                <a:off x="8304" y="4693"/>
                <a:ext cx="76" cy="80"/>
              </a:xfrm>
              <a:custGeom>
                <a:avLst/>
                <a:gdLst>
                  <a:gd name="T0" fmla="*/ 0 w 229"/>
                  <a:gd name="T1" fmla="*/ 0 h 240"/>
                  <a:gd name="T2" fmla="*/ 0 w 229"/>
                  <a:gd name="T3" fmla="*/ 0 h 240"/>
                  <a:gd name="T4" fmla="*/ 0 w 229"/>
                  <a:gd name="T5" fmla="*/ 0 h 240"/>
                  <a:gd name="T6" fmla="*/ 0 w 229"/>
                  <a:gd name="T7" fmla="*/ 0 h 240"/>
                  <a:gd name="T8" fmla="*/ 0 w 229"/>
                  <a:gd name="T9" fmla="*/ 0 h 240"/>
                  <a:gd name="T10" fmla="*/ 0 w 229"/>
                  <a:gd name="T11" fmla="*/ 0 h 240"/>
                  <a:gd name="T12" fmla="*/ 0 w 229"/>
                  <a:gd name="T13" fmla="*/ 0 h 240"/>
                  <a:gd name="T14" fmla="*/ 0 w 229"/>
                  <a:gd name="T15" fmla="*/ 0 h 240"/>
                  <a:gd name="T16" fmla="*/ 0 w 229"/>
                  <a:gd name="T17" fmla="*/ 0 h 240"/>
                  <a:gd name="T18" fmla="*/ 0 w 229"/>
                  <a:gd name="T19" fmla="*/ 1 h 240"/>
                  <a:gd name="T20" fmla="*/ 0 w 229"/>
                  <a:gd name="T21" fmla="*/ 1 h 240"/>
                  <a:gd name="T22" fmla="*/ 0 w 229"/>
                  <a:gd name="T23" fmla="*/ 1 h 240"/>
                  <a:gd name="T24" fmla="*/ 0 w 229"/>
                  <a:gd name="T25" fmla="*/ 1 h 240"/>
                  <a:gd name="T26" fmla="*/ 0 w 229"/>
                  <a:gd name="T27" fmla="*/ 1 h 240"/>
                  <a:gd name="T28" fmla="*/ 1 w 229"/>
                  <a:gd name="T29" fmla="*/ 1 h 240"/>
                  <a:gd name="T30" fmla="*/ 1 w 229"/>
                  <a:gd name="T31" fmla="*/ 1 h 240"/>
                  <a:gd name="T32" fmla="*/ 1 w 229"/>
                  <a:gd name="T33" fmla="*/ 1 h 240"/>
                  <a:gd name="T34" fmla="*/ 1 w 229"/>
                  <a:gd name="T35" fmla="*/ 1 h 240"/>
                  <a:gd name="T36" fmla="*/ 1 w 229"/>
                  <a:gd name="T37" fmla="*/ 0 h 240"/>
                  <a:gd name="T38" fmla="*/ 1 w 229"/>
                  <a:gd name="T39" fmla="*/ 0 h 240"/>
                  <a:gd name="T40" fmla="*/ 1 w 229"/>
                  <a:gd name="T41" fmla="*/ 0 h 240"/>
                  <a:gd name="T42" fmla="*/ 1 w 229"/>
                  <a:gd name="T43" fmla="*/ 0 h 240"/>
                  <a:gd name="T44" fmla="*/ 1 w 229"/>
                  <a:gd name="T45" fmla="*/ 1 h 240"/>
                  <a:gd name="T46" fmla="*/ 1 w 229"/>
                  <a:gd name="T47" fmla="*/ 1 h 240"/>
                  <a:gd name="T48" fmla="*/ 1 w 229"/>
                  <a:gd name="T49" fmla="*/ 1 h 240"/>
                  <a:gd name="T50" fmla="*/ 1 w 229"/>
                  <a:gd name="T51" fmla="*/ 1 h 240"/>
                  <a:gd name="T52" fmla="*/ 0 w 229"/>
                  <a:gd name="T53" fmla="*/ 1 h 240"/>
                  <a:gd name="T54" fmla="*/ 0 w 229"/>
                  <a:gd name="T55" fmla="*/ 1 h 240"/>
                  <a:gd name="T56" fmla="*/ 0 w 229"/>
                  <a:gd name="T57" fmla="*/ 1 h 240"/>
                  <a:gd name="T58" fmla="*/ 0 w 229"/>
                  <a:gd name="T59" fmla="*/ 0 h 240"/>
                  <a:gd name="T60" fmla="*/ 0 w 229"/>
                  <a:gd name="T61" fmla="*/ 0 h 240"/>
                  <a:gd name="T62" fmla="*/ 0 w 229"/>
                  <a:gd name="T63" fmla="*/ 0 h 240"/>
                  <a:gd name="T64" fmla="*/ 0 w 229"/>
                  <a:gd name="T65" fmla="*/ 0 h 240"/>
                  <a:gd name="T66" fmla="*/ 0 w 229"/>
                  <a:gd name="T67" fmla="*/ 0 h 240"/>
                  <a:gd name="T68" fmla="*/ 0 w 229"/>
                  <a:gd name="T69" fmla="*/ 0 h 240"/>
                  <a:gd name="T70" fmla="*/ 0 w 229"/>
                  <a:gd name="T71" fmla="*/ 0 h 240"/>
                  <a:gd name="T72" fmla="*/ 1 w 229"/>
                  <a:gd name="T73" fmla="*/ 0 h 240"/>
                  <a:gd name="T74" fmla="*/ 1 w 229"/>
                  <a:gd name="T75" fmla="*/ 0 h 240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</a:gdLst>
                <a:ahLst/>
                <a:cxnLst>
                  <a:cxn ang="T76">
                    <a:pos x="T0" y="T1"/>
                  </a:cxn>
                  <a:cxn ang="T77">
                    <a:pos x="T2" y="T3"/>
                  </a:cxn>
                  <a:cxn ang="T78">
                    <a:pos x="T4" y="T5"/>
                  </a:cxn>
                  <a:cxn ang="T79">
                    <a:pos x="T6" y="T7"/>
                  </a:cxn>
                  <a:cxn ang="T80">
                    <a:pos x="T8" y="T9"/>
                  </a:cxn>
                  <a:cxn ang="T81">
                    <a:pos x="T10" y="T11"/>
                  </a:cxn>
                  <a:cxn ang="T82">
                    <a:pos x="T12" y="T13"/>
                  </a:cxn>
                  <a:cxn ang="T83">
                    <a:pos x="T14" y="T15"/>
                  </a:cxn>
                  <a:cxn ang="T84">
                    <a:pos x="T16" y="T17"/>
                  </a:cxn>
                  <a:cxn ang="T85">
                    <a:pos x="T18" y="T19"/>
                  </a:cxn>
                  <a:cxn ang="T86">
                    <a:pos x="T20" y="T21"/>
                  </a:cxn>
                  <a:cxn ang="T87">
                    <a:pos x="T22" y="T23"/>
                  </a:cxn>
                  <a:cxn ang="T88">
                    <a:pos x="T24" y="T25"/>
                  </a:cxn>
                  <a:cxn ang="T89">
                    <a:pos x="T26" y="T27"/>
                  </a:cxn>
                  <a:cxn ang="T90">
                    <a:pos x="T28" y="T29"/>
                  </a:cxn>
                  <a:cxn ang="T91">
                    <a:pos x="T30" y="T31"/>
                  </a:cxn>
                  <a:cxn ang="T92">
                    <a:pos x="T32" y="T33"/>
                  </a:cxn>
                  <a:cxn ang="T93">
                    <a:pos x="T34" y="T35"/>
                  </a:cxn>
                  <a:cxn ang="T94">
                    <a:pos x="T36" y="T37"/>
                  </a:cxn>
                  <a:cxn ang="T95">
                    <a:pos x="T38" y="T39"/>
                  </a:cxn>
                  <a:cxn ang="T96">
                    <a:pos x="T40" y="T41"/>
                  </a:cxn>
                  <a:cxn ang="T97">
                    <a:pos x="T42" y="T43"/>
                  </a:cxn>
                  <a:cxn ang="T98">
                    <a:pos x="T44" y="T45"/>
                  </a:cxn>
                  <a:cxn ang="T99">
                    <a:pos x="T46" y="T47"/>
                  </a:cxn>
                  <a:cxn ang="T100">
                    <a:pos x="T48" y="T49"/>
                  </a:cxn>
                  <a:cxn ang="T101">
                    <a:pos x="T50" y="T51"/>
                  </a:cxn>
                  <a:cxn ang="T102">
                    <a:pos x="T52" y="T53"/>
                  </a:cxn>
                  <a:cxn ang="T103">
                    <a:pos x="T54" y="T55"/>
                  </a:cxn>
                  <a:cxn ang="T104">
                    <a:pos x="T56" y="T57"/>
                  </a:cxn>
                  <a:cxn ang="T105">
                    <a:pos x="T58" y="T59"/>
                  </a:cxn>
                  <a:cxn ang="T106">
                    <a:pos x="T60" y="T61"/>
                  </a:cxn>
                  <a:cxn ang="T107">
                    <a:pos x="T62" y="T63"/>
                  </a:cxn>
                  <a:cxn ang="T108">
                    <a:pos x="T64" y="T65"/>
                  </a:cxn>
                  <a:cxn ang="T109">
                    <a:pos x="T66" y="T67"/>
                  </a:cxn>
                  <a:cxn ang="T110">
                    <a:pos x="T68" y="T69"/>
                  </a:cxn>
                  <a:cxn ang="T111">
                    <a:pos x="T70" y="T71"/>
                  </a:cxn>
                  <a:cxn ang="T112">
                    <a:pos x="T72" y="T73"/>
                  </a:cxn>
                  <a:cxn ang="T113">
                    <a:pos x="T74" y="T75"/>
                  </a:cxn>
                </a:cxnLst>
                <a:rect l="0" t="0" r="r" b="b"/>
                <a:pathLst>
                  <a:path w="229" h="240">
                    <a:moveTo>
                      <a:pt x="126" y="4"/>
                    </a:moveTo>
                    <a:lnTo>
                      <a:pt x="119" y="3"/>
                    </a:lnTo>
                    <a:lnTo>
                      <a:pt x="111" y="3"/>
                    </a:lnTo>
                    <a:lnTo>
                      <a:pt x="105" y="1"/>
                    </a:lnTo>
                    <a:lnTo>
                      <a:pt x="102" y="1"/>
                    </a:lnTo>
                    <a:lnTo>
                      <a:pt x="94" y="0"/>
                    </a:lnTo>
                    <a:lnTo>
                      <a:pt x="83" y="0"/>
                    </a:lnTo>
                    <a:lnTo>
                      <a:pt x="75" y="1"/>
                    </a:lnTo>
                    <a:lnTo>
                      <a:pt x="66" y="3"/>
                    </a:lnTo>
                    <a:lnTo>
                      <a:pt x="57" y="4"/>
                    </a:lnTo>
                    <a:lnTo>
                      <a:pt x="48" y="9"/>
                    </a:lnTo>
                    <a:lnTo>
                      <a:pt x="41" y="13"/>
                    </a:lnTo>
                    <a:lnTo>
                      <a:pt x="33" y="17"/>
                    </a:lnTo>
                    <a:lnTo>
                      <a:pt x="17" y="34"/>
                    </a:lnTo>
                    <a:lnTo>
                      <a:pt x="6" y="55"/>
                    </a:lnTo>
                    <a:lnTo>
                      <a:pt x="1" y="76"/>
                    </a:lnTo>
                    <a:lnTo>
                      <a:pt x="0" y="98"/>
                    </a:lnTo>
                    <a:lnTo>
                      <a:pt x="3" y="121"/>
                    </a:lnTo>
                    <a:lnTo>
                      <a:pt x="8" y="144"/>
                    </a:lnTo>
                    <a:lnTo>
                      <a:pt x="16" y="167"/>
                    </a:lnTo>
                    <a:lnTo>
                      <a:pt x="26" y="187"/>
                    </a:lnTo>
                    <a:lnTo>
                      <a:pt x="35" y="200"/>
                    </a:lnTo>
                    <a:lnTo>
                      <a:pt x="45" y="213"/>
                    </a:lnTo>
                    <a:lnTo>
                      <a:pt x="57" y="223"/>
                    </a:lnTo>
                    <a:lnTo>
                      <a:pt x="70" y="230"/>
                    </a:lnTo>
                    <a:lnTo>
                      <a:pt x="85" y="236"/>
                    </a:lnTo>
                    <a:lnTo>
                      <a:pt x="101" y="240"/>
                    </a:lnTo>
                    <a:lnTo>
                      <a:pt x="116" y="240"/>
                    </a:lnTo>
                    <a:lnTo>
                      <a:pt x="132" y="237"/>
                    </a:lnTo>
                    <a:lnTo>
                      <a:pt x="154" y="228"/>
                    </a:lnTo>
                    <a:lnTo>
                      <a:pt x="174" y="218"/>
                    </a:lnTo>
                    <a:lnTo>
                      <a:pt x="192" y="204"/>
                    </a:lnTo>
                    <a:lnTo>
                      <a:pt x="208" y="188"/>
                    </a:lnTo>
                    <a:lnTo>
                      <a:pt x="218" y="171"/>
                    </a:lnTo>
                    <a:lnTo>
                      <a:pt x="226" y="151"/>
                    </a:lnTo>
                    <a:lnTo>
                      <a:pt x="229" y="131"/>
                    </a:lnTo>
                    <a:lnTo>
                      <a:pt x="226" y="109"/>
                    </a:lnTo>
                    <a:lnTo>
                      <a:pt x="224" y="103"/>
                    </a:lnTo>
                    <a:lnTo>
                      <a:pt x="221" y="98"/>
                    </a:lnTo>
                    <a:lnTo>
                      <a:pt x="215" y="95"/>
                    </a:lnTo>
                    <a:lnTo>
                      <a:pt x="210" y="93"/>
                    </a:lnTo>
                    <a:lnTo>
                      <a:pt x="204" y="95"/>
                    </a:lnTo>
                    <a:lnTo>
                      <a:pt x="198" y="99"/>
                    </a:lnTo>
                    <a:lnTo>
                      <a:pt x="195" y="105"/>
                    </a:lnTo>
                    <a:lnTo>
                      <a:pt x="195" y="111"/>
                    </a:lnTo>
                    <a:lnTo>
                      <a:pt x="193" y="126"/>
                    </a:lnTo>
                    <a:lnTo>
                      <a:pt x="189" y="142"/>
                    </a:lnTo>
                    <a:lnTo>
                      <a:pt x="183" y="158"/>
                    </a:lnTo>
                    <a:lnTo>
                      <a:pt x="174" y="171"/>
                    </a:lnTo>
                    <a:lnTo>
                      <a:pt x="164" y="181"/>
                    </a:lnTo>
                    <a:lnTo>
                      <a:pt x="149" y="190"/>
                    </a:lnTo>
                    <a:lnTo>
                      <a:pt x="133" y="195"/>
                    </a:lnTo>
                    <a:lnTo>
                      <a:pt x="113" y="198"/>
                    </a:lnTo>
                    <a:lnTo>
                      <a:pt x="92" y="197"/>
                    </a:lnTo>
                    <a:lnTo>
                      <a:pt x="76" y="188"/>
                    </a:lnTo>
                    <a:lnTo>
                      <a:pt x="63" y="177"/>
                    </a:lnTo>
                    <a:lnTo>
                      <a:pt x="54" y="161"/>
                    </a:lnTo>
                    <a:lnTo>
                      <a:pt x="47" y="142"/>
                    </a:lnTo>
                    <a:lnTo>
                      <a:pt x="41" y="124"/>
                    </a:lnTo>
                    <a:lnTo>
                      <a:pt x="36" y="103"/>
                    </a:lnTo>
                    <a:lnTo>
                      <a:pt x="35" y="85"/>
                    </a:lnTo>
                    <a:lnTo>
                      <a:pt x="35" y="73"/>
                    </a:lnTo>
                    <a:lnTo>
                      <a:pt x="36" y="62"/>
                    </a:lnTo>
                    <a:lnTo>
                      <a:pt x="41" y="50"/>
                    </a:lnTo>
                    <a:lnTo>
                      <a:pt x="48" y="40"/>
                    </a:lnTo>
                    <a:lnTo>
                      <a:pt x="55" y="33"/>
                    </a:lnTo>
                    <a:lnTo>
                      <a:pt x="66" y="26"/>
                    </a:lnTo>
                    <a:lnTo>
                      <a:pt x="77" y="21"/>
                    </a:lnTo>
                    <a:lnTo>
                      <a:pt x="92" y="19"/>
                    </a:lnTo>
                    <a:lnTo>
                      <a:pt x="97" y="19"/>
                    </a:lnTo>
                    <a:lnTo>
                      <a:pt x="105" y="19"/>
                    </a:lnTo>
                    <a:lnTo>
                      <a:pt x="120" y="19"/>
                    </a:lnTo>
                    <a:lnTo>
                      <a:pt x="135" y="21"/>
                    </a:lnTo>
                    <a:lnTo>
                      <a:pt x="139" y="20"/>
                    </a:lnTo>
                    <a:lnTo>
                      <a:pt x="139" y="14"/>
                    </a:lnTo>
                    <a:lnTo>
                      <a:pt x="133" y="9"/>
                    </a:lnTo>
                    <a:lnTo>
                      <a:pt x="126" y="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127102" name="Freeform 51"/>
              <p:cNvSpPr>
                <a:spLocks/>
              </p:cNvSpPr>
              <p:nvPr/>
            </p:nvSpPr>
            <p:spPr bwMode="auto">
              <a:xfrm>
                <a:off x="8401" y="4895"/>
                <a:ext cx="93" cy="90"/>
              </a:xfrm>
              <a:custGeom>
                <a:avLst/>
                <a:gdLst>
                  <a:gd name="T0" fmla="*/ 0 w 281"/>
                  <a:gd name="T1" fmla="*/ 0 h 270"/>
                  <a:gd name="T2" fmla="*/ 0 w 281"/>
                  <a:gd name="T3" fmla="*/ 0 h 270"/>
                  <a:gd name="T4" fmla="*/ 0 w 281"/>
                  <a:gd name="T5" fmla="*/ 0 h 270"/>
                  <a:gd name="T6" fmla="*/ 0 w 281"/>
                  <a:gd name="T7" fmla="*/ 0 h 270"/>
                  <a:gd name="T8" fmla="*/ 0 w 281"/>
                  <a:gd name="T9" fmla="*/ 0 h 270"/>
                  <a:gd name="T10" fmla="*/ 0 w 281"/>
                  <a:gd name="T11" fmla="*/ 1 h 270"/>
                  <a:gd name="T12" fmla="*/ 0 w 281"/>
                  <a:gd name="T13" fmla="*/ 1 h 270"/>
                  <a:gd name="T14" fmla="*/ 0 w 281"/>
                  <a:gd name="T15" fmla="*/ 1 h 270"/>
                  <a:gd name="T16" fmla="*/ 0 w 281"/>
                  <a:gd name="T17" fmla="*/ 1 h 270"/>
                  <a:gd name="T18" fmla="*/ 0 w 281"/>
                  <a:gd name="T19" fmla="*/ 1 h 270"/>
                  <a:gd name="T20" fmla="*/ 1 w 281"/>
                  <a:gd name="T21" fmla="*/ 1 h 270"/>
                  <a:gd name="T22" fmla="*/ 1 w 281"/>
                  <a:gd name="T23" fmla="*/ 1 h 270"/>
                  <a:gd name="T24" fmla="*/ 1 w 281"/>
                  <a:gd name="T25" fmla="*/ 1 h 270"/>
                  <a:gd name="T26" fmla="*/ 1 w 281"/>
                  <a:gd name="T27" fmla="*/ 1 h 270"/>
                  <a:gd name="T28" fmla="*/ 1 w 281"/>
                  <a:gd name="T29" fmla="*/ 1 h 270"/>
                  <a:gd name="T30" fmla="*/ 1 w 281"/>
                  <a:gd name="T31" fmla="*/ 1 h 270"/>
                  <a:gd name="T32" fmla="*/ 1 w 281"/>
                  <a:gd name="T33" fmla="*/ 1 h 270"/>
                  <a:gd name="T34" fmla="*/ 1 w 281"/>
                  <a:gd name="T35" fmla="*/ 0 h 270"/>
                  <a:gd name="T36" fmla="*/ 1 w 281"/>
                  <a:gd name="T37" fmla="*/ 0 h 270"/>
                  <a:gd name="T38" fmla="*/ 1 w 281"/>
                  <a:gd name="T39" fmla="*/ 1 h 270"/>
                  <a:gd name="T40" fmla="*/ 1 w 281"/>
                  <a:gd name="T41" fmla="*/ 1 h 270"/>
                  <a:gd name="T42" fmla="*/ 1 w 281"/>
                  <a:gd name="T43" fmla="*/ 1 h 270"/>
                  <a:gd name="T44" fmla="*/ 1 w 281"/>
                  <a:gd name="T45" fmla="*/ 1 h 270"/>
                  <a:gd name="T46" fmla="*/ 1 w 281"/>
                  <a:gd name="T47" fmla="*/ 1 h 270"/>
                  <a:gd name="T48" fmla="*/ 1 w 281"/>
                  <a:gd name="T49" fmla="*/ 1 h 270"/>
                  <a:gd name="T50" fmla="*/ 0 w 281"/>
                  <a:gd name="T51" fmla="*/ 1 h 270"/>
                  <a:gd name="T52" fmla="*/ 0 w 281"/>
                  <a:gd name="T53" fmla="*/ 1 h 270"/>
                  <a:gd name="T54" fmla="*/ 0 w 281"/>
                  <a:gd name="T55" fmla="*/ 0 h 270"/>
                  <a:gd name="T56" fmla="*/ 0 w 281"/>
                  <a:gd name="T57" fmla="*/ 0 h 270"/>
                  <a:gd name="T58" fmla="*/ 0 w 281"/>
                  <a:gd name="T59" fmla="*/ 0 h 270"/>
                  <a:gd name="T60" fmla="*/ 0 w 281"/>
                  <a:gd name="T61" fmla="*/ 0 h 270"/>
                  <a:gd name="T62" fmla="*/ 0 w 281"/>
                  <a:gd name="T63" fmla="*/ 0 h 270"/>
                  <a:gd name="T64" fmla="*/ 0 w 281"/>
                  <a:gd name="T65" fmla="*/ 0 h 270"/>
                  <a:gd name="T66" fmla="*/ 0 w 281"/>
                  <a:gd name="T67" fmla="*/ 0 h 270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</a:gdLst>
                <a:ahLst/>
                <a:cxnLst>
                  <a:cxn ang="T68">
                    <a:pos x="T0" y="T1"/>
                  </a:cxn>
                  <a:cxn ang="T69">
                    <a:pos x="T2" y="T3"/>
                  </a:cxn>
                  <a:cxn ang="T70">
                    <a:pos x="T4" y="T5"/>
                  </a:cxn>
                  <a:cxn ang="T71">
                    <a:pos x="T6" y="T7"/>
                  </a:cxn>
                  <a:cxn ang="T72">
                    <a:pos x="T8" y="T9"/>
                  </a:cxn>
                  <a:cxn ang="T73">
                    <a:pos x="T10" y="T11"/>
                  </a:cxn>
                  <a:cxn ang="T74">
                    <a:pos x="T12" y="T13"/>
                  </a:cxn>
                  <a:cxn ang="T75">
                    <a:pos x="T14" y="T15"/>
                  </a:cxn>
                  <a:cxn ang="T76">
                    <a:pos x="T16" y="T17"/>
                  </a:cxn>
                  <a:cxn ang="T77">
                    <a:pos x="T18" y="T19"/>
                  </a:cxn>
                  <a:cxn ang="T78">
                    <a:pos x="T20" y="T21"/>
                  </a:cxn>
                  <a:cxn ang="T79">
                    <a:pos x="T22" y="T23"/>
                  </a:cxn>
                  <a:cxn ang="T80">
                    <a:pos x="T24" y="T25"/>
                  </a:cxn>
                  <a:cxn ang="T81">
                    <a:pos x="T26" y="T27"/>
                  </a:cxn>
                  <a:cxn ang="T82">
                    <a:pos x="T28" y="T29"/>
                  </a:cxn>
                  <a:cxn ang="T83">
                    <a:pos x="T30" y="T31"/>
                  </a:cxn>
                  <a:cxn ang="T84">
                    <a:pos x="T32" y="T33"/>
                  </a:cxn>
                  <a:cxn ang="T85">
                    <a:pos x="T34" y="T35"/>
                  </a:cxn>
                  <a:cxn ang="T86">
                    <a:pos x="T36" y="T37"/>
                  </a:cxn>
                  <a:cxn ang="T87">
                    <a:pos x="T38" y="T39"/>
                  </a:cxn>
                  <a:cxn ang="T88">
                    <a:pos x="T40" y="T41"/>
                  </a:cxn>
                  <a:cxn ang="T89">
                    <a:pos x="T42" y="T43"/>
                  </a:cxn>
                  <a:cxn ang="T90">
                    <a:pos x="T44" y="T45"/>
                  </a:cxn>
                  <a:cxn ang="T91">
                    <a:pos x="T46" y="T47"/>
                  </a:cxn>
                  <a:cxn ang="T92">
                    <a:pos x="T48" y="T49"/>
                  </a:cxn>
                  <a:cxn ang="T93">
                    <a:pos x="T50" y="T51"/>
                  </a:cxn>
                  <a:cxn ang="T94">
                    <a:pos x="T52" y="T53"/>
                  </a:cxn>
                  <a:cxn ang="T95">
                    <a:pos x="T54" y="T55"/>
                  </a:cxn>
                  <a:cxn ang="T96">
                    <a:pos x="T56" y="T57"/>
                  </a:cxn>
                  <a:cxn ang="T97">
                    <a:pos x="T58" y="T59"/>
                  </a:cxn>
                  <a:cxn ang="T98">
                    <a:pos x="T60" y="T61"/>
                  </a:cxn>
                  <a:cxn ang="T99">
                    <a:pos x="T62" y="T63"/>
                  </a:cxn>
                  <a:cxn ang="T100">
                    <a:pos x="T64" y="T65"/>
                  </a:cxn>
                  <a:cxn ang="T101">
                    <a:pos x="T66" y="T67"/>
                  </a:cxn>
                </a:cxnLst>
                <a:rect l="0" t="0" r="r" b="b"/>
                <a:pathLst>
                  <a:path w="281" h="270">
                    <a:moveTo>
                      <a:pt x="75" y="5"/>
                    </a:moveTo>
                    <a:lnTo>
                      <a:pt x="61" y="10"/>
                    </a:lnTo>
                    <a:lnTo>
                      <a:pt x="47" y="19"/>
                    </a:lnTo>
                    <a:lnTo>
                      <a:pt x="34" y="28"/>
                    </a:lnTo>
                    <a:lnTo>
                      <a:pt x="24" y="39"/>
                    </a:lnTo>
                    <a:lnTo>
                      <a:pt x="15" y="52"/>
                    </a:lnTo>
                    <a:lnTo>
                      <a:pt x="8" y="65"/>
                    </a:lnTo>
                    <a:lnTo>
                      <a:pt x="3" y="81"/>
                    </a:lnTo>
                    <a:lnTo>
                      <a:pt x="0" y="97"/>
                    </a:lnTo>
                    <a:lnTo>
                      <a:pt x="0" y="114"/>
                    </a:lnTo>
                    <a:lnTo>
                      <a:pt x="2" y="130"/>
                    </a:lnTo>
                    <a:lnTo>
                      <a:pt x="6" y="145"/>
                    </a:lnTo>
                    <a:lnTo>
                      <a:pt x="12" y="161"/>
                    </a:lnTo>
                    <a:lnTo>
                      <a:pt x="18" y="176"/>
                    </a:lnTo>
                    <a:lnTo>
                      <a:pt x="27" y="191"/>
                    </a:lnTo>
                    <a:lnTo>
                      <a:pt x="37" y="204"/>
                    </a:lnTo>
                    <a:lnTo>
                      <a:pt x="49" y="217"/>
                    </a:lnTo>
                    <a:lnTo>
                      <a:pt x="65" y="232"/>
                    </a:lnTo>
                    <a:lnTo>
                      <a:pt x="83" y="245"/>
                    </a:lnTo>
                    <a:lnTo>
                      <a:pt x="102" y="258"/>
                    </a:lnTo>
                    <a:lnTo>
                      <a:pt x="122" y="266"/>
                    </a:lnTo>
                    <a:lnTo>
                      <a:pt x="143" y="270"/>
                    </a:lnTo>
                    <a:lnTo>
                      <a:pt x="165" y="270"/>
                    </a:lnTo>
                    <a:lnTo>
                      <a:pt x="185" y="265"/>
                    </a:lnTo>
                    <a:lnTo>
                      <a:pt x="206" y="252"/>
                    </a:lnTo>
                    <a:lnTo>
                      <a:pt x="219" y="240"/>
                    </a:lnTo>
                    <a:lnTo>
                      <a:pt x="232" y="229"/>
                    </a:lnTo>
                    <a:lnTo>
                      <a:pt x="244" y="216"/>
                    </a:lnTo>
                    <a:lnTo>
                      <a:pt x="254" y="203"/>
                    </a:lnTo>
                    <a:lnTo>
                      <a:pt x="263" y="189"/>
                    </a:lnTo>
                    <a:lnTo>
                      <a:pt x="270" y="174"/>
                    </a:lnTo>
                    <a:lnTo>
                      <a:pt x="276" y="158"/>
                    </a:lnTo>
                    <a:lnTo>
                      <a:pt x="279" y="141"/>
                    </a:lnTo>
                    <a:lnTo>
                      <a:pt x="281" y="134"/>
                    </a:lnTo>
                    <a:lnTo>
                      <a:pt x="279" y="127"/>
                    </a:lnTo>
                    <a:lnTo>
                      <a:pt x="275" y="121"/>
                    </a:lnTo>
                    <a:lnTo>
                      <a:pt x="268" y="117"/>
                    </a:lnTo>
                    <a:lnTo>
                      <a:pt x="259" y="117"/>
                    </a:lnTo>
                    <a:lnTo>
                      <a:pt x="251" y="118"/>
                    </a:lnTo>
                    <a:lnTo>
                      <a:pt x="245" y="122"/>
                    </a:lnTo>
                    <a:lnTo>
                      <a:pt x="243" y="130"/>
                    </a:lnTo>
                    <a:lnTo>
                      <a:pt x="243" y="133"/>
                    </a:lnTo>
                    <a:lnTo>
                      <a:pt x="240" y="140"/>
                    </a:lnTo>
                    <a:lnTo>
                      <a:pt x="235" y="151"/>
                    </a:lnTo>
                    <a:lnTo>
                      <a:pt x="229" y="164"/>
                    </a:lnTo>
                    <a:lnTo>
                      <a:pt x="222" y="179"/>
                    </a:lnTo>
                    <a:lnTo>
                      <a:pt x="210" y="191"/>
                    </a:lnTo>
                    <a:lnTo>
                      <a:pt x="199" y="203"/>
                    </a:lnTo>
                    <a:lnTo>
                      <a:pt x="182" y="210"/>
                    </a:lnTo>
                    <a:lnTo>
                      <a:pt x="154" y="212"/>
                    </a:lnTo>
                    <a:lnTo>
                      <a:pt x="127" y="207"/>
                    </a:lnTo>
                    <a:lnTo>
                      <a:pt x="100" y="197"/>
                    </a:lnTo>
                    <a:lnTo>
                      <a:pt x="78" y="181"/>
                    </a:lnTo>
                    <a:lnTo>
                      <a:pt x="59" y="163"/>
                    </a:lnTo>
                    <a:lnTo>
                      <a:pt x="46" y="140"/>
                    </a:lnTo>
                    <a:lnTo>
                      <a:pt x="40" y="114"/>
                    </a:lnTo>
                    <a:lnTo>
                      <a:pt x="40" y="87"/>
                    </a:lnTo>
                    <a:lnTo>
                      <a:pt x="44" y="74"/>
                    </a:lnTo>
                    <a:lnTo>
                      <a:pt x="50" y="62"/>
                    </a:lnTo>
                    <a:lnTo>
                      <a:pt x="59" y="51"/>
                    </a:lnTo>
                    <a:lnTo>
                      <a:pt x="69" y="41"/>
                    </a:lnTo>
                    <a:lnTo>
                      <a:pt x="80" y="31"/>
                    </a:lnTo>
                    <a:lnTo>
                      <a:pt x="91" y="23"/>
                    </a:lnTo>
                    <a:lnTo>
                      <a:pt x="102" y="19"/>
                    </a:lnTo>
                    <a:lnTo>
                      <a:pt x="112" y="16"/>
                    </a:lnTo>
                    <a:lnTo>
                      <a:pt x="110" y="5"/>
                    </a:lnTo>
                    <a:lnTo>
                      <a:pt x="102" y="0"/>
                    </a:lnTo>
                    <a:lnTo>
                      <a:pt x="88" y="2"/>
                    </a:lnTo>
                    <a:lnTo>
                      <a:pt x="75" y="5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127103" name="Freeform 52"/>
              <p:cNvSpPr>
                <a:spLocks/>
              </p:cNvSpPr>
              <p:nvPr/>
            </p:nvSpPr>
            <p:spPr bwMode="auto">
              <a:xfrm>
                <a:off x="8431" y="4921"/>
                <a:ext cx="5" cy="4"/>
              </a:xfrm>
              <a:custGeom>
                <a:avLst/>
                <a:gdLst>
                  <a:gd name="T0" fmla="*/ 0 w 15"/>
                  <a:gd name="T1" fmla="*/ 0 h 13"/>
                  <a:gd name="T2" fmla="*/ 0 w 15"/>
                  <a:gd name="T3" fmla="*/ 0 h 13"/>
                  <a:gd name="T4" fmla="*/ 0 w 15"/>
                  <a:gd name="T5" fmla="*/ 0 h 13"/>
                  <a:gd name="T6" fmla="*/ 0 w 15"/>
                  <a:gd name="T7" fmla="*/ 0 h 13"/>
                  <a:gd name="T8" fmla="*/ 0 w 15"/>
                  <a:gd name="T9" fmla="*/ 0 h 13"/>
                  <a:gd name="T10" fmla="*/ 0 w 15"/>
                  <a:gd name="T11" fmla="*/ 0 h 13"/>
                  <a:gd name="T12" fmla="*/ 0 w 15"/>
                  <a:gd name="T13" fmla="*/ 0 h 13"/>
                  <a:gd name="T14" fmla="*/ 0 w 15"/>
                  <a:gd name="T15" fmla="*/ 0 h 13"/>
                  <a:gd name="T16" fmla="*/ 0 w 15"/>
                  <a:gd name="T17" fmla="*/ 0 h 13"/>
                  <a:gd name="T18" fmla="*/ 0 w 15"/>
                  <a:gd name="T19" fmla="*/ 0 h 13"/>
                  <a:gd name="T20" fmla="*/ 0 w 15"/>
                  <a:gd name="T21" fmla="*/ 0 h 13"/>
                  <a:gd name="T22" fmla="*/ 0 w 15"/>
                  <a:gd name="T23" fmla="*/ 0 h 13"/>
                  <a:gd name="T24" fmla="*/ 0 w 15"/>
                  <a:gd name="T25" fmla="*/ 0 h 13"/>
                  <a:gd name="T26" fmla="*/ 0 w 15"/>
                  <a:gd name="T27" fmla="*/ 0 h 13"/>
                  <a:gd name="T28" fmla="*/ 0 w 15"/>
                  <a:gd name="T29" fmla="*/ 0 h 13"/>
                  <a:gd name="T30" fmla="*/ 0 w 15"/>
                  <a:gd name="T31" fmla="*/ 0 h 13"/>
                  <a:gd name="T32" fmla="*/ 0 w 15"/>
                  <a:gd name="T33" fmla="*/ 0 h 13"/>
                  <a:gd name="T34" fmla="*/ 0 w 15"/>
                  <a:gd name="T35" fmla="*/ 0 h 13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0" t="0" r="r" b="b"/>
                <a:pathLst>
                  <a:path w="15" h="13">
                    <a:moveTo>
                      <a:pt x="0" y="6"/>
                    </a:moveTo>
                    <a:lnTo>
                      <a:pt x="2" y="9"/>
                    </a:lnTo>
                    <a:lnTo>
                      <a:pt x="3" y="11"/>
                    </a:lnTo>
                    <a:lnTo>
                      <a:pt x="5" y="13"/>
                    </a:lnTo>
                    <a:lnTo>
                      <a:pt x="8" y="13"/>
                    </a:lnTo>
                    <a:lnTo>
                      <a:pt x="11" y="13"/>
                    </a:lnTo>
                    <a:lnTo>
                      <a:pt x="14" y="11"/>
                    </a:lnTo>
                    <a:lnTo>
                      <a:pt x="15" y="9"/>
                    </a:lnTo>
                    <a:lnTo>
                      <a:pt x="15" y="6"/>
                    </a:lnTo>
                    <a:lnTo>
                      <a:pt x="15" y="4"/>
                    </a:lnTo>
                    <a:lnTo>
                      <a:pt x="14" y="1"/>
                    </a:lnTo>
                    <a:lnTo>
                      <a:pt x="11" y="0"/>
                    </a:lnTo>
                    <a:lnTo>
                      <a:pt x="8" y="0"/>
                    </a:lnTo>
                    <a:lnTo>
                      <a:pt x="5" y="0"/>
                    </a:lnTo>
                    <a:lnTo>
                      <a:pt x="3" y="1"/>
                    </a:lnTo>
                    <a:lnTo>
                      <a:pt x="2" y="4"/>
                    </a:lnTo>
                    <a:lnTo>
                      <a:pt x="0" y="6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127104" name="Freeform 53"/>
              <p:cNvSpPr>
                <a:spLocks/>
              </p:cNvSpPr>
              <p:nvPr/>
            </p:nvSpPr>
            <p:spPr bwMode="auto">
              <a:xfrm>
                <a:off x="8447" y="4911"/>
                <a:ext cx="6" cy="6"/>
              </a:xfrm>
              <a:custGeom>
                <a:avLst/>
                <a:gdLst>
                  <a:gd name="T0" fmla="*/ 0 w 17"/>
                  <a:gd name="T1" fmla="*/ 0 h 17"/>
                  <a:gd name="T2" fmla="*/ 0 w 17"/>
                  <a:gd name="T3" fmla="*/ 0 h 17"/>
                  <a:gd name="T4" fmla="*/ 0 w 17"/>
                  <a:gd name="T5" fmla="*/ 0 h 17"/>
                  <a:gd name="T6" fmla="*/ 0 w 17"/>
                  <a:gd name="T7" fmla="*/ 0 h 17"/>
                  <a:gd name="T8" fmla="*/ 0 w 17"/>
                  <a:gd name="T9" fmla="*/ 0 h 17"/>
                  <a:gd name="T10" fmla="*/ 0 w 17"/>
                  <a:gd name="T11" fmla="*/ 0 h 17"/>
                  <a:gd name="T12" fmla="*/ 0 w 17"/>
                  <a:gd name="T13" fmla="*/ 0 h 17"/>
                  <a:gd name="T14" fmla="*/ 0 w 17"/>
                  <a:gd name="T15" fmla="*/ 0 h 17"/>
                  <a:gd name="T16" fmla="*/ 0 w 17"/>
                  <a:gd name="T17" fmla="*/ 0 h 17"/>
                  <a:gd name="T18" fmla="*/ 0 w 17"/>
                  <a:gd name="T19" fmla="*/ 0 h 17"/>
                  <a:gd name="T20" fmla="*/ 0 w 17"/>
                  <a:gd name="T21" fmla="*/ 0 h 17"/>
                  <a:gd name="T22" fmla="*/ 0 w 17"/>
                  <a:gd name="T23" fmla="*/ 0 h 17"/>
                  <a:gd name="T24" fmla="*/ 0 w 17"/>
                  <a:gd name="T25" fmla="*/ 0 h 17"/>
                  <a:gd name="T26" fmla="*/ 0 w 17"/>
                  <a:gd name="T27" fmla="*/ 0 h 17"/>
                  <a:gd name="T28" fmla="*/ 0 w 17"/>
                  <a:gd name="T29" fmla="*/ 0 h 17"/>
                  <a:gd name="T30" fmla="*/ 0 w 17"/>
                  <a:gd name="T31" fmla="*/ 0 h 17"/>
                  <a:gd name="T32" fmla="*/ 0 w 17"/>
                  <a:gd name="T33" fmla="*/ 0 h 17"/>
                  <a:gd name="T34" fmla="*/ 0 w 17"/>
                  <a:gd name="T35" fmla="*/ 0 h 17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0" t="0" r="r" b="b"/>
                <a:pathLst>
                  <a:path w="17" h="17">
                    <a:moveTo>
                      <a:pt x="0" y="9"/>
                    </a:moveTo>
                    <a:lnTo>
                      <a:pt x="1" y="13"/>
                    </a:lnTo>
                    <a:lnTo>
                      <a:pt x="3" y="15"/>
                    </a:lnTo>
                    <a:lnTo>
                      <a:pt x="6" y="17"/>
                    </a:lnTo>
                    <a:lnTo>
                      <a:pt x="9" y="17"/>
                    </a:lnTo>
                    <a:lnTo>
                      <a:pt x="13" y="17"/>
                    </a:lnTo>
                    <a:lnTo>
                      <a:pt x="16" y="15"/>
                    </a:lnTo>
                    <a:lnTo>
                      <a:pt x="17" y="13"/>
                    </a:lnTo>
                    <a:lnTo>
                      <a:pt x="17" y="9"/>
                    </a:lnTo>
                    <a:lnTo>
                      <a:pt x="17" y="6"/>
                    </a:lnTo>
                    <a:lnTo>
                      <a:pt x="16" y="3"/>
                    </a:lnTo>
                    <a:lnTo>
                      <a:pt x="13" y="2"/>
                    </a:lnTo>
                    <a:lnTo>
                      <a:pt x="9" y="0"/>
                    </a:lnTo>
                    <a:lnTo>
                      <a:pt x="6" y="2"/>
                    </a:lnTo>
                    <a:lnTo>
                      <a:pt x="3" y="3"/>
                    </a:lnTo>
                    <a:lnTo>
                      <a:pt x="1" y="6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127105" name="Freeform 54"/>
              <p:cNvSpPr>
                <a:spLocks/>
              </p:cNvSpPr>
              <p:nvPr/>
            </p:nvSpPr>
            <p:spPr bwMode="auto">
              <a:xfrm>
                <a:off x="8468" y="4904"/>
                <a:ext cx="3" cy="3"/>
              </a:xfrm>
              <a:custGeom>
                <a:avLst/>
                <a:gdLst>
                  <a:gd name="T0" fmla="*/ 0 w 9"/>
                  <a:gd name="T1" fmla="*/ 0 h 9"/>
                  <a:gd name="T2" fmla="*/ 0 w 9"/>
                  <a:gd name="T3" fmla="*/ 0 h 9"/>
                  <a:gd name="T4" fmla="*/ 0 w 9"/>
                  <a:gd name="T5" fmla="*/ 0 h 9"/>
                  <a:gd name="T6" fmla="*/ 0 w 9"/>
                  <a:gd name="T7" fmla="*/ 0 h 9"/>
                  <a:gd name="T8" fmla="*/ 0 w 9"/>
                  <a:gd name="T9" fmla="*/ 0 h 9"/>
                  <a:gd name="T10" fmla="*/ 0 w 9"/>
                  <a:gd name="T11" fmla="*/ 0 h 9"/>
                  <a:gd name="T12" fmla="*/ 0 w 9"/>
                  <a:gd name="T13" fmla="*/ 0 h 9"/>
                  <a:gd name="T14" fmla="*/ 0 w 9"/>
                  <a:gd name="T15" fmla="*/ 0 h 9"/>
                  <a:gd name="T16" fmla="*/ 0 w 9"/>
                  <a:gd name="T17" fmla="*/ 0 h 9"/>
                  <a:gd name="T18" fmla="*/ 0 w 9"/>
                  <a:gd name="T19" fmla="*/ 0 h 9"/>
                  <a:gd name="T20" fmla="*/ 0 w 9"/>
                  <a:gd name="T21" fmla="*/ 0 h 9"/>
                  <a:gd name="T22" fmla="*/ 0 w 9"/>
                  <a:gd name="T23" fmla="*/ 0 h 9"/>
                  <a:gd name="T24" fmla="*/ 0 w 9"/>
                  <a:gd name="T25" fmla="*/ 0 h 9"/>
                  <a:gd name="T26" fmla="*/ 0 w 9"/>
                  <a:gd name="T27" fmla="*/ 0 h 9"/>
                  <a:gd name="T28" fmla="*/ 0 w 9"/>
                  <a:gd name="T29" fmla="*/ 0 h 9"/>
                  <a:gd name="T30" fmla="*/ 0 w 9"/>
                  <a:gd name="T31" fmla="*/ 0 h 9"/>
                  <a:gd name="T32" fmla="*/ 0 w 9"/>
                  <a:gd name="T33" fmla="*/ 0 h 9"/>
                  <a:gd name="T34" fmla="*/ 0 w 9"/>
                  <a:gd name="T35" fmla="*/ 0 h 9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0" t="0" r="r" b="b"/>
                <a:pathLst>
                  <a:path w="9" h="9">
                    <a:moveTo>
                      <a:pt x="0" y="4"/>
                    </a:moveTo>
                    <a:lnTo>
                      <a:pt x="0" y="6"/>
                    </a:lnTo>
                    <a:lnTo>
                      <a:pt x="1" y="7"/>
                    </a:lnTo>
                    <a:lnTo>
                      <a:pt x="3" y="9"/>
                    </a:lnTo>
                    <a:lnTo>
                      <a:pt x="4" y="9"/>
                    </a:lnTo>
                    <a:lnTo>
                      <a:pt x="6" y="9"/>
                    </a:lnTo>
                    <a:lnTo>
                      <a:pt x="7" y="7"/>
                    </a:lnTo>
                    <a:lnTo>
                      <a:pt x="9" y="6"/>
                    </a:lnTo>
                    <a:lnTo>
                      <a:pt x="9" y="4"/>
                    </a:lnTo>
                    <a:lnTo>
                      <a:pt x="9" y="3"/>
                    </a:lnTo>
                    <a:lnTo>
                      <a:pt x="7" y="2"/>
                    </a:lnTo>
                    <a:lnTo>
                      <a:pt x="6" y="0"/>
                    </a:lnTo>
                    <a:lnTo>
                      <a:pt x="4" y="0"/>
                    </a:lnTo>
                    <a:lnTo>
                      <a:pt x="3" y="0"/>
                    </a:lnTo>
                    <a:lnTo>
                      <a:pt x="1" y="2"/>
                    </a:lnTo>
                    <a:lnTo>
                      <a:pt x="0" y="3"/>
                    </a:lnTo>
                    <a:lnTo>
                      <a:pt x="0" y="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127106" name="Freeform 55"/>
              <p:cNvSpPr>
                <a:spLocks/>
              </p:cNvSpPr>
              <p:nvPr/>
            </p:nvSpPr>
            <p:spPr bwMode="auto">
              <a:xfrm>
                <a:off x="8459" y="4927"/>
                <a:ext cx="2" cy="3"/>
              </a:xfrm>
              <a:custGeom>
                <a:avLst/>
                <a:gdLst>
                  <a:gd name="T0" fmla="*/ 0 w 7"/>
                  <a:gd name="T1" fmla="*/ 0 h 8"/>
                  <a:gd name="T2" fmla="*/ 0 w 7"/>
                  <a:gd name="T3" fmla="*/ 0 h 8"/>
                  <a:gd name="T4" fmla="*/ 0 w 7"/>
                  <a:gd name="T5" fmla="*/ 0 h 8"/>
                  <a:gd name="T6" fmla="*/ 0 w 7"/>
                  <a:gd name="T7" fmla="*/ 0 h 8"/>
                  <a:gd name="T8" fmla="*/ 0 w 7"/>
                  <a:gd name="T9" fmla="*/ 0 h 8"/>
                  <a:gd name="T10" fmla="*/ 0 w 7"/>
                  <a:gd name="T11" fmla="*/ 0 h 8"/>
                  <a:gd name="T12" fmla="*/ 0 w 7"/>
                  <a:gd name="T13" fmla="*/ 0 h 8"/>
                  <a:gd name="T14" fmla="*/ 0 w 7"/>
                  <a:gd name="T15" fmla="*/ 0 h 8"/>
                  <a:gd name="T16" fmla="*/ 0 w 7"/>
                  <a:gd name="T17" fmla="*/ 0 h 8"/>
                  <a:gd name="T18" fmla="*/ 0 w 7"/>
                  <a:gd name="T19" fmla="*/ 0 h 8"/>
                  <a:gd name="T20" fmla="*/ 0 w 7"/>
                  <a:gd name="T21" fmla="*/ 0 h 8"/>
                  <a:gd name="T22" fmla="*/ 0 w 7"/>
                  <a:gd name="T23" fmla="*/ 0 h 8"/>
                  <a:gd name="T24" fmla="*/ 0 w 7"/>
                  <a:gd name="T25" fmla="*/ 0 h 8"/>
                  <a:gd name="T26" fmla="*/ 0 w 7"/>
                  <a:gd name="T27" fmla="*/ 0 h 8"/>
                  <a:gd name="T28" fmla="*/ 0 w 7"/>
                  <a:gd name="T29" fmla="*/ 0 h 8"/>
                  <a:gd name="T30" fmla="*/ 0 w 7"/>
                  <a:gd name="T31" fmla="*/ 0 h 8"/>
                  <a:gd name="T32" fmla="*/ 0 w 7"/>
                  <a:gd name="T33" fmla="*/ 0 h 8"/>
                  <a:gd name="T34" fmla="*/ 0 w 7"/>
                  <a:gd name="T35" fmla="*/ 0 h 8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0" t="0" r="r" b="b"/>
                <a:pathLst>
                  <a:path w="7" h="8">
                    <a:moveTo>
                      <a:pt x="0" y="4"/>
                    </a:moveTo>
                    <a:lnTo>
                      <a:pt x="0" y="5"/>
                    </a:lnTo>
                    <a:lnTo>
                      <a:pt x="1" y="7"/>
                    </a:lnTo>
                    <a:lnTo>
                      <a:pt x="3" y="8"/>
                    </a:lnTo>
                    <a:lnTo>
                      <a:pt x="4" y="8"/>
                    </a:lnTo>
                    <a:lnTo>
                      <a:pt x="6" y="8"/>
                    </a:lnTo>
                    <a:lnTo>
                      <a:pt x="6" y="7"/>
                    </a:lnTo>
                    <a:lnTo>
                      <a:pt x="7" y="5"/>
                    </a:lnTo>
                    <a:lnTo>
                      <a:pt x="7" y="4"/>
                    </a:lnTo>
                    <a:lnTo>
                      <a:pt x="7" y="2"/>
                    </a:lnTo>
                    <a:lnTo>
                      <a:pt x="6" y="1"/>
                    </a:lnTo>
                    <a:lnTo>
                      <a:pt x="6" y="0"/>
                    </a:lnTo>
                    <a:lnTo>
                      <a:pt x="4" y="0"/>
                    </a:lnTo>
                    <a:lnTo>
                      <a:pt x="3" y="0"/>
                    </a:lnTo>
                    <a:lnTo>
                      <a:pt x="1" y="1"/>
                    </a:lnTo>
                    <a:lnTo>
                      <a:pt x="0" y="2"/>
                    </a:lnTo>
                    <a:lnTo>
                      <a:pt x="0" y="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127107" name="Freeform 56"/>
              <p:cNvSpPr>
                <a:spLocks/>
              </p:cNvSpPr>
              <p:nvPr/>
            </p:nvSpPr>
            <p:spPr bwMode="auto">
              <a:xfrm>
                <a:off x="8443" y="4936"/>
                <a:ext cx="2" cy="3"/>
              </a:xfrm>
              <a:custGeom>
                <a:avLst/>
                <a:gdLst>
                  <a:gd name="T0" fmla="*/ 0 w 7"/>
                  <a:gd name="T1" fmla="*/ 0 h 9"/>
                  <a:gd name="T2" fmla="*/ 0 w 7"/>
                  <a:gd name="T3" fmla="*/ 0 h 9"/>
                  <a:gd name="T4" fmla="*/ 0 w 7"/>
                  <a:gd name="T5" fmla="*/ 0 h 9"/>
                  <a:gd name="T6" fmla="*/ 0 w 7"/>
                  <a:gd name="T7" fmla="*/ 0 h 9"/>
                  <a:gd name="T8" fmla="*/ 0 w 7"/>
                  <a:gd name="T9" fmla="*/ 0 h 9"/>
                  <a:gd name="T10" fmla="*/ 0 w 7"/>
                  <a:gd name="T11" fmla="*/ 0 h 9"/>
                  <a:gd name="T12" fmla="*/ 0 w 7"/>
                  <a:gd name="T13" fmla="*/ 0 h 9"/>
                  <a:gd name="T14" fmla="*/ 0 w 7"/>
                  <a:gd name="T15" fmla="*/ 0 h 9"/>
                  <a:gd name="T16" fmla="*/ 0 w 7"/>
                  <a:gd name="T17" fmla="*/ 0 h 9"/>
                  <a:gd name="T18" fmla="*/ 0 w 7"/>
                  <a:gd name="T19" fmla="*/ 0 h 9"/>
                  <a:gd name="T20" fmla="*/ 0 w 7"/>
                  <a:gd name="T21" fmla="*/ 0 h 9"/>
                  <a:gd name="T22" fmla="*/ 0 w 7"/>
                  <a:gd name="T23" fmla="*/ 0 h 9"/>
                  <a:gd name="T24" fmla="*/ 0 w 7"/>
                  <a:gd name="T25" fmla="*/ 0 h 9"/>
                  <a:gd name="T26" fmla="*/ 0 w 7"/>
                  <a:gd name="T27" fmla="*/ 0 h 9"/>
                  <a:gd name="T28" fmla="*/ 0 w 7"/>
                  <a:gd name="T29" fmla="*/ 0 h 9"/>
                  <a:gd name="T30" fmla="*/ 0 w 7"/>
                  <a:gd name="T31" fmla="*/ 0 h 9"/>
                  <a:gd name="T32" fmla="*/ 0 w 7"/>
                  <a:gd name="T33" fmla="*/ 0 h 9"/>
                  <a:gd name="T34" fmla="*/ 0 w 7"/>
                  <a:gd name="T35" fmla="*/ 0 h 9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0" t="0" r="r" b="b"/>
                <a:pathLst>
                  <a:path w="7" h="9">
                    <a:moveTo>
                      <a:pt x="0" y="4"/>
                    </a:moveTo>
                    <a:lnTo>
                      <a:pt x="0" y="6"/>
                    </a:lnTo>
                    <a:lnTo>
                      <a:pt x="1" y="7"/>
                    </a:lnTo>
                    <a:lnTo>
                      <a:pt x="3" y="9"/>
                    </a:lnTo>
                    <a:lnTo>
                      <a:pt x="4" y="9"/>
                    </a:lnTo>
                    <a:lnTo>
                      <a:pt x="5" y="9"/>
                    </a:lnTo>
                    <a:lnTo>
                      <a:pt x="5" y="7"/>
                    </a:lnTo>
                    <a:lnTo>
                      <a:pt x="7" y="6"/>
                    </a:lnTo>
                    <a:lnTo>
                      <a:pt x="7" y="4"/>
                    </a:lnTo>
                    <a:lnTo>
                      <a:pt x="7" y="3"/>
                    </a:lnTo>
                    <a:lnTo>
                      <a:pt x="5" y="1"/>
                    </a:lnTo>
                    <a:lnTo>
                      <a:pt x="5" y="0"/>
                    </a:lnTo>
                    <a:lnTo>
                      <a:pt x="4" y="0"/>
                    </a:lnTo>
                    <a:lnTo>
                      <a:pt x="3" y="0"/>
                    </a:lnTo>
                    <a:lnTo>
                      <a:pt x="1" y="1"/>
                    </a:lnTo>
                    <a:lnTo>
                      <a:pt x="0" y="3"/>
                    </a:lnTo>
                    <a:lnTo>
                      <a:pt x="0" y="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127108" name="Freeform 57"/>
              <p:cNvSpPr>
                <a:spLocks/>
              </p:cNvSpPr>
              <p:nvPr/>
            </p:nvSpPr>
            <p:spPr bwMode="auto">
              <a:xfrm>
                <a:off x="8474" y="4919"/>
                <a:ext cx="7" cy="6"/>
              </a:xfrm>
              <a:custGeom>
                <a:avLst/>
                <a:gdLst>
                  <a:gd name="T0" fmla="*/ 0 w 20"/>
                  <a:gd name="T1" fmla="*/ 0 h 20"/>
                  <a:gd name="T2" fmla="*/ 0 w 20"/>
                  <a:gd name="T3" fmla="*/ 0 h 20"/>
                  <a:gd name="T4" fmla="*/ 0 w 20"/>
                  <a:gd name="T5" fmla="*/ 0 h 20"/>
                  <a:gd name="T6" fmla="*/ 0 w 20"/>
                  <a:gd name="T7" fmla="*/ 0 h 20"/>
                  <a:gd name="T8" fmla="*/ 0 w 20"/>
                  <a:gd name="T9" fmla="*/ 0 h 20"/>
                  <a:gd name="T10" fmla="*/ 0 w 20"/>
                  <a:gd name="T11" fmla="*/ 0 h 20"/>
                  <a:gd name="T12" fmla="*/ 0 w 20"/>
                  <a:gd name="T13" fmla="*/ 0 h 20"/>
                  <a:gd name="T14" fmla="*/ 0 w 20"/>
                  <a:gd name="T15" fmla="*/ 0 h 20"/>
                  <a:gd name="T16" fmla="*/ 0 w 20"/>
                  <a:gd name="T17" fmla="*/ 0 h 20"/>
                  <a:gd name="T18" fmla="*/ 0 w 20"/>
                  <a:gd name="T19" fmla="*/ 0 h 20"/>
                  <a:gd name="T20" fmla="*/ 0 w 20"/>
                  <a:gd name="T21" fmla="*/ 0 h 20"/>
                  <a:gd name="T22" fmla="*/ 0 w 20"/>
                  <a:gd name="T23" fmla="*/ 0 h 20"/>
                  <a:gd name="T24" fmla="*/ 0 w 20"/>
                  <a:gd name="T25" fmla="*/ 0 h 20"/>
                  <a:gd name="T26" fmla="*/ 0 w 20"/>
                  <a:gd name="T27" fmla="*/ 0 h 20"/>
                  <a:gd name="T28" fmla="*/ 0 w 20"/>
                  <a:gd name="T29" fmla="*/ 0 h 20"/>
                  <a:gd name="T30" fmla="*/ 0 w 20"/>
                  <a:gd name="T31" fmla="*/ 0 h 20"/>
                  <a:gd name="T32" fmla="*/ 0 w 20"/>
                  <a:gd name="T33" fmla="*/ 0 h 20"/>
                  <a:gd name="T34" fmla="*/ 0 w 20"/>
                  <a:gd name="T35" fmla="*/ 0 h 20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0" t="0" r="r" b="b"/>
                <a:pathLst>
                  <a:path w="20" h="20">
                    <a:moveTo>
                      <a:pt x="0" y="10"/>
                    </a:moveTo>
                    <a:lnTo>
                      <a:pt x="0" y="15"/>
                    </a:lnTo>
                    <a:lnTo>
                      <a:pt x="2" y="17"/>
                    </a:lnTo>
                    <a:lnTo>
                      <a:pt x="5" y="20"/>
                    </a:lnTo>
                    <a:lnTo>
                      <a:pt x="10" y="20"/>
                    </a:lnTo>
                    <a:lnTo>
                      <a:pt x="14" y="20"/>
                    </a:lnTo>
                    <a:lnTo>
                      <a:pt x="17" y="17"/>
                    </a:lnTo>
                    <a:lnTo>
                      <a:pt x="20" y="15"/>
                    </a:lnTo>
                    <a:lnTo>
                      <a:pt x="20" y="10"/>
                    </a:lnTo>
                    <a:lnTo>
                      <a:pt x="20" y="6"/>
                    </a:lnTo>
                    <a:lnTo>
                      <a:pt x="17" y="3"/>
                    </a:lnTo>
                    <a:lnTo>
                      <a:pt x="14" y="0"/>
                    </a:lnTo>
                    <a:lnTo>
                      <a:pt x="10" y="0"/>
                    </a:lnTo>
                    <a:lnTo>
                      <a:pt x="5" y="0"/>
                    </a:lnTo>
                    <a:lnTo>
                      <a:pt x="2" y="3"/>
                    </a:lnTo>
                    <a:lnTo>
                      <a:pt x="0" y="6"/>
                    </a:lnTo>
                    <a:lnTo>
                      <a:pt x="0" y="1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127109" name="Freeform 58"/>
              <p:cNvSpPr>
                <a:spLocks/>
              </p:cNvSpPr>
              <p:nvPr/>
            </p:nvSpPr>
            <p:spPr bwMode="auto">
              <a:xfrm>
                <a:off x="8332" y="4713"/>
                <a:ext cx="4" cy="4"/>
              </a:xfrm>
              <a:custGeom>
                <a:avLst/>
                <a:gdLst>
                  <a:gd name="T0" fmla="*/ 0 w 12"/>
                  <a:gd name="T1" fmla="*/ 0 h 13"/>
                  <a:gd name="T2" fmla="*/ 0 w 12"/>
                  <a:gd name="T3" fmla="*/ 0 h 13"/>
                  <a:gd name="T4" fmla="*/ 0 w 12"/>
                  <a:gd name="T5" fmla="*/ 0 h 13"/>
                  <a:gd name="T6" fmla="*/ 0 w 12"/>
                  <a:gd name="T7" fmla="*/ 0 h 13"/>
                  <a:gd name="T8" fmla="*/ 0 w 12"/>
                  <a:gd name="T9" fmla="*/ 0 h 13"/>
                  <a:gd name="T10" fmla="*/ 0 w 12"/>
                  <a:gd name="T11" fmla="*/ 0 h 13"/>
                  <a:gd name="T12" fmla="*/ 0 w 12"/>
                  <a:gd name="T13" fmla="*/ 0 h 13"/>
                  <a:gd name="T14" fmla="*/ 0 w 12"/>
                  <a:gd name="T15" fmla="*/ 0 h 13"/>
                  <a:gd name="T16" fmla="*/ 0 w 12"/>
                  <a:gd name="T17" fmla="*/ 0 h 13"/>
                  <a:gd name="T18" fmla="*/ 0 w 12"/>
                  <a:gd name="T19" fmla="*/ 0 h 13"/>
                  <a:gd name="T20" fmla="*/ 0 w 12"/>
                  <a:gd name="T21" fmla="*/ 0 h 13"/>
                  <a:gd name="T22" fmla="*/ 0 w 12"/>
                  <a:gd name="T23" fmla="*/ 0 h 13"/>
                  <a:gd name="T24" fmla="*/ 0 w 12"/>
                  <a:gd name="T25" fmla="*/ 0 h 13"/>
                  <a:gd name="T26" fmla="*/ 0 w 12"/>
                  <a:gd name="T27" fmla="*/ 0 h 13"/>
                  <a:gd name="T28" fmla="*/ 0 w 12"/>
                  <a:gd name="T29" fmla="*/ 0 h 13"/>
                  <a:gd name="T30" fmla="*/ 0 w 12"/>
                  <a:gd name="T31" fmla="*/ 0 h 13"/>
                  <a:gd name="T32" fmla="*/ 0 w 12"/>
                  <a:gd name="T33" fmla="*/ 0 h 13"/>
                  <a:gd name="T34" fmla="*/ 0 w 12"/>
                  <a:gd name="T35" fmla="*/ 0 h 13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0" t="0" r="r" b="b"/>
                <a:pathLst>
                  <a:path w="12" h="13">
                    <a:moveTo>
                      <a:pt x="0" y="7"/>
                    </a:moveTo>
                    <a:lnTo>
                      <a:pt x="0" y="9"/>
                    </a:lnTo>
                    <a:lnTo>
                      <a:pt x="2" y="12"/>
                    </a:lnTo>
                    <a:lnTo>
                      <a:pt x="3" y="13"/>
                    </a:lnTo>
                    <a:lnTo>
                      <a:pt x="6" y="13"/>
                    </a:lnTo>
                    <a:lnTo>
                      <a:pt x="9" y="13"/>
                    </a:lnTo>
                    <a:lnTo>
                      <a:pt x="11" y="12"/>
                    </a:lnTo>
                    <a:lnTo>
                      <a:pt x="12" y="9"/>
                    </a:lnTo>
                    <a:lnTo>
                      <a:pt x="12" y="7"/>
                    </a:lnTo>
                    <a:lnTo>
                      <a:pt x="12" y="5"/>
                    </a:lnTo>
                    <a:lnTo>
                      <a:pt x="11" y="2"/>
                    </a:lnTo>
                    <a:lnTo>
                      <a:pt x="9" y="0"/>
                    </a:lnTo>
                    <a:lnTo>
                      <a:pt x="6" y="0"/>
                    </a:lnTo>
                    <a:lnTo>
                      <a:pt x="3" y="0"/>
                    </a:lnTo>
                    <a:lnTo>
                      <a:pt x="2" y="2"/>
                    </a:lnTo>
                    <a:lnTo>
                      <a:pt x="0" y="5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127110" name="Freeform 59"/>
              <p:cNvSpPr>
                <a:spLocks/>
              </p:cNvSpPr>
              <p:nvPr/>
            </p:nvSpPr>
            <p:spPr bwMode="auto">
              <a:xfrm>
                <a:off x="8349" y="4708"/>
                <a:ext cx="5" cy="4"/>
              </a:xfrm>
              <a:custGeom>
                <a:avLst/>
                <a:gdLst>
                  <a:gd name="T0" fmla="*/ 0 w 13"/>
                  <a:gd name="T1" fmla="*/ 0 h 12"/>
                  <a:gd name="T2" fmla="*/ 0 w 13"/>
                  <a:gd name="T3" fmla="*/ 0 h 12"/>
                  <a:gd name="T4" fmla="*/ 0 w 13"/>
                  <a:gd name="T5" fmla="*/ 0 h 12"/>
                  <a:gd name="T6" fmla="*/ 0 w 13"/>
                  <a:gd name="T7" fmla="*/ 0 h 12"/>
                  <a:gd name="T8" fmla="*/ 0 w 13"/>
                  <a:gd name="T9" fmla="*/ 0 h 12"/>
                  <a:gd name="T10" fmla="*/ 0 w 13"/>
                  <a:gd name="T11" fmla="*/ 0 h 12"/>
                  <a:gd name="T12" fmla="*/ 0 w 13"/>
                  <a:gd name="T13" fmla="*/ 0 h 12"/>
                  <a:gd name="T14" fmla="*/ 0 w 13"/>
                  <a:gd name="T15" fmla="*/ 0 h 12"/>
                  <a:gd name="T16" fmla="*/ 0 w 13"/>
                  <a:gd name="T17" fmla="*/ 0 h 12"/>
                  <a:gd name="T18" fmla="*/ 0 w 13"/>
                  <a:gd name="T19" fmla="*/ 0 h 12"/>
                  <a:gd name="T20" fmla="*/ 0 w 13"/>
                  <a:gd name="T21" fmla="*/ 0 h 12"/>
                  <a:gd name="T22" fmla="*/ 0 w 13"/>
                  <a:gd name="T23" fmla="*/ 0 h 12"/>
                  <a:gd name="T24" fmla="*/ 0 w 13"/>
                  <a:gd name="T25" fmla="*/ 0 h 12"/>
                  <a:gd name="T26" fmla="*/ 0 w 13"/>
                  <a:gd name="T27" fmla="*/ 0 h 12"/>
                  <a:gd name="T28" fmla="*/ 0 w 13"/>
                  <a:gd name="T29" fmla="*/ 0 h 12"/>
                  <a:gd name="T30" fmla="*/ 0 w 13"/>
                  <a:gd name="T31" fmla="*/ 0 h 12"/>
                  <a:gd name="T32" fmla="*/ 0 w 13"/>
                  <a:gd name="T33" fmla="*/ 0 h 12"/>
                  <a:gd name="T34" fmla="*/ 0 w 13"/>
                  <a:gd name="T35" fmla="*/ 0 h 12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0" t="0" r="r" b="b"/>
                <a:pathLst>
                  <a:path w="13" h="12">
                    <a:moveTo>
                      <a:pt x="0" y="6"/>
                    </a:moveTo>
                    <a:lnTo>
                      <a:pt x="0" y="8"/>
                    </a:lnTo>
                    <a:lnTo>
                      <a:pt x="2" y="10"/>
                    </a:lnTo>
                    <a:lnTo>
                      <a:pt x="5" y="12"/>
                    </a:lnTo>
                    <a:lnTo>
                      <a:pt x="8" y="12"/>
                    </a:lnTo>
                    <a:lnTo>
                      <a:pt x="9" y="12"/>
                    </a:lnTo>
                    <a:lnTo>
                      <a:pt x="12" y="10"/>
                    </a:lnTo>
                    <a:lnTo>
                      <a:pt x="13" y="8"/>
                    </a:lnTo>
                    <a:lnTo>
                      <a:pt x="13" y="6"/>
                    </a:lnTo>
                    <a:lnTo>
                      <a:pt x="13" y="3"/>
                    </a:lnTo>
                    <a:lnTo>
                      <a:pt x="12" y="2"/>
                    </a:lnTo>
                    <a:lnTo>
                      <a:pt x="9" y="0"/>
                    </a:lnTo>
                    <a:lnTo>
                      <a:pt x="8" y="0"/>
                    </a:lnTo>
                    <a:lnTo>
                      <a:pt x="5" y="0"/>
                    </a:lnTo>
                    <a:lnTo>
                      <a:pt x="2" y="2"/>
                    </a:lnTo>
                    <a:lnTo>
                      <a:pt x="0" y="3"/>
                    </a:lnTo>
                    <a:lnTo>
                      <a:pt x="0" y="6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127111" name="Freeform 60"/>
              <p:cNvSpPr>
                <a:spLocks/>
              </p:cNvSpPr>
              <p:nvPr/>
            </p:nvSpPr>
            <p:spPr bwMode="auto">
              <a:xfrm>
                <a:off x="8366" y="4704"/>
                <a:ext cx="2" cy="2"/>
              </a:xfrm>
              <a:custGeom>
                <a:avLst/>
                <a:gdLst>
                  <a:gd name="T0" fmla="*/ 0 w 8"/>
                  <a:gd name="T1" fmla="*/ 0 h 7"/>
                  <a:gd name="T2" fmla="*/ 0 w 8"/>
                  <a:gd name="T3" fmla="*/ 0 h 7"/>
                  <a:gd name="T4" fmla="*/ 0 w 8"/>
                  <a:gd name="T5" fmla="*/ 0 h 7"/>
                  <a:gd name="T6" fmla="*/ 0 w 8"/>
                  <a:gd name="T7" fmla="*/ 0 h 7"/>
                  <a:gd name="T8" fmla="*/ 0 w 8"/>
                  <a:gd name="T9" fmla="*/ 0 h 7"/>
                  <a:gd name="T10" fmla="*/ 0 w 8"/>
                  <a:gd name="T11" fmla="*/ 0 h 7"/>
                  <a:gd name="T12" fmla="*/ 0 w 8"/>
                  <a:gd name="T13" fmla="*/ 0 h 7"/>
                  <a:gd name="T14" fmla="*/ 0 w 8"/>
                  <a:gd name="T15" fmla="*/ 0 h 7"/>
                  <a:gd name="T16" fmla="*/ 0 w 8"/>
                  <a:gd name="T17" fmla="*/ 0 h 7"/>
                  <a:gd name="T18" fmla="*/ 0 w 8"/>
                  <a:gd name="T19" fmla="*/ 0 h 7"/>
                  <a:gd name="T20" fmla="*/ 0 w 8"/>
                  <a:gd name="T21" fmla="*/ 0 h 7"/>
                  <a:gd name="T22" fmla="*/ 0 w 8"/>
                  <a:gd name="T23" fmla="*/ 0 h 7"/>
                  <a:gd name="T24" fmla="*/ 0 w 8"/>
                  <a:gd name="T25" fmla="*/ 0 h 7"/>
                  <a:gd name="T26" fmla="*/ 0 w 8"/>
                  <a:gd name="T27" fmla="*/ 0 h 7"/>
                  <a:gd name="T28" fmla="*/ 0 w 8"/>
                  <a:gd name="T29" fmla="*/ 0 h 7"/>
                  <a:gd name="T30" fmla="*/ 0 w 8"/>
                  <a:gd name="T31" fmla="*/ 0 h 7"/>
                  <a:gd name="T32" fmla="*/ 0 w 8"/>
                  <a:gd name="T33" fmla="*/ 0 h 7"/>
                  <a:gd name="T34" fmla="*/ 0 w 8"/>
                  <a:gd name="T35" fmla="*/ 0 h 7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0" t="0" r="r" b="b"/>
                <a:pathLst>
                  <a:path w="8" h="7">
                    <a:moveTo>
                      <a:pt x="0" y="3"/>
                    </a:moveTo>
                    <a:lnTo>
                      <a:pt x="0" y="4"/>
                    </a:lnTo>
                    <a:lnTo>
                      <a:pt x="1" y="6"/>
                    </a:lnTo>
                    <a:lnTo>
                      <a:pt x="3" y="7"/>
                    </a:lnTo>
                    <a:lnTo>
                      <a:pt x="4" y="7"/>
                    </a:lnTo>
                    <a:lnTo>
                      <a:pt x="6" y="7"/>
                    </a:lnTo>
                    <a:lnTo>
                      <a:pt x="7" y="6"/>
                    </a:lnTo>
                    <a:lnTo>
                      <a:pt x="8" y="4"/>
                    </a:lnTo>
                    <a:lnTo>
                      <a:pt x="8" y="3"/>
                    </a:lnTo>
                    <a:lnTo>
                      <a:pt x="8" y="1"/>
                    </a:lnTo>
                    <a:lnTo>
                      <a:pt x="7" y="1"/>
                    </a:lnTo>
                    <a:lnTo>
                      <a:pt x="6" y="0"/>
                    </a:lnTo>
                    <a:lnTo>
                      <a:pt x="4" y="0"/>
                    </a:lnTo>
                    <a:lnTo>
                      <a:pt x="3" y="0"/>
                    </a:lnTo>
                    <a:lnTo>
                      <a:pt x="1" y="1"/>
                    </a:lnTo>
                    <a:lnTo>
                      <a:pt x="0" y="1"/>
                    </a:lnTo>
                    <a:lnTo>
                      <a:pt x="0" y="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127112" name="Freeform 61"/>
              <p:cNvSpPr>
                <a:spLocks/>
              </p:cNvSpPr>
              <p:nvPr/>
            </p:nvSpPr>
            <p:spPr bwMode="auto">
              <a:xfrm>
                <a:off x="8338" y="4730"/>
                <a:ext cx="2" cy="3"/>
              </a:xfrm>
              <a:custGeom>
                <a:avLst/>
                <a:gdLst>
                  <a:gd name="T0" fmla="*/ 0 w 7"/>
                  <a:gd name="T1" fmla="*/ 0 h 8"/>
                  <a:gd name="T2" fmla="*/ 0 w 7"/>
                  <a:gd name="T3" fmla="*/ 0 h 8"/>
                  <a:gd name="T4" fmla="*/ 0 w 7"/>
                  <a:gd name="T5" fmla="*/ 0 h 8"/>
                  <a:gd name="T6" fmla="*/ 0 w 7"/>
                  <a:gd name="T7" fmla="*/ 0 h 8"/>
                  <a:gd name="T8" fmla="*/ 0 w 7"/>
                  <a:gd name="T9" fmla="*/ 0 h 8"/>
                  <a:gd name="T10" fmla="*/ 0 w 7"/>
                  <a:gd name="T11" fmla="*/ 0 h 8"/>
                  <a:gd name="T12" fmla="*/ 0 w 7"/>
                  <a:gd name="T13" fmla="*/ 0 h 8"/>
                  <a:gd name="T14" fmla="*/ 0 w 7"/>
                  <a:gd name="T15" fmla="*/ 0 h 8"/>
                  <a:gd name="T16" fmla="*/ 0 w 7"/>
                  <a:gd name="T17" fmla="*/ 0 h 8"/>
                  <a:gd name="T18" fmla="*/ 0 w 7"/>
                  <a:gd name="T19" fmla="*/ 0 h 8"/>
                  <a:gd name="T20" fmla="*/ 0 w 7"/>
                  <a:gd name="T21" fmla="*/ 0 h 8"/>
                  <a:gd name="T22" fmla="*/ 0 w 7"/>
                  <a:gd name="T23" fmla="*/ 0 h 8"/>
                  <a:gd name="T24" fmla="*/ 0 w 7"/>
                  <a:gd name="T25" fmla="*/ 0 h 8"/>
                  <a:gd name="T26" fmla="*/ 0 w 7"/>
                  <a:gd name="T27" fmla="*/ 0 h 8"/>
                  <a:gd name="T28" fmla="*/ 0 w 7"/>
                  <a:gd name="T29" fmla="*/ 0 h 8"/>
                  <a:gd name="T30" fmla="*/ 0 w 7"/>
                  <a:gd name="T31" fmla="*/ 0 h 8"/>
                  <a:gd name="T32" fmla="*/ 0 w 7"/>
                  <a:gd name="T33" fmla="*/ 0 h 8"/>
                  <a:gd name="T34" fmla="*/ 0 w 7"/>
                  <a:gd name="T35" fmla="*/ 0 h 8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0" t="0" r="r" b="b"/>
                <a:pathLst>
                  <a:path w="7" h="8">
                    <a:moveTo>
                      <a:pt x="0" y="3"/>
                    </a:moveTo>
                    <a:lnTo>
                      <a:pt x="0" y="5"/>
                    </a:lnTo>
                    <a:lnTo>
                      <a:pt x="1" y="6"/>
                    </a:lnTo>
                    <a:lnTo>
                      <a:pt x="3" y="8"/>
                    </a:lnTo>
                    <a:lnTo>
                      <a:pt x="4" y="8"/>
                    </a:lnTo>
                    <a:lnTo>
                      <a:pt x="6" y="8"/>
                    </a:lnTo>
                    <a:lnTo>
                      <a:pt x="6" y="6"/>
                    </a:lnTo>
                    <a:lnTo>
                      <a:pt x="7" y="5"/>
                    </a:lnTo>
                    <a:lnTo>
                      <a:pt x="7" y="3"/>
                    </a:lnTo>
                    <a:lnTo>
                      <a:pt x="7" y="2"/>
                    </a:lnTo>
                    <a:lnTo>
                      <a:pt x="6" y="2"/>
                    </a:lnTo>
                    <a:lnTo>
                      <a:pt x="6" y="0"/>
                    </a:lnTo>
                    <a:lnTo>
                      <a:pt x="4" y="0"/>
                    </a:lnTo>
                    <a:lnTo>
                      <a:pt x="3" y="0"/>
                    </a:lnTo>
                    <a:lnTo>
                      <a:pt x="1" y="2"/>
                    </a:lnTo>
                    <a:lnTo>
                      <a:pt x="0" y="2"/>
                    </a:lnTo>
                    <a:lnTo>
                      <a:pt x="0" y="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127113" name="Freeform 62"/>
              <p:cNvSpPr>
                <a:spLocks/>
              </p:cNvSpPr>
              <p:nvPr/>
            </p:nvSpPr>
            <p:spPr bwMode="auto">
              <a:xfrm>
                <a:off x="8370" y="4713"/>
                <a:ext cx="6" cy="6"/>
              </a:xfrm>
              <a:custGeom>
                <a:avLst/>
                <a:gdLst>
                  <a:gd name="T0" fmla="*/ 0 w 16"/>
                  <a:gd name="T1" fmla="*/ 0 h 17"/>
                  <a:gd name="T2" fmla="*/ 0 w 16"/>
                  <a:gd name="T3" fmla="*/ 0 h 17"/>
                  <a:gd name="T4" fmla="*/ 0 w 16"/>
                  <a:gd name="T5" fmla="*/ 0 h 17"/>
                  <a:gd name="T6" fmla="*/ 0 w 16"/>
                  <a:gd name="T7" fmla="*/ 0 h 17"/>
                  <a:gd name="T8" fmla="*/ 0 w 16"/>
                  <a:gd name="T9" fmla="*/ 0 h 17"/>
                  <a:gd name="T10" fmla="*/ 0 w 16"/>
                  <a:gd name="T11" fmla="*/ 0 h 17"/>
                  <a:gd name="T12" fmla="*/ 0 w 16"/>
                  <a:gd name="T13" fmla="*/ 0 h 17"/>
                  <a:gd name="T14" fmla="*/ 0 w 16"/>
                  <a:gd name="T15" fmla="*/ 0 h 17"/>
                  <a:gd name="T16" fmla="*/ 0 w 16"/>
                  <a:gd name="T17" fmla="*/ 0 h 17"/>
                  <a:gd name="T18" fmla="*/ 0 w 16"/>
                  <a:gd name="T19" fmla="*/ 0 h 17"/>
                  <a:gd name="T20" fmla="*/ 0 w 16"/>
                  <a:gd name="T21" fmla="*/ 0 h 17"/>
                  <a:gd name="T22" fmla="*/ 0 w 16"/>
                  <a:gd name="T23" fmla="*/ 0 h 17"/>
                  <a:gd name="T24" fmla="*/ 0 w 16"/>
                  <a:gd name="T25" fmla="*/ 0 h 17"/>
                  <a:gd name="T26" fmla="*/ 0 w 16"/>
                  <a:gd name="T27" fmla="*/ 0 h 17"/>
                  <a:gd name="T28" fmla="*/ 0 w 16"/>
                  <a:gd name="T29" fmla="*/ 0 h 17"/>
                  <a:gd name="T30" fmla="*/ 0 w 16"/>
                  <a:gd name="T31" fmla="*/ 0 h 17"/>
                  <a:gd name="T32" fmla="*/ 0 w 16"/>
                  <a:gd name="T33" fmla="*/ 0 h 17"/>
                  <a:gd name="T34" fmla="*/ 0 w 16"/>
                  <a:gd name="T35" fmla="*/ 0 h 17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0" t="0" r="r" b="b"/>
                <a:pathLst>
                  <a:path w="16" h="17">
                    <a:moveTo>
                      <a:pt x="0" y="8"/>
                    </a:moveTo>
                    <a:lnTo>
                      <a:pt x="0" y="11"/>
                    </a:lnTo>
                    <a:lnTo>
                      <a:pt x="3" y="14"/>
                    </a:lnTo>
                    <a:lnTo>
                      <a:pt x="5" y="16"/>
                    </a:lnTo>
                    <a:lnTo>
                      <a:pt x="9" y="17"/>
                    </a:lnTo>
                    <a:lnTo>
                      <a:pt x="12" y="16"/>
                    </a:lnTo>
                    <a:lnTo>
                      <a:pt x="15" y="14"/>
                    </a:lnTo>
                    <a:lnTo>
                      <a:pt x="16" y="11"/>
                    </a:lnTo>
                    <a:lnTo>
                      <a:pt x="16" y="8"/>
                    </a:lnTo>
                    <a:lnTo>
                      <a:pt x="16" y="5"/>
                    </a:lnTo>
                    <a:lnTo>
                      <a:pt x="15" y="3"/>
                    </a:lnTo>
                    <a:lnTo>
                      <a:pt x="12" y="1"/>
                    </a:lnTo>
                    <a:lnTo>
                      <a:pt x="9" y="0"/>
                    </a:lnTo>
                    <a:lnTo>
                      <a:pt x="5" y="1"/>
                    </a:lnTo>
                    <a:lnTo>
                      <a:pt x="3" y="3"/>
                    </a:lnTo>
                    <a:lnTo>
                      <a:pt x="0" y="5"/>
                    </a:lnTo>
                    <a:lnTo>
                      <a:pt x="0" y="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127114" name="Freeform 63"/>
              <p:cNvSpPr>
                <a:spLocks/>
              </p:cNvSpPr>
              <p:nvPr/>
            </p:nvSpPr>
            <p:spPr bwMode="auto">
              <a:xfrm>
                <a:off x="8353" y="4721"/>
                <a:ext cx="4" cy="4"/>
              </a:xfrm>
              <a:custGeom>
                <a:avLst/>
                <a:gdLst>
                  <a:gd name="T0" fmla="*/ 0 w 12"/>
                  <a:gd name="T1" fmla="*/ 0 h 12"/>
                  <a:gd name="T2" fmla="*/ 0 w 12"/>
                  <a:gd name="T3" fmla="*/ 0 h 12"/>
                  <a:gd name="T4" fmla="*/ 0 w 12"/>
                  <a:gd name="T5" fmla="*/ 0 h 12"/>
                  <a:gd name="T6" fmla="*/ 0 w 12"/>
                  <a:gd name="T7" fmla="*/ 0 h 12"/>
                  <a:gd name="T8" fmla="*/ 0 w 12"/>
                  <a:gd name="T9" fmla="*/ 0 h 12"/>
                  <a:gd name="T10" fmla="*/ 0 w 12"/>
                  <a:gd name="T11" fmla="*/ 0 h 12"/>
                  <a:gd name="T12" fmla="*/ 0 w 12"/>
                  <a:gd name="T13" fmla="*/ 0 h 12"/>
                  <a:gd name="T14" fmla="*/ 0 w 12"/>
                  <a:gd name="T15" fmla="*/ 0 h 12"/>
                  <a:gd name="T16" fmla="*/ 0 w 12"/>
                  <a:gd name="T17" fmla="*/ 0 h 12"/>
                  <a:gd name="T18" fmla="*/ 0 w 12"/>
                  <a:gd name="T19" fmla="*/ 0 h 12"/>
                  <a:gd name="T20" fmla="*/ 0 w 12"/>
                  <a:gd name="T21" fmla="*/ 0 h 12"/>
                  <a:gd name="T22" fmla="*/ 0 w 12"/>
                  <a:gd name="T23" fmla="*/ 0 h 12"/>
                  <a:gd name="T24" fmla="*/ 0 w 12"/>
                  <a:gd name="T25" fmla="*/ 0 h 12"/>
                  <a:gd name="T26" fmla="*/ 0 w 12"/>
                  <a:gd name="T27" fmla="*/ 0 h 12"/>
                  <a:gd name="T28" fmla="*/ 0 w 12"/>
                  <a:gd name="T29" fmla="*/ 0 h 12"/>
                  <a:gd name="T30" fmla="*/ 0 w 12"/>
                  <a:gd name="T31" fmla="*/ 0 h 12"/>
                  <a:gd name="T32" fmla="*/ 0 w 12"/>
                  <a:gd name="T33" fmla="*/ 0 h 12"/>
                  <a:gd name="T34" fmla="*/ 0 w 12"/>
                  <a:gd name="T35" fmla="*/ 0 h 12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0" t="0" r="r" b="b"/>
                <a:pathLst>
                  <a:path w="12" h="12">
                    <a:moveTo>
                      <a:pt x="0" y="6"/>
                    </a:moveTo>
                    <a:lnTo>
                      <a:pt x="0" y="7"/>
                    </a:lnTo>
                    <a:lnTo>
                      <a:pt x="1" y="10"/>
                    </a:lnTo>
                    <a:lnTo>
                      <a:pt x="4" y="12"/>
                    </a:lnTo>
                    <a:lnTo>
                      <a:pt x="6" y="12"/>
                    </a:lnTo>
                    <a:lnTo>
                      <a:pt x="7" y="12"/>
                    </a:lnTo>
                    <a:lnTo>
                      <a:pt x="10" y="10"/>
                    </a:lnTo>
                    <a:lnTo>
                      <a:pt x="12" y="7"/>
                    </a:lnTo>
                    <a:lnTo>
                      <a:pt x="12" y="6"/>
                    </a:lnTo>
                    <a:lnTo>
                      <a:pt x="12" y="4"/>
                    </a:lnTo>
                    <a:lnTo>
                      <a:pt x="10" y="2"/>
                    </a:lnTo>
                    <a:lnTo>
                      <a:pt x="7" y="0"/>
                    </a:lnTo>
                    <a:lnTo>
                      <a:pt x="6" y="0"/>
                    </a:lnTo>
                    <a:lnTo>
                      <a:pt x="4" y="0"/>
                    </a:lnTo>
                    <a:lnTo>
                      <a:pt x="1" y="2"/>
                    </a:lnTo>
                    <a:lnTo>
                      <a:pt x="0" y="4"/>
                    </a:lnTo>
                    <a:lnTo>
                      <a:pt x="0" y="6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127115" name="Freeform 64"/>
              <p:cNvSpPr>
                <a:spLocks/>
              </p:cNvSpPr>
              <p:nvPr/>
            </p:nvSpPr>
            <p:spPr bwMode="auto">
              <a:xfrm>
                <a:off x="8343" y="4794"/>
                <a:ext cx="25" cy="25"/>
              </a:xfrm>
              <a:custGeom>
                <a:avLst/>
                <a:gdLst>
                  <a:gd name="T0" fmla="*/ 0 w 74"/>
                  <a:gd name="T1" fmla="*/ 0 h 75"/>
                  <a:gd name="T2" fmla="*/ 0 w 74"/>
                  <a:gd name="T3" fmla="*/ 0 h 75"/>
                  <a:gd name="T4" fmla="*/ 0 w 74"/>
                  <a:gd name="T5" fmla="*/ 0 h 75"/>
                  <a:gd name="T6" fmla="*/ 0 w 74"/>
                  <a:gd name="T7" fmla="*/ 0 h 75"/>
                  <a:gd name="T8" fmla="*/ 0 w 74"/>
                  <a:gd name="T9" fmla="*/ 0 h 75"/>
                  <a:gd name="T10" fmla="*/ 0 w 74"/>
                  <a:gd name="T11" fmla="*/ 0 h 75"/>
                  <a:gd name="T12" fmla="*/ 0 w 74"/>
                  <a:gd name="T13" fmla="*/ 0 h 75"/>
                  <a:gd name="T14" fmla="*/ 0 w 74"/>
                  <a:gd name="T15" fmla="*/ 0 h 75"/>
                  <a:gd name="T16" fmla="*/ 0 w 74"/>
                  <a:gd name="T17" fmla="*/ 0 h 75"/>
                  <a:gd name="T18" fmla="*/ 0 w 74"/>
                  <a:gd name="T19" fmla="*/ 0 h 75"/>
                  <a:gd name="T20" fmla="*/ 0 w 74"/>
                  <a:gd name="T21" fmla="*/ 0 h 75"/>
                  <a:gd name="T22" fmla="*/ 0 w 74"/>
                  <a:gd name="T23" fmla="*/ 0 h 75"/>
                  <a:gd name="T24" fmla="*/ 0 w 74"/>
                  <a:gd name="T25" fmla="*/ 0 h 75"/>
                  <a:gd name="T26" fmla="*/ 0 w 74"/>
                  <a:gd name="T27" fmla="*/ 0 h 75"/>
                  <a:gd name="T28" fmla="*/ 0 w 74"/>
                  <a:gd name="T29" fmla="*/ 0 h 75"/>
                  <a:gd name="T30" fmla="*/ 0 w 74"/>
                  <a:gd name="T31" fmla="*/ 0 h 75"/>
                  <a:gd name="T32" fmla="*/ 0 w 74"/>
                  <a:gd name="T33" fmla="*/ 0 h 75"/>
                  <a:gd name="T34" fmla="*/ 0 w 74"/>
                  <a:gd name="T35" fmla="*/ 0 h 75"/>
                  <a:gd name="T36" fmla="*/ 0 w 74"/>
                  <a:gd name="T37" fmla="*/ 0 h 75"/>
                  <a:gd name="T38" fmla="*/ 0 w 74"/>
                  <a:gd name="T39" fmla="*/ 0 h 75"/>
                  <a:gd name="T40" fmla="*/ 0 w 74"/>
                  <a:gd name="T41" fmla="*/ 0 h 75"/>
                  <a:gd name="T42" fmla="*/ 0 w 74"/>
                  <a:gd name="T43" fmla="*/ 0 h 75"/>
                  <a:gd name="T44" fmla="*/ 0 w 74"/>
                  <a:gd name="T45" fmla="*/ 0 h 75"/>
                  <a:gd name="T46" fmla="*/ 0 w 74"/>
                  <a:gd name="T47" fmla="*/ 0 h 75"/>
                  <a:gd name="T48" fmla="*/ 0 w 74"/>
                  <a:gd name="T49" fmla="*/ 0 h 75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0" t="0" r="r" b="b"/>
                <a:pathLst>
                  <a:path w="74" h="75">
                    <a:moveTo>
                      <a:pt x="7" y="65"/>
                    </a:moveTo>
                    <a:lnTo>
                      <a:pt x="15" y="72"/>
                    </a:lnTo>
                    <a:lnTo>
                      <a:pt x="25" y="75"/>
                    </a:lnTo>
                    <a:lnTo>
                      <a:pt x="32" y="75"/>
                    </a:lnTo>
                    <a:lnTo>
                      <a:pt x="37" y="73"/>
                    </a:lnTo>
                    <a:lnTo>
                      <a:pt x="38" y="73"/>
                    </a:lnTo>
                    <a:lnTo>
                      <a:pt x="44" y="71"/>
                    </a:lnTo>
                    <a:lnTo>
                      <a:pt x="50" y="69"/>
                    </a:lnTo>
                    <a:lnTo>
                      <a:pt x="59" y="65"/>
                    </a:lnTo>
                    <a:lnTo>
                      <a:pt x="65" y="60"/>
                    </a:lnTo>
                    <a:lnTo>
                      <a:pt x="71" y="56"/>
                    </a:lnTo>
                    <a:lnTo>
                      <a:pt x="74" y="50"/>
                    </a:lnTo>
                    <a:lnTo>
                      <a:pt x="72" y="45"/>
                    </a:lnTo>
                    <a:lnTo>
                      <a:pt x="59" y="35"/>
                    </a:lnTo>
                    <a:lnTo>
                      <a:pt x="46" y="39"/>
                    </a:lnTo>
                    <a:lnTo>
                      <a:pt x="35" y="48"/>
                    </a:lnTo>
                    <a:lnTo>
                      <a:pt x="31" y="52"/>
                    </a:lnTo>
                    <a:lnTo>
                      <a:pt x="29" y="43"/>
                    </a:lnTo>
                    <a:lnTo>
                      <a:pt x="24" y="26"/>
                    </a:lnTo>
                    <a:lnTo>
                      <a:pt x="13" y="7"/>
                    </a:lnTo>
                    <a:lnTo>
                      <a:pt x="2" y="0"/>
                    </a:lnTo>
                    <a:lnTo>
                      <a:pt x="0" y="19"/>
                    </a:lnTo>
                    <a:lnTo>
                      <a:pt x="3" y="40"/>
                    </a:lnTo>
                    <a:lnTo>
                      <a:pt x="6" y="58"/>
                    </a:lnTo>
                    <a:lnTo>
                      <a:pt x="7" y="65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127116" name="Freeform 65"/>
              <p:cNvSpPr>
                <a:spLocks/>
              </p:cNvSpPr>
              <p:nvPr/>
            </p:nvSpPr>
            <p:spPr bwMode="auto">
              <a:xfrm>
                <a:off x="8367" y="4788"/>
                <a:ext cx="23" cy="20"/>
              </a:xfrm>
              <a:custGeom>
                <a:avLst/>
                <a:gdLst>
                  <a:gd name="T0" fmla="*/ 0 w 69"/>
                  <a:gd name="T1" fmla="*/ 0 h 59"/>
                  <a:gd name="T2" fmla="*/ 0 w 69"/>
                  <a:gd name="T3" fmla="*/ 0 h 59"/>
                  <a:gd name="T4" fmla="*/ 0 w 69"/>
                  <a:gd name="T5" fmla="*/ 0 h 59"/>
                  <a:gd name="T6" fmla="*/ 0 w 69"/>
                  <a:gd name="T7" fmla="*/ 0 h 59"/>
                  <a:gd name="T8" fmla="*/ 0 w 69"/>
                  <a:gd name="T9" fmla="*/ 0 h 59"/>
                  <a:gd name="T10" fmla="*/ 0 w 69"/>
                  <a:gd name="T11" fmla="*/ 0 h 59"/>
                  <a:gd name="T12" fmla="*/ 0 w 69"/>
                  <a:gd name="T13" fmla="*/ 0 h 59"/>
                  <a:gd name="T14" fmla="*/ 0 w 69"/>
                  <a:gd name="T15" fmla="*/ 0 h 59"/>
                  <a:gd name="T16" fmla="*/ 0 w 69"/>
                  <a:gd name="T17" fmla="*/ 0 h 59"/>
                  <a:gd name="T18" fmla="*/ 0 w 69"/>
                  <a:gd name="T19" fmla="*/ 0 h 59"/>
                  <a:gd name="T20" fmla="*/ 0 w 69"/>
                  <a:gd name="T21" fmla="*/ 0 h 59"/>
                  <a:gd name="T22" fmla="*/ 0 w 69"/>
                  <a:gd name="T23" fmla="*/ 0 h 59"/>
                  <a:gd name="T24" fmla="*/ 0 w 69"/>
                  <a:gd name="T25" fmla="*/ 0 h 59"/>
                  <a:gd name="T26" fmla="*/ 0 w 69"/>
                  <a:gd name="T27" fmla="*/ 0 h 59"/>
                  <a:gd name="T28" fmla="*/ 0 w 69"/>
                  <a:gd name="T29" fmla="*/ 0 h 59"/>
                  <a:gd name="T30" fmla="*/ 0 w 69"/>
                  <a:gd name="T31" fmla="*/ 0 h 59"/>
                  <a:gd name="T32" fmla="*/ 0 w 69"/>
                  <a:gd name="T33" fmla="*/ 0 h 59"/>
                  <a:gd name="T34" fmla="*/ 0 w 69"/>
                  <a:gd name="T35" fmla="*/ 0 h 59"/>
                  <a:gd name="T36" fmla="*/ 0 w 69"/>
                  <a:gd name="T37" fmla="*/ 0 h 59"/>
                  <a:gd name="T38" fmla="*/ 0 w 69"/>
                  <a:gd name="T39" fmla="*/ 0 h 59"/>
                  <a:gd name="T40" fmla="*/ 0 w 69"/>
                  <a:gd name="T41" fmla="*/ 0 h 59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0" t="0" r="r" b="b"/>
                <a:pathLst>
                  <a:path w="69" h="59">
                    <a:moveTo>
                      <a:pt x="24" y="59"/>
                    </a:moveTo>
                    <a:lnTo>
                      <a:pt x="29" y="59"/>
                    </a:lnTo>
                    <a:lnTo>
                      <a:pt x="38" y="57"/>
                    </a:lnTo>
                    <a:lnTo>
                      <a:pt x="47" y="56"/>
                    </a:lnTo>
                    <a:lnTo>
                      <a:pt x="56" y="54"/>
                    </a:lnTo>
                    <a:lnTo>
                      <a:pt x="63" y="52"/>
                    </a:lnTo>
                    <a:lnTo>
                      <a:pt x="68" y="47"/>
                    </a:lnTo>
                    <a:lnTo>
                      <a:pt x="69" y="43"/>
                    </a:lnTo>
                    <a:lnTo>
                      <a:pt x="66" y="37"/>
                    </a:lnTo>
                    <a:lnTo>
                      <a:pt x="54" y="32"/>
                    </a:lnTo>
                    <a:lnTo>
                      <a:pt x="41" y="33"/>
                    </a:lnTo>
                    <a:lnTo>
                      <a:pt x="29" y="37"/>
                    </a:lnTo>
                    <a:lnTo>
                      <a:pt x="25" y="40"/>
                    </a:lnTo>
                    <a:lnTo>
                      <a:pt x="21" y="29"/>
                    </a:lnTo>
                    <a:lnTo>
                      <a:pt x="19" y="13"/>
                    </a:lnTo>
                    <a:lnTo>
                      <a:pt x="15" y="1"/>
                    </a:lnTo>
                    <a:lnTo>
                      <a:pt x="0" y="0"/>
                    </a:lnTo>
                    <a:lnTo>
                      <a:pt x="0" y="27"/>
                    </a:lnTo>
                    <a:lnTo>
                      <a:pt x="9" y="44"/>
                    </a:lnTo>
                    <a:lnTo>
                      <a:pt x="19" y="56"/>
                    </a:lnTo>
                    <a:lnTo>
                      <a:pt x="24" y="5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127117" name="Freeform 66"/>
              <p:cNvSpPr>
                <a:spLocks/>
              </p:cNvSpPr>
              <p:nvPr/>
            </p:nvSpPr>
            <p:spPr bwMode="auto">
              <a:xfrm>
                <a:off x="8386" y="4779"/>
                <a:ext cx="23" cy="20"/>
              </a:xfrm>
              <a:custGeom>
                <a:avLst/>
                <a:gdLst>
                  <a:gd name="T0" fmla="*/ 0 w 69"/>
                  <a:gd name="T1" fmla="*/ 0 h 60"/>
                  <a:gd name="T2" fmla="*/ 0 w 69"/>
                  <a:gd name="T3" fmla="*/ 0 h 60"/>
                  <a:gd name="T4" fmla="*/ 0 w 69"/>
                  <a:gd name="T5" fmla="*/ 0 h 60"/>
                  <a:gd name="T6" fmla="*/ 0 w 69"/>
                  <a:gd name="T7" fmla="*/ 0 h 60"/>
                  <a:gd name="T8" fmla="*/ 0 w 69"/>
                  <a:gd name="T9" fmla="*/ 0 h 60"/>
                  <a:gd name="T10" fmla="*/ 0 w 69"/>
                  <a:gd name="T11" fmla="*/ 0 h 60"/>
                  <a:gd name="T12" fmla="*/ 0 w 69"/>
                  <a:gd name="T13" fmla="*/ 0 h 60"/>
                  <a:gd name="T14" fmla="*/ 0 w 69"/>
                  <a:gd name="T15" fmla="*/ 0 h 60"/>
                  <a:gd name="T16" fmla="*/ 0 w 69"/>
                  <a:gd name="T17" fmla="*/ 0 h 60"/>
                  <a:gd name="T18" fmla="*/ 0 w 69"/>
                  <a:gd name="T19" fmla="*/ 0 h 60"/>
                  <a:gd name="T20" fmla="*/ 0 w 69"/>
                  <a:gd name="T21" fmla="*/ 0 h 60"/>
                  <a:gd name="T22" fmla="*/ 0 w 69"/>
                  <a:gd name="T23" fmla="*/ 0 h 60"/>
                  <a:gd name="T24" fmla="*/ 0 w 69"/>
                  <a:gd name="T25" fmla="*/ 0 h 60"/>
                  <a:gd name="T26" fmla="*/ 0 w 69"/>
                  <a:gd name="T27" fmla="*/ 0 h 60"/>
                  <a:gd name="T28" fmla="*/ 0 w 69"/>
                  <a:gd name="T29" fmla="*/ 0 h 60"/>
                  <a:gd name="T30" fmla="*/ 0 w 69"/>
                  <a:gd name="T31" fmla="*/ 0 h 60"/>
                  <a:gd name="T32" fmla="*/ 0 w 69"/>
                  <a:gd name="T33" fmla="*/ 0 h 60"/>
                  <a:gd name="T34" fmla="*/ 0 w 69"/>
                  <a:gd name="T35" fmla="*/ 0 h 60"/>
                  <a:gd name="T36" fmla="*/ 0 w 69"/>
                  <a:gd name="T37" fmla="*/ 0 h 60"/>
                  <a:gd name="T38" fmla="*/ 0 w 69"/>
                  <a:gd name="T39" fmla="*/ 0 h 60"/>
                  <a:gd name="T40" fmla="*/ 0 w 69"/>
                  <a:gd name="T41" fmla="*/ 0 h 60"/>
                  <a:gd name="T42" fmla="*/ 0 w 69"/>
                  <a:gd name="T43" fmla="*/ 0 h 60"/>
                  <a:gd name="T44" fmla="*/ 0 w 69"/>
                  <a:gd name="T45" fmla="*/ 0 h 60"/>
                  <a:gd name="T46" fmla="*/ 0 w 69"/>
                  <a:gd name="T47" fmla="*/ 0 h 60"/>
                  <a:gd name="T48" fmla="*/ 0 w 69"/>
                  <a:gd name="T49" fmla="*/ 0 h 60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0" t="0" r="r" b="b"/>
                <a:pathLst>
                  <a:path w="69" h="60">
                    <a:moveTo>
                      <a:pt x="6" y="46"/>
                    </a:moveTo>
                    <a:lnTo>
                      <a:pt x="15" y="54"/>
                    </a:lnTo>
                    <a:lnTo>
                      <a:pt x="22" y="59"/>
                    </a:lnTo>
                    <a:lnTo>
                      <a:pt x="31" y="60"/>
                    </a:lnTo>
                    <a:lnTo>
                      <a:pt x="38" y="60"/>
                    </a:lnTo>
                    <a:lnTo>
                      <a:pt x="45" y="59"/>
                    </a:lnTo>
                    <a:lnTo>
                      <a:pt x="51" y="56"/>
                    </a:lnTo>
                    <a:lnTo>
                      <a:pt x="57" y="53"/>
                    </a:lnTo>
                    <a:lnTo>
                      <a:pt x="60" y="51"/>
                    </a:lnTo>
                    <a:lnTo>
                      <a:pt x="64" y="50"/>
                    </a:lnTo>
                    <a:lnTo>
                      <a:pt x="67" y="47"/>
                    </a:lnTo>
                    <a:lnTo>
                      <a:pt x="69" y="43"/>
                    </a:lnTo>
                    <a:lnTo>
                      <a:pt x="67" y="40"/>
                    </a:lnTo>
                    <a:lnTo>
                      <a:pt x="54" y="31"/>
                    </a:lnTo>
                    <a:lnTo>
                      <a:pt x="41" y="31"/>
                    </a:lnTo>
                    <a:lnTo>
                      <a:pt x="32" y="34"/>
                    </a:lnTo>
                    <a:lnTo>
                      <a:pt x="28" y="37"/>
                    </a:lnTo>
                    <a:lnTo>
                      <a:pt x="26" y="30"/>
                    </a:lnTo>
                    <a:lnTo>
                      <a:pt x="20" y="15"/>
                    </a:lnTo>
                    <a:lnTo>
                      <a:pt x="12" y="2"/>
                    </a:lnTo>
                    <a:lnTo>
                      <a:pt x="1" y="0"/>
                    </a:lnTo>
                    <a:lnTo>
                      <a:pt x="0" y="14"/>
                    </a:lnTo>
                    <a:lnTo>
                      <a:pt x="1" y="30"/>
                    </a:lnTo>
                    <a:lnTo>
                      <a:pt x="4" y="41"/>
                    </a:lnTo>
                    <a:lnTo>
                      <a:pt x="6" y="46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127118" name="Freeform 67"/>
              <p:cNvSpPr>
                <a:spLocks/>
              </p:cNvSpPr>
              <p:nvPr/>
            </p:nvSpPr>
            <p:spPr bwMode="auto">
              <a:xfrm>
                <a:off x="8357" y="4833"/>
                <a:ext cx="25" cy="16"/>
              </a:xfrm>
              <a:custGeom>
                <a:avLst/>
                <a:gdLst>
                  <a:gd name="T0" fmla="*/ 0 w 75"/>
                  <a:gd name="T1" fmla="*/ 0 h 48"/>
                  <a:gd name="T2" fmla="*/ 0 w 75"/>
                  <a:gd name="T3" fmla="*/ 0 h 48"/>
                  <a:gd name="T4" fmla="*/ 0 w 75"/>
                  <a:gd name="T5" fmla="*/ 0 h 48"/>
                  <a:gd name="T6" fmla="*/ 0 w 75"/>
                  <a:gd name="T7" fmla="*/ 0 h 48"/>
                  <a:gd name="T8" fmla="*/ 0 w 75"/>
                  <a:gd name="T9" fmla="*/ 0 h 48"/>
                  <a:gd name="T10" fmla="*/ 0 w 75"/>
                  <a:gd name="T11" fmla="*/ 0 h 48"/>
                  <a:gd name="T12" fmla="*/ 0 w 75"/>
                  <a:gd name="T13" fmla="*/ 0 h 48"/>
                  <a:gd name="T14" fmla="*/ 0 w 75"/>
                  <a:gd name="T15" fmla="*/ 0 h 48"/>
                  <a:gd name="T16" fmla="*/ 0 w 75"/>
                  <a:gd name="T17" fmla="*/ 0 h 48"/>
                  <a:gd name="T18" fmla="*/ 0 w 75"/>
                  <a:gd name="T19" fmla="*/ 0 h 48"/>
                  <a:gd name="T20" fmla="*/ 0 w 75"/>
                  <a:gd name="T21" fmla="*/ 0 h 48"/>
                  <a:gd name="T22" fmla="*/ 0 w 75"/>
                  <a:gd name="T23" fmla="*/ 0 h 48"/>
                  <a:gd name="T24" fmla="*/ 0 w 75"/>
                  <a:gd name="T25" fmla="*/ 0 h 48"/>
                  <a:gd name="T26" fmla="*/ 0 w 75"/>
                  <a:gd name="T27" fmla="*/ 0 h 48"/>
                  <a:gd name="T28" fmla="*/ 0 w 75"/>
                  <a:gd name="T29" fmla="*/ 0 h 48"/>
                  <a:gd name="T30" fmla="*/ 0 w 75"/>
                  <a:gd name="T31" fmla="*/ 0 h 48"/>
                  <a:gd name="T32" fmla="*/ 0 w 75"/>
                  <a:gd name="T33" fmla="*/ 0 h 48"/>
                  <a:gd name="T34" fmla="*/ 0 w 75"/>
                  <a:gd name="T35" fmla="*/ 0 h 48"/>
                  <a:gd name="T36" fmla="*/ 0 w 75"/>
                  <a:gd name="T37" fmla="*/ 0 h 48"/>
                  <a:gd name="T38" fmla="*/ 0 w 75"/>
                  <a:gd name="T39" fmla="*/ 0 h 48"/>
                  <a:gd name="T40" fmla="*/ 0 w 75"/>
                  <a:gd name="T41" fmla="*/ 0 h 48"/>
                  <a:gd name="T42" fmla="*/ 0 w 75"/>
                  <a:gd name="T43" fmla="*/ 0 h 48"/>
                  <a:gd name="T44" fmla="*/ 0 w 75"/>
                  <a:gd name="T45" fmla="*/ 0 h 48"/>
                  <a:gd name="T46" fmla="*/ 0 w 75"/>
                  <a:gd name="T47" fmla="*/ 0 h 48"/>
                  <a:gd name="T48" fmla="*/ 0 w 75"/>
                  <a:gd name="T49" fmla="*/ 0 h 48"/>
                  <a:gd name="T50" fmla="*/ 0 w 75"/>
                  <a:gd name="T51" fmla="*/ 0 h 48"/>
                  <a:gd name="T52" fmla="*/ 0 w 75"/>
                  <a:gd name="T53" fmla="*/ 0 h 48"/>
                  <a:gd name="T54" fmla="*/ 0 w 75"/>
                  <a:gd name="T55" fmla="*/ 0 h 48"/>
                  <a:gd name="T56" fmla="*/ 0 w 75"/>
                  <a:gd name="T57" fmla="*/ 0 h 48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0" t="0" r="r" b="b"/>
                <a:pathLst>
                  <a:path w="75" h="48">
                    <a:moveTo>
                      <a:pt x="12" y="44"/>
                    </a:moveTo>
                    <a:lnTo>
                      <a:pt x="19" y="46"/>
                    </a:lnTo>
                    <a:lnTo>
                      <a:pt x="31" y="48"/>
                    </a:lnTo>
                    <a:lnTo>
                      <a:pt x="43" y="48"/>
                    </a:lnTo>
                    <a:lnTo>
                      <a:pt x="56" y="46"/>
                    </a:lnTo>
                    <a:lnTo>
                      <a:pt x="66" y="42"/>
                    </a:lnTo>
                    <a:lnTo>
                      <a:pt x="74" y="36"/>
                    </a:lnTo>
                    <a:lnTo>
                      <a:pt x="75" y="29"/>
                    </a:lnTo>
                    <a:lnTo>
                      <a:pt x="71" y="19"/>
                    </a:lnTo>
                    <a:lnTo>
                      <a:pt x="66" y="16"/>
                    </a:lnTo>
                    <a:lnTo>
                      <a:pt x="59" y="15"/>
                    </a:lnTo>
                    <a:lnTo>
                      <a:pt x="52" y="15"/>
                    </a:lnTo>
                    <a:lnTo>
                      <a:pt x="43" y="18"/>
                    </a:lnTo>
                    <a:lnTo>
                      <a:pt x="35" y="19"/>
                    </a:lnTo>
                    <a:lnTo>
                      <a:pt x="30" y="22"/>
                    </a:lnTo>
                    <a:lnTo>
                      <a:pt x="25" y="23"/>
                    </a:lnTo>
                    <a:lnTo>
                      <a:pt x="24" y="25"/>
                    </a:lnTo>
                    <a:lnTo>
                      <a:pt x="22" y="21"/>
                    </a:lnTo>
                    <a:lnTo>
                      <a:pt x="19" y="13"/>
                    </a:lnTo>
                    <a:lnTo>
                      <a:pt x="16" y="5"/>
                    </a:lnTo>
                    <a:lnTo>
                      <a:pt x="15" y="2"/>
                    </a:lnTo>
                    <a:lnTo>
                      <a:pt x="12" y="0"/>
                    </a:lnTo>
                    <a:lnTo>
                      <a:pt x="8" y="0"/>
                    </a:lnTo>
                    <a:lnTo>
                      <a:pt x="3" y="2"/>
                    </a:lnTo>
                    <a:lnTo>
                      <a:pt x="0" y="5"/>
                    </a:lnTo>
                    <a:lnTo>
                      <a:pt x="0" y="13"/>
                    </a:lnTo>
                    <a:lnTo>
                      <a:pt x="5" y="26"/>
                    </a:lnTo>
                    <a:lnTo>
                      <a:pt x="9" y="38"/>
                    </a:lnTo>
                    <a:lnTo>
                      <a:pt x="12" y="4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127119" name="Freeform 68"/>
              <p:cNvSpPr>
                <a:spLocks/>
              </p:cNvSpPr>
              <p:nvPr/>
            </p:nvSpPr>
            <p:spPr bwMode="auto">
              <a:xfrm>
                <a:off x="8385" y="4821"/>
                <a:ext cx="21" cy="19"/>
              </a:xfrm>
              <a:custGeom>
                <a:avLst/>
                <a:gdLst>
                  <a:gd name="T0" fmla="*/ 0 w 63"/>
                  <a:gd name="T1" fmla="*/ 0 h 57"/>
                  <a:gd name="T2" fmla="*/ 0 w 63"/>
                  <a:gd name="T3" fmla="*/ 0 h 57"/>
                  <a:gd name="T4" fmla="*/ 0 w 63"/>
                  <a:gd name="T5" fmla="*/ 0 h 57"/>
                  <a:gd name="T6" fmla="*/ 0 w 63"/>
                  <a:gd name="T7" fmla="*/ 0 h 57"/>
                  <a:gd name="T8" fmla="*/ 0 w 63"/>
                  <a:gd name="T9" fmla="*/ 0 h 57"/>
                  <a:gd name="T10" fmla="*/ 0 w 63"/>
                  <a:gd name="T11" fmla="*/ 0 h 57"/>
                  <a:gd name="T12" fmla="*/ 0 w 63"/>
                  <a:gd name="T13" fmla="*/ 0 h 57"/>
                  <a:gd name="T14" fmla="*/ 0 w 63"/>
                  <a:gd name="T15" fmla="*/ 0 h 57"/>
                  <a:gd name="T16" fmla="*/ 0 w 63"/>
                  <a:gd name="T17" fmla="*/ 0 h 57"/>
                  <a:gd name="T18" fmla="*/ 0 w 63"/>
                  <a:gd name="T19" fmla="*/ 0 h 57"/>
                  <a:gd name="T20" fmla="*/ 0 w 63"/>
                  <a:gd name="T21" fmla="*/ 0 h 57"/>
                  <a:gd name="T22" fmla="*/ 0 w 63"/>
                  <a:gd name="T23" fmla="*/ 0 h 57"/>
                  <a:gd name="T24" fmla="*/ 0 w 63"/>
                  <a:gd name="T25" fmla="*/ 0 h 57"/>
                  <a:gd name="T26" fmla="*/ 0 w 63"/>
                  <a:gd name="T27" fmla="*/ 0 h 57"/>
                  <a:gd name="T28" fmla="*/ 0 w 63"/>
                  <a:gd name="T29" fmla="*/ 0 h 57"/>
                  <a:gd name="T30" fmla="*/ 0 w 63"/>
                  <a:gd name="T31" fmla="*/ 0 h 57"/>
                  <a:gd name="T32" fmla="*/ 0 w 63"/>
                  <a:gd name="T33" fmla="*/ 0 h 57"/>
                  <a:gd name="T34" fmla="*/ 0 w 63"/>
                  <a:gd name="T35" fmla="*/ 0 h 57"/>
                  <a:gd name="T36" fmla="*/ 0 w 63"/>
                  <a:gd name="T37" fmla="*/ 0 h 57"/>
                  <a:gd name="T38" fmla="*/ 0 w 63"/>
                  <a:gd name="T39" fmla="*/ 0 h 57"/>
                  <a:gd name="T40" fmla="*/ 0 w 63"/>
                  <a:gd name="T41" fmla="*/ 0 h 57"/>
                  <a:gd name="T42" fmla="*/ 0 w 63"/>
                  <a:gd name="T43" fmla="*/ 0 h 57"/>
                  <a:gd name="T44" fmla="*/ 0 w 63"/>
                  <a:gd name="T45" fmla="*/ 0 h 57"/>
                  <a:gd name="T46" fmla="*/ 0 w 63"/>
                  <a:gd name="T47" fmla="*/ 0 h 57"/>
                  <a:gd name="T48" fmla="*/ 0 w 63"/>
                  <a:gd name="T49" fmla="*/ 0 h 57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0" t="0" r="r" b="b"/>
                <a:pathLst>
                  <a:path w="63" h="57">
                    <a:moveTo>
                      <a:pt x="15" y="53"/>
                    </a:moveTo>
                    <a:lnTo>
                      <a:pt x="22" y="54"/>
                    </a:lnTo>
                    <a:lnTo>
                      <a:pt x="34" y="57"/>
                    </a:lnTo>
                    <a:lnTo>
                      <a:pt x="47" y="56"/>
                    </a:lnTo>
                    <a:lnTo>
                      <a:pt x="58" y="50"/>
                    </a:lnTo>
                    <a:lnTo>
                      <a:pt x="61" y="48"/>
                    </a:lnTo>
                    <a:lnTo>
                      <a:pt x="62" y="46"/>
                    </a:lnTo>
                    <a:lnTo>
                      <a:pt x="63" y="43"/>
                    </a:lnTo>
                    <a:lnTo>
                      <a:pt x="62" y="40"/>
                    </a:lnTo>
                    <a:lnTo>
                      <a:pt x="61" y="36"/>
                    </a:lnTo>
                    <a:lnTo>
                      <a:pt x="58" y="33"/>
                    </a:lnTo>
                    <a:lnTo>
                      <a:pt x="53" y="31"/>
                    </a:lnTo>
                    <a:lnTo>
                      <a:pt x="47" y="33"/>
                    </a:lnTo>
                    <a:lnTo>
                      <a:pt x="39" y="36"/>
                    </a:lnTo>
                    <a:lnTo>
                      <a:pt x="30" y="36"/>
                    </a:lnTo>
                    <a:lnTo>
                      <a:pt x="24" y="36"/>
                    </a:lnTo>
                    <a:lnTo>
                      <a:pt x="21" y="36"/>
                    </a:lnTo>
                    <a:lnTo>
                      <a:pt x="21" y="30"/>
                    </a:lnTo>
                    <a:lnTo>
                      <a:pt x="21" y="17"/>
                    </a:lnTo>
                    <a:lnTo>
                      <a:pt x="17" y="4"/>
                    </a:lnTo>
                    <a:lnTo>
                      <a:pt x="8" y="0"/>
                    </a:lnTo>
                    <a:lnTo>
                      <a:pt x="0" y="18"/>
                    </a:lnTo>
                    <a:lnTo>
                      <a:pt x="0" y="34"/>
                    </a:lnTo>
                    <a:lnTo>
                      <a:pt x="6" y="46"/>
                    </a:lnTo>
                    <a:lnTo>
                      <a:pt x="15" y="5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127120" name="Freeform 69"/>
              <p:cNvSpPr>
                <a:spLocks/>
              </p:cNvSpPr>
              <p:nvPr/>
            </p:nvSpPr>
            <p:spPr bwMode="auto">
              <a:xfrm>
                <a:off x="8406" y="4814"/>
                <a:ext cx="21" cy="19"/>
              </a:xfrm>
              <a:custGeom>
                <a:avLst/>
                <a:gdLst>
                  <a:gd name="T0" fmla="*/ 0 w 65"/>
                  <a:gd name="T1" fmla="*/ 0 h 57"/>
                  <a:gd name="T2" fmla="*/ 0 w 65"/>
                  <a:gd name="T3" fmla="*/ 0 h 57"/>
                  <a:gd name="T4" fmla="*/ 0 w 65"/>
                  <a:gd name="T5" fmla="*/ 0 h 57"/>
                  <a:gd name="T6" fmla="*/ 0 w 65"/>
                  <a:gd name="T7" fmla="*/ 0 h 57"/>
                  <a:gd name="T8" fmla="*/ 0 w 65"/>
                  <a:gd name="T9" fmla="*/ 0 h 57"/>
                  <a:gd name="T10" fmla="*/ 0 w 65"/>
                  <a:gd name="T11" fmla="*/ 0 h 57"/>
                  <a:gd name="T12" fmla="*/ 0 w 65"/>
                  <a:gd name="T13" fmla="*/ 0 h 57"/>
                  <a:gd name="T14" fmla="*/ 0 w 65"/>
                  <a:gd name="T15" fmla="*/ 0 h 57"/>
                  <a:gd name="T16" fmla="*/ 0 w 65"/>
                  <a:gd name="T17" fmla="*/ 0 h 57"/>
                  <a:gd name="T18" fmla="*/ 0 w 65"/>
                  <a:gd name="T19" fmla="*/ 0 h 57"/>
                  <a:gd name="T20" fmla="*/ 0 w 65"/>
                  <a:gd name="T21" fmla="*/ 0 h 57"/>
                  <a:gd name="T22" fmla="*/ 0 w 65"/>
                  <a:gd name="T23" fmla="*/ 0 h 57"/>
                  <a:gd name="T24" fmla="*/ 0 w 65"/>
                  <a:gd name="T25" fmla="*/ 0 h 57"/>
                  <a:gd name="T26" fmla="*/ 0 w 65"/>
                  <a:gd name="T27" fmla="*/ 0 h 57"/>
                  <a:gd name="T28" fmla="*/ 0 w 65"/>
                  <a:gd name="T29" fmla="*/ 0 h 57"/>
                  <a:gd name="T30" fmla="*/ 0 w 65"/>
                  <a:gd name="T31" fmla="*/ 0 h 57"/>
                  <a:gd name="T32" fmla="*/ 0 w 65"/>
                  <a:gd name="T33" fmla="*/ 0 h 57"/>
                  <a:gd name="T34" fmla="*/ 0 w 65"/>
                  <a:gd name="T35" fmla="*/ 0 h 57"/>
                  <a:gd name="T36" fmla="*/ 0 w 65"/>
                  <a:gd name="T37" fmla="*/ 0 h 57"/>
                  <a:gd name="T38" fmla="*/ 0 w 65"/>
                  <a:gd name="T39" fmla="*/ 0 h 57"/>
                  <a:gd name="T40" fmla="*/ 0 w 65"/>
                  <a:gd name="T41" fmla="*/ 0 h 57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0" t="0" r="r" b="b"/>
                <a:pathLst>
                  <a:path w="65" h="57">
                    <a:moveTo>
                      <a:pt x="24" y="52"/>
                    </a:moveTo>
                    <a:lnTo>
                      <a:pt x="32" y="57"/>
                    </a:lnTo>
                    <a:lnTo>
                      <a:pt x="41" y="55"/>
                    </a:lnTo>
                    <a:lnTo>
                      <a:pt x="50" y="52"/>
                    </a:lnTo>
                    <a:lnTo>
                      <a:pt x="59" y="48"/>
                    </a:lnTo>
                    <a:lnTo>
                      <a:pt x="63" y="45"/>
                    </a:lnTo>
                    <a:lnTo>
                      <a:pt x="65" y="42"/>
                    </a:lnTo>
                    <a:lnTo>
                      <a:pt x="65" y="38"/>
                    </a:lnTo>
                    <a:lnTo>
                      <a:pt x="63" y="34"/>
                    </a:lnTo>
                    <a:lnTo>
                      <a:pt x="53" y="28"/>
                    </a:lnTo>
                    <a:lnTo>
                      <a:pt x="46" y="29"/>
                    </a:lnTo>
                    <a:lnTo>
                      <a:pt x="40" y="35"/>
                    </a:lnTo>
                    <a:lnTo>
                      <a:pt x="35" y="39"/>
                    </a:lnTo>
                    <a:lnTo>
                      <a:pt x="32" y="32"/>
                    </a:lnTo>
                    <a:lnTo>
                      <a:pt x="25" y="18"/>
                    </a:lnTo>
                    <a:lnTo>
                      <a:pt x="16" y="5"/>
                    </a:lnTo>
                    <a:lnTo>
                      <a:pt x="6" y="0"/>
                    </a:lnTo>
                    <a:lnTo>
                      <a:pt x="0" y="21"/>
                    </a:lnTo>
                    <a:lnTo>
                      <a:pt x="7" y="36"/>
                    </a:lnTo>
                    <a:lnTo>
                      <a:pt x="18" y="48"/>
                    </a:lnTo>
                    <a:lnTo>
                      <a:pt x="24" y="5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127121" name="Freeform 70"/>
              <p:cNvSpPr>
                <a:spLocks/>
              </p:cNvSpPr>
              <p:nvPr/>
            </p:nvSpPr>
            <p:spPr bwMode="auto">
              <a:xfrm>
                <a:off x="8371" y="4865"/>
                <a:ext cx="26" cy="26"/>
              </a:xfrm>
              <a:custGeom>
                <a:avLst/>
                <a:gdLst>
                  <a:gd name="T0" fmla="*/ 0 w 79"/>
                  <a:gd name="T1" fmla="*/ 0 h 80"/>
                  <a:gd name="T2" fmla="*/ 0 w 79"/>
                  <a:gd name="T3" fmla="*/ 0 h 80"/>
                  <a:gd name="T4" fmla="*/ 0 w 79"/>
                  <a:gd name="T5" fmla="*/ 0 h 80"/>
                  <a:gd name="T6" fmla="*/ 0 w 79"/>
                  <a:gd name="T7" fmla="*/ 0 h 80"/>
                  <a:gd name="T8" fmla="*/ 0 w 79"/>
                  <a:gd name="T9" fmla="*/ 0 h 80"/>
                  <a:gd name="T10" fmla="*/ 0 w 79"/>
                  <a:gd name="T11" fmla="*/ 0 h 80"/>
                  <a:gd name="T12" fmla="*/ 0 w 79"/>
                  <a:gd name="T13" fmla="*/ 0 h 80"/>
                  <a:gd name="T14" fmla="*/ 0 w 79"/>
                  <a:gd name="T15" fmla="*/ 0 h 80"/>
                  <a:gd name="T16" fmla="*/ 0 w 79"/>
                  <a:gd name="T17" fmla="*/ 0 h 80"/>
                  <a:gd name="T18" fmla="*/ 0 w 79"/>
                  <a:gd name="T19" fmla="*/ 0 h 80"/>
                  <a:gd name="T20" fmla="*/ 0 w 79"/>
                  <a:gd name="T21" fmla="*/ 0 h 80"/>
                  <a:gd name="T22" fmla="*/ 0 w 79"/>
                  <a:gd name="T23" fmla="*/ 0 h 80"/>
                  <a:gd name="T24" fmla="*/ 0 w 79"/>
                  <a:gd name="T25" fmla="*/ 0 h 80"/>
                  <a:gd name="T26" fmla="*/ 0 w 79"/>
                  <a:gd name="T27" fmla="*/ 0 h 80"/>
                  <a:gd name="T28" fmla="*/ 0 w 79"/>
                  <a:gd name="T29" fmla="*/ 0 h 80"/>
                  <a:gd name="T30" fmla="*/ 0 w 79"/>
                  <a:gd name="T31" fmla="*/ 0 h 80"/>
                  <a:gd name="T32" fmla="*/ 0 w 79"/>
                  <a:gd name="T33" fmla="*/ 0 h 80"/>
                  <a:gd name="T34" fmla="*/ 0 w 79"/>
                  <a:gd name="T35" fmla="*/ 0 h 80"/>
                  <a:gd name="T36" fmla="*/ 0 w 79"/>
                  <a:gd name="T37" fmla="*/ 0 h 80"/>
                  <a:gd name="T38" fmla="*/ 0 w 79"/>
                  <a:gd name="T39" fmla="*/ 0 h 80"/>
                  <a:gd name="T40" fmla="*/ 0 w 79"/>
                  <a:gd name="T41" fmla="*/ 0 h 80"/>
                  <a:gd name="T42" fmla="*/ 0 w 79"/>
                  <a:gd name="T43" fmla="*/ 0 h 80"/>
                  <a:gd name="T44" fmla="*/ 0 w 79"/>
                  <a:gd name="T45" fmla="*/ 0 h 80"/>
                  <a:gd name="T46" fmla="*/ 0 w 79"/>
                  <a:gd name="T47" fmla="*/ 0 h 80"/>
                  <a:gd name="T48" fmla="*/ 0 w 79"/>
                  <a:gd name="T49" fmla="*/ 0 h 80"/>
                  <a:gd name="T50" fmla="*/ 0 w 79"/>
                  <a:gd name="T51" fmla="*/ 0 h 80"/>
                  <a:gd name="T52" fmla="*/ 0 w 79"/>
                  <a:gd name="T53" fmla="*/ 0 h 80"/>
                  <a:gd name="T54" fmla="*/ 0 w 79"/>
                  <a:gd name="T55" fmla="*/ 0 h 80"/>
                  <a:gd name="T56" fmla="*/ 0 w 79"/>
                  <a:gd name="T57" fmla="*/ 0 h 8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0" t="0" r="r" b="b"/>
                <a:pathLst>
                  <a:path w="79" h="80">
                    <a:moveTo>
                      <a:pt x="16" y="67"/>
                    </a:moveTo>
                    <a:lnTo>
                      <a:pt x="19" y="70"/>
                    </a:lnTo>
                    <a:lnTo>
                      <a:pt x="23" y="73"/>
                    </a:lnTo>
                    <a:lnTo>
                      <a:pt x="31" y="77"/>
                    </a:lnTo>
                    <a:lnTo>
                      <a:pt x="38" y="79"/>
                    </a:lnTo>
                    <a:lnTo>
                      <a:pt x="47" y="80"/>
                    </a:lnTo>
                    <a:lnTo>
                      <a:pt x="57" y="77"/>
                    </a:lnTo>
                    <a:lnTo>
                      <a:pt x="66" y="70"/>
                    </a:lnTo>
                    <a:lnTo>
                      <a:pt x="73" y="59"/>
                    </a:lnTo>
                    <a:lnTo>
                      <a:pt x="76" y="54"/>
                    </a:lnTo>
                    <a:lnTo>
                      <a:pt x="78" y="50"/>
                    </a:lnTo>
                    <a:lnTo>
                      <a:pt x="79" y="46"/>
                    </a:lnTo>
                    <a:lnTo>
                      <a:pt x="78" y="43"/>
                    </a:lnTo>
                    <a:lnTo>
                      <a:pt x="70" y="39"/>
                    </a:lnTo>
                    <a:lnTo>
                      <a:pt x="61" y="37"/>
                    </a:lnTo>
                    <a:lnTo>
                      <a:pt x="53" y="39"/>
                    </a:lnTo>
                    <a:lnTo>
                      <a:pt x="45" y="40"/>
                    </a:lnTo>
                    <a:lnTo>
                      <a:pt x="39" y="44"/>
                    </a:lnTo>
                    <a:lnTo>
                      <a:pt x="34" y="47"/>
                    </a:lnTo>
                    <a:lnTo>
                      <a:pt x="31" y="50"/>
                    </a:lnTo>
                    <a:lnTo>
                      <a:pt x="29" y="52"/>
                    </a:lnTo>
                    <a:lnTo>
                      <a:pt x="28" y="43"/>
                    </a:lnTo>
                    <a:lnTo>
                      <a:pt x="22" y="24"/>
                    </a:lnTo>
                    <a:lnTo>
                      <a:pt x="13" y="6"/>
                    </a:lnTo>
                    <a:lnTo>
                      <a:pt x="1" y="0"/>
                    </a:lnTo>
                    <a:lnTo>
                      <a:pt x="0" y="24"/>
                    </a:lnTo>
                    <a:lnTo>
                      <a:pt x="6" y="46"/>
                    </a:lnTo>
                    <a:lnTo>
                      <a:pt x="13" y="62"/>
                    </a:lnTo>
                    <a:lnTo>
                      <a:pt x="16" y="67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127122" name="Freeform 71"/>
              <p:cNvSpPr>
                <a:spLocks/>
              </p:cNvSpPr>
              <p:nvPr/>
            </p:nvSpPr>
            <p:spPr bwMode="auto">
              <a:xfrm>
                <a:off x="8399" y="4855"/>
                <a:ext cx="27" cy="22"/>
              </a:xfrm>
              <a:custGeom>
                <a:avLst/>
                <a:gdLst>
                  <a:gd name="T0" fmla="*/ 0 w 79"/>
                  <a:gd name="T1" fmla="*/ 0 h 67"/>
                  <a:gd name="T2" fmla="*/ 0 w 79"/>
                  <a:gd name="T3" fmla="*/ 0 h 67"/>
                  <a:gd name="T4" fmla="*/ 0 w 79"/>
                  <a:gd name="T5" fmla="*/ 0 h 67"/>
                  <a:gd name="T6" fmla="*/ 0 w 79"/>
                  <a:gd name="T7" fmla="*/ 0 h 67"/>
                  <a:gd name="T8" fmla="*/ 0 w 79"/>
                  <a:gd name="T9" fmla="*/ 0 h 67"/>
                  <a:gd name="T10" fmla="*/ 0 w 79"/>
                  <a:gd name="T11" fmla="*/ 0 h 67"/>
                  <a:gd name="T12" fmla="*/ 0 w 79"/>
                  <a:gd name="T13" fmla="*/ 0 h 67"/>
                  <a:gd name="T14" fmla="*/ 0 w 79"/>
                  <a:gd name="T15" fmla="*/ 0 h 67"/>
                  <a:gd name="T16" fmla="*/ 0 w 79"/>
                  <a:gd name="T17" fmla="*/ 0 h 67"/>
                  <a:gd name="T18" fmla="*/ 0 w 79"/>
                  <a:gd name="T19" fmla="*/ 0 h 67"/>
                  <a:gd name="T20" fmla="*/ 0 w 79"/>
                  <a:gd name="T21" fmla="*/ 0 h 67"/>
                  <a:gd name="T22" fmla="*/ 0 w 79"/>
                  <a:gd name="T23" fmla="*/ 0 h 67"/>
                  <a:gd name="T24" fmla="*/ 0 w 79"/>
                  <a:gd name="T25" fmla="*/ 0 h 67"/>
                  <a:gd name="T26" fmla="*/ 0 w 79"/>
                  <a:gd name="T27" fmla="*/ 0 h 67"/>
                  <a:gd name="T28" fmla="*/ 0 w 79"/>
                  <a:gd name="T29" fmla="*/ 0 h 67"/>
                  <a:gd name="T30" fmla="*/ 0 w 79"/>
                  <a:gd name="T31" fmla="*/ 0 h 67"/>
                  <a:gd name="T32" fmla="*/ 0 w 79"/>
                  <a:gd name="T33" fmla="*/ 0 h 67"/>
                  <a:gd name="T34" fmla="*/ 0 w 79"/>
                  <a:gd name="T35" fmla="*/ 0 h 67"/>
                  <a:gd name="T36" fmla="*/ 0 w 79"/>
                  <a:gd name="T37" fmla="*/ 0 h 67"/>
                  <a:gd name="T38" fmla="*/ 0 w 79"/>
                  <a:gd name="T39" fmla="*/ 0 h 67"/>
                  <a:gd name="T40" fmla="*/ 0 w 79"/>
                  <a:gd name="T41" fmla="*/ 0 h 67"/>
                  <a:gd name="T42" fmla="*/ 0 w 79"/>
                  <a:gd name="T43" fmla="*/ 0 h 67"/>
                  <a:gd name="T44" fmla="*/ 0 w 79"/>
                  <a:gd name="T45" fmla="*/ 0 h 67"/>
                  <a:gd name="T46" fmla="*/ 0 w 79"/>
                  <a:gd name="T47" fmla="*/ 0 h 67"/>
                  <a:gd name="T48" fmla="*/ 0 w 79"/>
                  <a:gd name="T49" fmla="*/ 0 h 67"/>
                  <a:gd name="T50" fmla="*/ 0 w 79"/>
                  <a:gd name="T51" fmla="*/ 0 h 67"/>
                  <a:gd name="T52" fmla="*/ 0 w 79"/>
                  <a:gd name="T53" fmla="*/ 0 h 67"/>
                  <a:gd name="T54" fmla="*/ 0 w 79"/>
                  <a:gd name="T55" fmla="*/ 0 h 67"/>
                  <a:gd name="T56" fmla="*/ 0 w 79"/>
                  <a:gd name="T57" fmla="*/ 0 h 67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0" t="0" r="r" b="b"/>
                <a:pathLst>
                  <a:path w="79" h="67">
                    <a:moveTo>
                      <a:pt x="13" y="54"/>
                    </a:moveTo>
                    <a:lnTo>
                      <a:pt x="16" y="56"/>
                    </a:lnTo>
                    <a:lnTo>
                      <a:pt x="20" y="59"/>
                    </a:lnTo>
                    <a:lnTo>
                      <a:pt x="26" y="61"/>
                    </a:lnTo>
                    <a:lnTo>
                      <a:pt x="34" y="64"/>
                    </a:lnTo>
                    <a:lnTo>
                      <a:pt x="41" y="67"/>
                    </a:lnTo>
                    <a:lnTo>
                      <a:pt x="50" y="67"/>
                    </a:lnTo>
                    <a:lnTo>
                      <a:pt x="59" y="67"/>
                    </a:lnTo>
                    <a:lnTo>
                      <a:pt x="66" y="64"/>
                    </a:lnTo>
                    <a:lnTo>
                      <a:pt x="72" y="61"/>
                    </a:lnTo>
                    <a:lnTo>
                      <a:pt x="76" y="57"/>
                    </a:lnTo>
                    <a:lnTo>
                      <a:pt x="79" y="53"/>
                    </a:lnTo>
                    <a:lnTo>
                      <a:pt x="78" y="47"/>
                    </a:lnTo>
                    <a:lnTo>
                      <a:pt x="72" y="41"/>
                    </a:lnTo>
                    <a:lnTo>
                      <a:pt x="65" y="37"/>
                    </a:lnTo>
                    <a:lnTo>
                      <a:pt x="56" y="36"/>
                    </a:lnTo>
                    <a:lnTo>
                      <a:pt x="48" y="36"/>
                    </a:lnTo>
                    <a:lnTo>
                      <a:pt x="40" y="37"/>
                    </a:lnTo>
                    <a:lnTo>
                      <a:pt x="34" y="38"/>
                    </a:lnTo>
                    <a:lnTo>
                      <a:pt x="29" y="40"/>
                    </a:lnTo>
                    <a:lnTo>
                      <a:pt x="28" y="40"/>
                    </a:lnTo>
                    <a:lnTo>
                      <a:pt x="26" y="33"/>
                    </a:lnTo>
                    <a:lnTo>
                      <a:pt x="22" y="17"/>
                    </a:lnTo>
                    <a:lnTo>
                      <a:pt x="15" y="4"/>
                    </a:lnTo>
                    <a:lnTo>
                      <a:pt x="3" y="0"/>
                    </a:lnTo>
                    <a:lnTo>
                      <a:pt x="0" y="21"/>
                    </a:lnTo>
                    <a:lnTo>
                      <a:pt x="4" y="38"/>
                    </a:lnTo>
                    <a:lnTo>
                      <a:pt x="10" y="50"/>
                    </a:lnTo>
                    <a:lnTo>
                      <a:pt x="13" y="5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127123" name="Freeform 72"/>
              <p:cNvSpPr>
                <a:spLocks/>
              </p:cNvSpPr>
              <p:nvPr/>
            </p:nvSpPr>
            <p:spPr bwMode="auto">
              <a:xfrm>
                <a:off x="8429" y="4851"/>
                <a:ext cx="26" cy="20"/>
              </a:xfrm>
              <a:custGeom>
                <a:avLst/>
                <a:gdLst>
                  <a:gd name="T0" fmla="*/ 0 w 77"/>
                  <a:gd name="T1" fmla="*/ 0 h 62"/>
                  <a:gd name="T2" fmla="*/ 0 w 77"/>
                  <a:gd name="T3" fmla="*/ 0 h 62"/>
                  <a:gd name="T4" fmla="*/ 0 w 77"/>
                  <a:gd name="T5" fmla="*/ 0 h 62"/>
                  <a:gd name="T6" fmla="*/ 0 w 77"/>
                  <a:gd name="T7" fmla="*/ 0 h 62"/>
                  <a:gd name="T8" fmla="*/ 0 w 77"/>
                  <a:gd name="T9" fmla="*/ 0 h 62"/>
                  <a:gd name="T10" fmla="*/ 0 w 77"/>
                  <a:gd name="T11" fmla="*/ 0 h 62"/>
                  <a:gd name="T12" fmla="*/ 0 w 77"/>
                  <a:gd name="T13" fmla="*/ 0 h 62"/>
                  <a:gd name="T14" fmla="*/ 0 w 77"/>
                  <a:gd name="T15" fmla="*/ 0 h 62"/>
                  <a:gd name="T16" fmla="*/ 0 w 77"/>
                  <a:gd name="T17" fmla="*/ 0 h 62"/>
                  <a:gd name="T18" fmla="*/ 0 w 77"/>
                  <a:gd name="T19" fmla="*/ 0 h 62"/>
                  <a:gd name="T20" fmla="*/ 0 w 77"/>
                  <a:gd name="T21" fmla="*/ 0 h 62"/>
                  <a:gd name="T22" fmla="*/ 0 w 77"/>
                  <a:gd name="T23" fmla="*/ 0 h 62"/>
                  <a:gd name="T24" fmla="*/ 0 w 77"/>
                  <a:gd name="T25" fmla="*/ 0 h 62"/>
                  <a:gd name="T26" fmla="*/ 0 w 77"/>
                  <a:gd name="T27" fmla="*/ 0 h 62"/>
                  <a:gd name="T28" fmla="*/ 0 w 77"/>
                  <a:gd name="T29" fmla="*/ 0 h 62"/>
                  <a:gd name="T30" fmla="*/ 0 w 77"/>
                  <a:gd name="T31" fmla="*/ 0 h 62"/>
                  <a:gd name="T32" fmla="*/ 0 w 77"/>
                  <a:gd name="T33" fmla="*/ 0 h 62"/>
                  <a:gd name="T34" fmla="*/ 0 w 77"/>
                  <a:gd name="T35" fmla="*/ 0 h 62"/>
                  <a:gd name="T36" fmla="*/ 0 w 77"/>
                  <a:gd name="T37" fmla="*/ 0 h 62"/>
                  <a:gd name="T38" fmla="*/ 0 w 77"/>
                  <a:gd name="T39" fmla="*/ 0 h 62"/>
                  <a:gd name="T40" fmla="*/ 0 w 77"/>
                  <a:gd name="T41" fmla="*/ 0 h 62"/>
                  <a:gd name="T42" fmla="*/ 0 w 77"/>
                  <a:gd name="T43" fmla="*/ 0 h 62"/>
                  <a:gd name="T44" fmla="*/ 0 w 77"/>
                  <a:gd name="T45" fmla="*/ 0 h 62"/>
                  <a:gd name="T46" fmla="*/ 0 w 77"/>
                  <a:gd name="T47" fmla="*/ 0 h 62"/>
                  <a:gd name="T48" fmla="*/ 0 w 77"/>
                  <a:gd name="T49" fmla="*/ 0 h 62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0" t="0" r="r" b="b"/>
                <a:pathLst>
                  <a:path w="77" h="62">
                    <a:moveTo>
                      <a:pt x="9" y="58"/>
                    </a:moveTo>
                    <a:lnTo>
                      <a:pt x="17" y="60"/>
                    </a:lnTo>
                    <a:lnTo>
                      <a:pt x="27" y="62"/>
                    </a:lnTo>
                    <a:lnTo>
                      <a:pt x="40" y="62"/>
                    </a:lnTo>
                    <a:lnTo>
                      <a:pt x="53" y="60"/>
                    </a:lnTo>
                    <a:lnTo>
                      <a:pt x="65" y="58"/>
                    </a:lnTo>
                    <a:lnTo>
                      <a:pt x="72" y="55"/>
                    </a:lnTo>
                    <a:lnTo>
                      <a:pt x="77" y="49"/>
                    </a:lnTo>
                    <a:lnTo>
                      <a:pt x="75" y="42"/>
                    </a:lnTo>
                    <a:lnTo>
                      <a:pt x="69" y="36"/>
                    </a:lnTo>
                    <a:lnTo>
                      <a:pt x="62" y="33"/>
                    </a:lnTo>
                    <a:lnTo>
                      <a:pt x="53" y="32"/>
                    </a:lnTo>
                    <a:lnTo>
                      <a:pt x="46" y="32"/>
                    </a:lnTo>
                    <a:lnTo>
                      <a:pt x="39" y="33"/>
                    </a:lnTo>
                    <a:lnTo>
                      <a:pt x="33" y="35"/>
                    </a:lnTo>
                    <a:lnTo>
                      <a:pt x="28" y="37"/>
                    </a:lnTo>
                    <a:lnTo>
                      <a:pt x="27" y="37"/>
                    </a:lnTo>
                    <a:lnTo>
                      <a:pt x="25" y="30"/>
                    </a:lnTo>
                    <a:lnTo>
                      <a:pt x="21" y="16"/>
                    </a:lnTo>
                    <a:lnTo>
                      <a:pt x="14" y="3"/>
                    </a:lnTo>
                    <a:lnTo>
                      <a:pt x="2" y="0"/>
                    </a:lnTo>
                    <a:lnTo>
                      <a:pt x="0" y="17"/>
                    </a:lnTo>
                    <a:lnTo>
                      <a:pt x="3" y="36"/>
                    </a:lnTo>
                    <a:lnTo>
                      <a:pt x="8" y="52"/>
                    </a:lnTo>
                    <a:lnTo>
                      <a:pt x="9" y="5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127124" name="Freeform 73"/>
              <p:cNvSpPr>
                <a:spLocks/>
              </p:cNvSpPr>
              <p:nvPr/>
            </p:nvSpPr>
            <p:spPr bwMode="auto">
              <a:xfrm>
                <a:off x="8258" y="4730"/>
                <a:ext cx="122" cy="281"/>
              </a:xfrm>
              <a:custGeom>
                <a:avLst/>
                <a:gdLst>
                  <a:gd name="T0" fmla="*/ 0 w 366"/>
                  <a:gd name="T1" fmla="*/ 1 h 845"/>
                  <a:gd name="T2" fmla="*/ 0 w 366"/>
                  <a:gd name="T3" fmla="*/ 1 h 845"/>
                  <a:gd name="T4" fmla="*/ 0 w 366"/>
                  <a:gd name="T5" fmla="*/ 1 h 845"/>
                  <a:gd name="T6" fmla="*/ 0 w 366"/>
                  <a:gd name="T7" fmla="*/ 2 h 845"/>
                  <a:gd name="T8" fmla="*/ 1 w 366"/>
                  <a:gd name="T9" fmla="*/ 2 h 845"/>
                  <a:gd name="T10" fmla="*/ 1 w 366"/>
                  <a:gd name="T11" fmla="*/ 3 h 845"/>
                  <a:gd name="T12" fmla="*/ 1 w 366"/>
                  <a:gd name="T13" fmla="*/ 3 h 845"/>
                  <a:gd name="T14" fmla="*/ 1 w 366"/>
                  <a:gd name="T15" fmla="*/ 3 h 845"/>
                  <a:gd name="T16" fmla="*/ 1 w 366"/>
                  <a:gd name="T17" fmla="*/ 3 h 845"/>
                  <a:gd name="T18" fmla="*/ 1 w 366"/>
                  <a:gd name="T19" fmla="*/ 3 h 845"/>
                  <a:gd name="T20" fmla="*/ 1 w 366"/>
                  <a:gd name="T21" fmla="*/ 3 h 845"/>
                  <a:gd name="T22" fmla="*/ 1 w 366"/>
                  <a:gd name="T23" fmla="*/ 3 h 845"/>
                  <a:gd name="T24" fmla="*/ 2 w 366"/>
                  <a:gd name="T25" fmla="*/ 3 h 845"/>
                  <a:gd name="T26" fmla="*/ 1 w 366"/>
                  <a:gd name="T27" fmla="*/ 3 h 845"/>
                  <a:gd name="T28" fmla="*/ 1 w 366"/>
                  <a:gd name="T29" fmla="*/ 3 h 845"/>
                  <a:gd name="T30" fmla="*/ 1 w 366"/>
                  <a:gd name="T31" fmla="*/ 3 h 845"/>
                  <a:gd name="T32" fmla="*/ 1 w 366"/>
                  <a:gd name="T33" fmla="*/ 3 h 845"/>
                  <a:gd name="T34" fmla="*/ 1 w 366"/>
                  <a:gd name="T35" fmla="*/ 3 h 845"/>
                  <a:gd name="T36" fmla="*/ 1 w 366"/>
                  <a:gd name="T37" fmla="*/ 3 h 845"/>
                  <a:gd name="T38" fmla="*/ 1 w 366"/>
                  <a:gd name="T39" fmla="*/ 3 h 845"/>
                  <a:gd name="T40" fmla="*/ 1 w 366"/>
                  <a:gd name="T41" fmla="*/ 2 h 845"/>
                  <a:gd name="T42" fmla="*/ 1 w 366"/>
                  <a:gd name="T43" fmla="*/ 2 h 845"/>
                  <a:gd name="T44" fmla="*/ 1 w 366"/>
                  <a:gd name="T45" fmla="*/ 2 h 845"/>
                  <a:gd name="T46" fmla="*/ 0 w 366"/>
                  <a:gd name="T47" fmla="*/ 1 h 845"/>
                  <a:gd name="T48" fmla="*/ 0 w 366"/>
                  <a:gd name="T49" fmla="*/ 1 h 845"/>
                  <a:gd name="T50" fmla="*/ 0 w 366"/>
                  <a:gd name="T51" fmla="*/ 1 h 845"/>
                  <a:gd name="T52" fmla="*/ 0 w 366"/>
                  <a:gd name="T53" fmla="*/ 0 h 845"/>
                  <a:gd name="T54" fmla="*/ 0 w 366"/>
                  <a:gd name="T55" fmla="*/ 0 h 845"/>
                  <a:gd name="T56" fmla="*/ 0 w 366"/>
                  <a:gd name="T57" fmla="*/ 0 h 845"/>
                  <a:gd name="T58" fmla="*/ 0 w 366"/>
                  <a:gd name="T59" fmla="*/ 0 h 845"/>
                  <a:gd name="T60" fmla="*/ 0 w 366"/>
                  <a:gd name="T61" fmla="*/ 0 h 845"/>
                  <a:gd name="T62" fmla="*/ 0 w 366"/>
                  <a:gd name="T63" fmla="*/ 0 h 845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0" t="0" r="r" b="b"/>
                <a:pathLst>
                  <a:path w="366" h="845">
                    <a:moveTo>
                      <a:pt x="15" y="104"/>
                    </a:moveTo>
                    <a:lnTo>
                      <a:pt x="12" y="150"/>
                    </a:lnTo>
                    <a:lnTo>
                      <a:pt x="12" y="196"/>
                    </a:lnTo>
                    <a:lnTo>
                      <a:pt x="16" y="241"/>
                    </a:lnTo>
                    <a:lnTo>
                      <a:pt x="27" y="286"/>
                    </a:lnTo>
                    <a:lnTo>
                      <a:pt x="46" y="346"/>
                    </a:lnTo>
                    <a:lnTo>
                      <a:pt x="65" y="406"/>
                    </a:lnTo>
                    <a:lnTo>
                      <a:pt x="84" y="465"/>
                    </a:lnTo>
                    <a:lnTo>
                      <a:pt x="103" y="524"/>
                    </a:lnTo>
                    <a:lnTo>
                      <a:pt x="122" y="583"/>
                    </a:lnTo>
                    <a:lnTo>
                      <a:pt x="143" y="640"/>
                    </a:lnTo>
                    <a:lnTo>
                      <a:pt x="163" y="699"/>
                    </a:lnTo>
                    <a:lnTo>
                      <a:pt x="185" y="758"/>
                    </a:lnTo>
                    <a:lnTo>
                      <a:pt x="195" y="778"/>
                    </a:lnTo>
                    <a:lnTo>
                      <a:pt x="210" y="796"/>
                    </a:lnTo>
                    <a:lnTo>
                      <a:pt x="228" y="810"/>
                    </a:lnTo>
                    <a:lnTo>
                      <a:pt x="247" y="822"/>
                    </a:lnTo>
                    <a:lnTo>
                      <a:pt x="269" y="830"/>
                    </a:lnTo>
                    <a:lnTo>
                      <a:pt x="292" y="837"/>
                    </a:lnTo>
                    <a:lnTo>
                      <a:pt x="316" y="842"/>
                    </a:lnTo>
                    <a:lnTo>
                      <a:pt x="339" y="845"/>
                    </a:lnTo>
                    <a:lnTo>
                      <a:pt x="348" y="843"/>
                    </a:lnTo>
                    <a:lnTo>
                      <a:pt x="355" y="840"/>
                    </a:lnTo>
                    <a:lnTo>
                      <a:pt x="361" y="833"/>
                    </a:lnTo>
                    <a:lnTo>
                      <a:pt x="366" y="824"/>
                    </a:lnTo>
                    <a:lnTo>
                      <a:pt x="366" y="816"/>
                    </a:lnTo>
                    <a:lnTo>
                      <a:pt x="361" y="809"/>
                    </a:lnTo>
                    <a:lnTo>
                      <a:pt x="354" y="803"/>
                    </a:lnTo>
                    <a:lnTo>
                      <a:pt x="345" y="800"/>
                    </a:lnTo>
                    <a:lnTo>
                      <a:pt x="329" y="796"/>
                    </a:lnTo>
                    <a:lnTo>
                      <a:pt x="313" y="793"/>
                    </a:lnTo>
                    <a:lnTo>
                      <a:pt x="295" y="788"/>
                    </a:lnTo>
                    <a:lnTo>
                      <a:pt x="279" y="784"/>
                    </a:lnTo>
                    <a:lnTo>
                      <a:pt x="264" y="778"/>
                    </a:lnTo>
                    <a:lnTo>
                      <a:pt x="251" y="768"/>
                    </a:lnTo>
                    <a:lnTo>
                      <a:pt x="239" y="757"/>
                    </a:lnTo>
                    <a:lnTo>
                      <a:pt x="231" y="741"/>
                    </a:lnTo>
                    <a:lnTo>
                      <a:pt x="217" y="708"/>
                    </a:lnTo>
                    <a:lnTo>
                      <a:pt x="206" y="676"/>
                    </a:lnTo>
                    <a:lnTo>
                      <a:pt x="194" y="643"/>
                    </a:lnTo>
                    <a:lnTo>
                      <a:pt x="184" y="610"/>
                    </a:lnTo>
                    <a:lnTo>
                      <a:pt x="172" y="577"/>
                    </a:lnTo>
                    <a:lnTo>
                      <a:pt x="162" y="544"/>
                    </a:lnTo>
                    <a:lnTo>
                      <a:pt x="151" y="511"/>
                    </a:lnTo>
                    <a:lnTo>
                      <a:pt x="141" y="478"/>
                    </a:lnTo>
                    <a:lnTo>
                      <a:pt x="126" y="435"/>
                    </a:lnTo>
                    <a:lnTo>
                      <a:pt x="110" y="392"/>
                    </a:lnTo>
                    <a:lnTo>
                      <a:pt x="94" y="349"/>
                    </a:lnTo>
                    <a:lnTo>
                      <a:pt x="79" y="306"/>
                    </a:lnTo>
                    <a:lnTo>
                      <a:pt x="65" y="263"/>
                    </a:lnTo>
                    <a:lnTo>
                      <a:pt x="54" y="219"/>
                    </a:lnTo>
                    <a:lnTo>
                      <a:pt x="49" y="175"/>
                    </a:lnTo>
                    <a:lnTo>
                      <a:pt x="47" y="129"/>
                    </a:lnTo>
                    <a:lnTo>
                      <a:pt x="46" y="110"/>
                    </a:lnTo>
                    <a:lnTo>
                      <a:pt x="41" y="89"/>
                    </a:lnTo>
                    <a:lnTo>
                      <a:pt x="35" y="67"/>
                    </a:lnTo>
                    <a:lnTo>
                      <a:pt x="28" y="46"/>
                    </a:lnTo>
                    <a:lnTo>
                      <a:pt x="21" y="27"/>
                    </a:lnTo>
                    <a:lnTo>
                      <a:pt x="13" y="11"/>
                    </a:lnTo>
                    <a:lnTo>
                      <a:pt x="6" y="1"/>
                    </a:lnTo>
                    <a:lnTo>
                      <a:pt x="0" y="0"/>
                    </a:lnTo>
                    <a:lnTo>
                      <a:pt x="5" y="17"/>
                    </a:lnTo>
                    <a:lnTo>
                      <a:pt x="10" y="44"/>
                    </a:lnTo>
                    <a:lnTo>
                      <a:pt x="13" y="76"/>
                    </a:lnTo>
                    <a:lnTo>
                      <a:pt x="15" y="10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127125" name="Freeform 74"/>
              <p:cNvSpPr>
                <a:spLocks/>
              </p:cNvSpPr>
              <p:nvPr/>
            </p:nvSpPr>
            <p:spPr bwMode="auto">
              <a:xfrm>
                <a:off x="8517" y="4850"/>
                <a:ext cx="29" cy="29"/>
              </a:xfrm>
              <a:custGeom>
                <a:avLst/>
                <a:gdLst>
                  <a:gd name="T0" fmla="*/ 0 w 88"/>
                  <a:gd name="T1" fmla="*/ 0 h 87"/>
                  <a:gd name="T2" fmla="*/ 0 w 88"/>
                  <a:gd name="T3" fmla="*/ 0 h 87"/>
                  <a:gd name="T4" fmla="*/ 0 w 88"/>
                  <a:gd name="T5" fmla="*/ 0 h 87"/>
                  <a:gd name="T6" fmla="*/ 0 w 88"/>
                  <a:gd name="T7" fmla="*/ 0 h 87"/>
                  <a:gd name="T8" fmla="*/ 0 w 88"/>
                  <a:gd name="T9" fmla="*/ 0 h 87"/>
                  <a:gd name="T10" fmla="*/ 0 w 88"/>
                  <a:gd name="T11" fmla="*/ 0 h 87"/>
                  <a:gd name="T12" fmla="*/ 0 w 88"/>
                  <a:gd name="T13" fmla="*/ 0 h 87"/>
                  <a:gd name="T14" fmla="*/ 0 w 88"/>
                  <a:gd name="T15" fmla="*/ 0 h 87"/>
                  <a:gd name="T16" fmla="*/ 0 w 88"/>
                  <a:gd name="T17" fmla="*/ 0 h 87"/>
                  <a:gd name="T18" fmla="*/ 0 w 88"/>
                  <a:gd name="T19" fmla="*/ 0 h 87"/>
                  <a:gd name="T20" fmla="*/ 0 w 88"/>
                  <a:gd name="T21" fmla="*/ 0 h 87"/>
                  <a:gd name="T22" fmla="*/ 0 w 88"/>
                  <a:gd name="T23" fmla="*/ 0 h 87"/>
                  <a:gd name="T24" fmla="*/ 0 w 88"/>
                  <a:gd name="T25" fmla="*/ 0 h 87"/>
                  <a:gd name="T26" fmla="*/ 0 w 88"/>
                  <a:gd name="T27" fmla="*/ 0 h 87"/>
                  <a:gd name="T28" fmla="*/ 0 w 88"/>
                  <a:gd name="T29" fmla="*/ 0 h 87"/>
                  <a:gd name="T30" fmla="*/ 0 w 88"/>
                  <a:gd name="T31" fmla="*/ 0 h 87"/>
                  <a:gd name="T32" fmla="*/ 0 w 88"/>
                  <a:gd name="T33" fmla="*/ 0 h 87"/>
                  <a:gd name="T34" fmla="*/ 0 w 88"/>
                  <a:gd name="T35" fmla="*/ 0 h 87"/>
                  <a:gd name="T36" fmla="*/ 0 w 88"/>
                  <a:gd name="T37" fmla="*/ 0 h 87"/>
                  <a:gd name="T38" fmla="*/ 0 w 88"/>
                  <a:gd name="T39" fmla="*/ 0 h 87"/>
                  <a:gd name="T40" fmla="*/ 0 w 88"/>
                  <a:gd name="T41" fmla="*/ 0 h 87"/>
                  <a:gd name="T42" fmla="*/ 0 w 88"/>
                  <a:gd name="T43" fmla="*/ 0 h 87"/>
                  <a:gd name="T44" fmla="*/ 0 w 88"/>
                  <a:gd name="T45" fmla="*/ 0 h 87"/>
                  <a:gd name="T46" fmla="*/ 0 w 88"/>
                  <a:gd name="T47" fmla="*/ 0 h 87"/>
                  <a:gd name="T48" fmla="*/ 0 w 88"/>
                  <a:gd name="T49" fmla="*/ 0 h 87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0" t="0" r="r" b="b"/>
                <a:pathLst>
                  <a:path w="88" h="87">
                    <a:moveTo>
                      <a:pt x="84" y="23"/>
                    </a:moveTo>
                    <a:lnTo>
                      <a:pt x="88" y="18"/>
                    </a:lnTo>
                    <a:lnTo>
                      <a:pt x="87" y="13"/>
                    </a:lnTo>
                    <a:lnTo>
                      <a:pt x="84" y="7"/>
                    </a:lnTo>
                    <a:lnTo>
                      <a:pt x="77" y="3"/>
                    </a:lnTo>
                    <a:lnTo>
                      <a:pt x="71" y="0"/>
                    </a:lnTo>
                    <a:lnTo>
                      <a:pt x="62" y="0"/>
                    </a:lnTo>
                    <a:lnTo>
                      <a:pt x="55" y="1"/>
                    </a:lnTo>
                    <a:lnTo>
                      <a:pt x="47" y="5"/>
                    </a:lnTo>
                    <a:lnTo>
                      <a:pt x="41" y="11"/>
                    </a:lnTo>
                    <a:lnTo>
                      <a:pt x="34" y="20"/>
                    </a:lnTo>
                    <a:lnTo>
                      <a:pt x="25" y="31"/>
                    </a:lnTo>
                    <a:lnTo>
                      <a:pt x="16" y="43"/>
                    </a:lnTo>
                    <a:lnTo>
                      <a:pt x="9" y="56"/>
                    </a:lnTo>
                    <a:lnTo>
                      <a:pt x="3" y="69"/>
                    </a:lnTo>
                    <a:lnTo>
                      <a:pt x="0" y="79"/>
                    </a:lnTo>
                    <a:lnTo>
                      <a:pt x="3" y="87"/>
                    </a:lnTo>
                    <a:lnTo>
                      <a:pt x="15" y="80"/>
                    </a:lnTo>
                    <a:lnTo>
                      <a:pt x="27" y="70"/>
                    </a:lnTo>
                    <a:lnTo>
                      <a:pt x="40" y="60"/>
                    </a:lnTo>
                    <a:lnTo>
                      <a:pt x="52" y="50"/>
                    </a:lnTo>
                    <a:lnTo>
                      <a:pt x="63" y="41"/>
                    </a:lnTo>
                    <a:lnTo>
                      <a:pt x="72" y="33"/>
                    </a:lnTo>
                    <a:lnTo>
                      <a:pt x="80" y="27"/>
                    </a:lnTo>
                    <a:lnTo>
                      <a:pt x="84" y="2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127126" name="Freeform 75"/>
              <p:cNvSpPr>
                <a:spLocks/>
              </p:cNvSpPr>
              <p:nvPr/>
            </p:nvSpPr>
            <p:spPr bwMode="auto">
              <a:xfrm>
                <a:off x="8536" y="4890"/>
                <a:ext cx="34" cy="9"/>
              </a:xfrm>
              <a:custGeom>
                <a:avLst/>
                <a:gdLst>
                  <a:gd name="T0" fmla="*/ 0 w 102"/>
                  <a:gd name="T1" fmla="*/ 0 h 28"/>
                  <a:gd name="T2" fmla="*/ 0 w 102"/>
                  <a:gd name="T3" fmla="*/ 0 h 28"/>
                  <a:gd name="T4" fmla="*/ 0 w 102"/>
                  <a:gd name="T5" fmla="*/ 0 h 28"/>
                  <a:gd name="T6" fmla="*/ 0 w 102"/>
                  <a:gd name="T7" fmla="*/ 0 h 28"/>
                  <a:gd name="T8" fmla="*/ 0 w 102"/>
                  <a:gd name="T9" fmla="*/ 0 h 28"/>
                  <a:gd name="T10" fmla="*/ 0 w 102"/>
                  <a:gd name="T11" fmla="*/ 0 h 28"/>
                  <a:gd name="T12" fmla="*/ 0 w 102"/>
                  <a:gd name="T13" fmla="*/ 0 h 28"/>
                  <a:gd name="T14" fmla="*/ 0 w 102"/>
                  <a:gd name="T15" fmla="*/ 0 h 28"/>
                  <a:gd name="T16" fmla="*/ 0 w 102"/>
                  <a:gd name="T17" fmla="*/ 0 h 28"/>
                  <a:gd name="T18" fmla="*/ 0 w 102"/>
                  <a:gd name="T19" fmla="*/ 0 h 28"/>
                  <a:gd name="T20" fmla="*/ 0 w 102"/>
                  <a:gd name="T21" fmla="*/ 0 h 28"/>
                  <a:gd name="T22" fmla="*/ 0 w 102"/>
                  <a:gd name="T23" fmla="*/ 0 h 28"/>
                  <a:gd name="T24" fmla="*/ 0 w 102"/>
                  <a:gd name="T25" fmla="*/ 0 h 28"/>
                  <a:gd name="T26" fmla="*/ 0 w 102"/>
                  <a:gd name="T27" fmla="*/ 0 h 28"/>
                  <a:gd name="T28" fmla="*/ 0 w 102"/>
                  <a:gd name="T29" fmla="*/ 0 h 28"/>
                  <a:gd name="T30" fmla="*/ 0 w 102"/>
                  <a:gd name="T31" fmla="*/ 0 h 28"/>
                  <a:gd name="T32" fmla="*/ 0 w 102"/>
                  <a:gd name="T33" fmla="*/ 0 h 28"/>
                  <a:gd name="T34" fmla="*/ 0 w 102"/>
                  <a:gd name="T35" fmla="*/ 0 h 28"/>
                  <a:gd name="T36" fmla="*/ 0 w 102"/>
                  <a:gd name="T37" fmla="*/ 0 h 28"/>
                  <a:gd name="T38" fmla="*/ 0 w 102"/>
                  <a:gd name="T39" fmla="*/ 0 h 28"/>
                  <a:gd name="T40" fmla="*/ 0 w 102"/>
                  <a:gd name="T41" fmla="*/ 0 h 28"/>
                  <a:gd name="T42" fmla="*/ 0 w 102"/>
                  <a:gd name="T43" fmla="*/ 0 h 28"/>
                  <a:gd name="T44" fmla="*/ 0 w 102"/>
                  <a:gd name="T45" fmla="*/ 0 h 28"/>
                  <a:gd name="T46" fmla="*/ 0 w 102"/>
                  <a:gd name="T47" fmla="*/ 0 h 28"/>
                  <a:gd name="T48" fmla="*/ 0 w 102"/>
                  <a:gd name="T49" fmla="*/ 0 h 28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0" t="0" r="r" b="b"/>
                <a:pathLst>
                  <a:path w="102" h="28">
                    <a:moveTo>
                      <a:pt x="92" y="23"/>
                    </a:moveTo>
                    <a:lnTo>
                      <a:pt x="96" y="21"/>
                    </a:lnTo>
                    <a:lnTo>
                      <a:pt x="99" y="18"/>
                    </a:lnTo>
                    <a:lnTo>
                      <a:pt x="101" y="14"/>
                    </a:lnTo>
                    <a:lnTo>
                      <a:pt x="102" y="10"/>
                    </a:lnTo>
                    <a:lnTo>
                      <a:pt x="101" y="5"/>
                    </a:lnTo>
                    <a:lnTo>
                      <a:pt x="98" y="1"/>
                    </a:lnTo>
                    <a:lnTo>
                      <a:pt x="93" y="0"/>
                    </a:lnTo>
                    <a:lnTo>
                      <a:pt x="88" y="0"/>
                    </a:lnTo>
                    <a:lnTo>
                      <a:pt x="76" y="2"/>
                    </a:lnTo>
                    <a:lnTo>
                      <a:pt x="61" y="7"/>
                    </a:lnTo>
                    <a:lnTo>
                      <a:pt x="46" y="10"/>
                    </a:lnTo>
                    <a:lnTo>
                      <a:pt x="33" y="11"/>
                    </a:lnTo>
                    <a:lnTo>
                      <a:pt x="20" y="15"/>
                    </a:lnTo>
                    <a:lnTo>
                      <a:pt x="10" y="18"/>
                    </a:lnTo>
                    <a:lnTo>
                      <a:pt x="2" y="23"/>
                    </a:lnTo>
                    <a:lnTo>
                      <a:pt x="0" y="28"/>
                    </a:lnTo>
                    <a:lnTo>
                      <a:pt x="10" y="28"/>
                    </a:lnTo>
                    <a:lnTo>
                      <a:pt x="20" y="28"/>
                    </a:lnTo>
                    <a:lnTo>
                      <a:pt x="32" y="27"/>
                    </a:lnTo>
                    <a:lnTo>
                      <a:pt x="44" y="27"/>
                    </a:lnTo>
                    <a:lnTo>
                      <a:pt x="55" y="25"/>
                    </a:lnTo>
                    <a:lnTo>
                      <a:pt x="67" y="24"/>
                    </a:lnTo>
                    <a:lnTo>
                      <a:pt x="80" y="24"/>
                    </a:lnTo>
                    <a:lnTo>
                      <a:pt x="92" y="2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127127" name="Freeform 76"/>
              <p:cNvSpPr>
                <a:spLocks/>
              </p:cNvSpPr>
              <p:nvPr/>
            </p:nvSpPr>
            <p:spPr bwMode="auto">
              <a:xfrm>
                <a:off x="8550" y="4921"/>
                <a:ext cx="47" cy="12"/>
              </a:xfrm>
              <a:custGeom>
                <a:avLst/>
                <a:gdLst>
                  <a:gd name="T0" fmla="*/ 1 w 142"/>
                  <a:gd name="T1" fmla="*/ 0 h 36"/>
                  <a:gd name="T2" fmla="*/ 1 w 142"/>
                  <a:gd name="T3" fmla="*/ 0 h 36"/>
                  <a:gd name="T4" fmla="*/ 1 w 142"/>
                  <a:gd name="T5" fmla="*/ 0 h 36"/>
                  <a:gd name="T6" fmla="*/ 1 w 142"/>
                  <a:gd name="T7" fmla="*/ 0 h 36"/>
                  <a:gd name="T8" fmla="*/ 1 w 142"/>
                  <a:gd name="T9" fmla="*/ 0 h 36"/>
                  <a:gd name="T10" fmla="*/ 1 w 142"/>
                  <a:gd name="T11" fmla="*/ 0 h 36"/>
                  <a:gd name="T12" fmla="*/ 1 w 142"/>
                  <a:gd name="T13" fmla="*/ 0 h 36"/>
                  <a:gd name="T14" fmla="*/ 1 w 142"/>
                  <a:gd name="T15" fmla="*/ 0 h 36"/>
                  <a:gd name="T16" fmla="*/ 1 w 142"/>
                  <a:gd name="T17" fmla="*/ 0 h 36"/>
                  <a:gd name="T18" fmla="*/ 0 w 142"/>
                  <a:gd name="T19" fmla="*/ 0 h 36"/>
                  <a:gd name="T20" fmla="*/ 0 w 142"/>
                  <a:gd name="T21" fmla="*/ 0 h 36"/>
                  <a:gd name="T22" fmla="*/ 0 w 142"/>
                  <a:gd name="T23" fmla="*/ 0 h 36"/>
                  <a:gd name="T24" fmla="*/ 0 w 142"/>
                  <a:gd name="T25" fmla="*/ 0 h 36"/>
                  <a:gd name="T26" fmla="*/ 0 w 142"/>
                  <a:gd name="T27" fmla="*/ 0 h 36"/>
                  <a:gd name="T28" fmla="*/ 0 w 142"/>
                  <a:gd name="T29" fmla="*/ 0 h 36"/>
                  <a:gd name="T30" fmla="*/ 0 w 142"/>
                  <a:gd name="T31" fmla="*/ 0 h 36"/>
                  <a:gd name="T32" fmla="*/ 0 w 142"/>
                  <a:gd name="T33" fmla="*/ 0 h 36"/>
                  <a:gd name="T34" fmla="*/ 0 w 142"/>
                  <a:gd name="T35" fmla="*/ 0 h 36"/>
                  <a:gd name="T36" fmla="*/ 0 w 142"/>
                  <a:gd name="T37" fmla="*/ 0 h 36"/>
                  <a:gd name="T38" fmla="*/ 0 w 142"/>
                  <a:gd name="T39" fmla="*/ 0 h 36"/>
                  <a:gd name="T40" fmla="*/ 0 w 142"/>
                  <a:gd name="T41" fmla="*/ 0 h 36"/>
                  <a:gd name="T42" fmla="*/ 0 w 142"/>
                  <a:gd name="T43" fmla="*/ 0 h 36"/>
                  <a:gd name="T44" fmla="*/ 0 w 142"/>
                  <a:gd name="T45" fmla="*/ 0 h 36"/>
                  <a:gd name="T46" fmla="*/ 0 w 142"/>
                  <a:gd name="T47" fmla="*/ 0 h 36"/>
                  <a:gd name="T48" fmla="*/ 1 w 142"/>
                  <a:gd name="T49" fmla="*/ 0 h 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0" t="0" r="r" b="b"/>
                <a:pathLst>
                  <a:path w="142" h="36">
                    <a:moveTo>
                      <a:pt x="123" y="36"/>
                    </a:moveTo>
                    <a:lnTo>
                      <a:pt x="129" y="36"/>
                    </a:lnTo>
                    <a:lnTo>
                      <a:pt x="135" y="32"/>
                    </a:lnTo>
                    <a:lnTo>
                      <a:pt x="139" y="28"/>
                    </a:lnTo>
                    <a:lnTo>
                      <a:pt x="142" y="20"/>
                    </a:lnTo>
                    <a:lnTo>
                      <a:pt x="141" y="15"/>
                    </a:lnTo>
                    <a:lnTo>
                      <a:pt x="138" y="9"/>
                    </a:lnTo>
                    <a:lnTo>
                      <a:pt x="133" y="5"/>
                    </a:lnTo>
                    <a:lnTo>
                      <a:pt x="126" y="3"/>
                    </a:lnTo>
                    <a:lnTo>
                      <a:pt x="108" y="3"/>
                    </a:lnTo>
                    <a:lnTo>
                      <a:pt x="88" y="3"/>
                    </a:lnTo>
                    <a:lnTo>
                      <a:pt x="67" y="2"/>
                    </a:lnTo>
                    <a:lnTo>
                      <a:pt x="47" y="2"/>
                    </a:lnTo>
                    <a:lnTo>
                      <a:pt x="29" y="0"/>
                    </a:lnTo>
                    <a:lnTo>
                      <a:pt x="13" y="2"/>
                    </a:lnTo>
                    <a:lnTo>
                      <a:pt x="4" y="5"/>
                    </a:lnTo>
                    <a:lnTo>
                      <a:pt x="0" y="9"/>
                    </a:lnTo>
                    <a:lnTo>
                      <a:pt x="10" y="12"/>
                    </a:lnTo>
                    <a:lnTo>
                      <a:pt x="22" y="16"/>
                    </a:lnTo>
                    <a:lnTo>
                      <a:pt x="38" y="19"/>
                    </a:lnTo>
                    <a:lnTo>
                      <a:pt x="54" y="22"/>
                    </a:lnTo>
                    <a:lnTo>
                      <a:pt x="72" y="25"/>
                    </a:lnTo>
                    <a:lnTo>
                      <a:pt x="89" y="29"/>
                    </a:lnTo>
                    <a:lnTo>
                      <a:pt x="107" y="32"/>
                    </a:lnTo>
                    <a:lnTo>
                      <a:pt x="123" y="36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127128" name="Freeform 77"/>
              <p:cNvSpPr>
                <a:spLocks/>
              </p:cNvSpPr>
              <p:nvPr/>
            </p:nvSpPr>
            <p:spPr bwMode="auto">
              <a:xfrm>
                <a:off x="8416" y="4751"/>
                <a:ext cx="117" cy="200"/>
              </a:xfrm>
              <a:custGeom>
                <a:avLst/>
                <a:gdLst>
                  <a:gd name="T0" fmla="*/ 0 w 351"/>
                  <a:gd name="T1" fmla="*/ 1 h 601"/>
                  <a:gd name="T2" fmla="*/ 1 w 351"/>
                  <a:gd name="T3" fmla="*/ 1 h 601"/>
                  <a:gd name="T4" fmla="*/ 1 w 351"/>
                  <a:gd name="T5" fmla="*/ 2 h 601"/>
                  <a:gd name="T6" fmla="*/ 1 w 351"/>
                  <a:gd name="T7" fmla="*/ 2 h 601"/>
                  <a:gd name="T8" fmla="*/ 1 w 351"/>
                  <a:gd name="T9" fmla="*/ 2 h 601"/>
                  <a:gd name="T10" fmla="*/ 1 w 351"/>
                  <a:gd name="T11" fmla="*/ 2 h 601"/>
                  <a:gd name="T12" fmla="*/ 1 w 351"/>
                  <a:gd name="T13" fmla="*/ 2 h 601"/>
                  <a:gd name="T14" fmla="*/ 1 w 351"/>
                  <a:gd name="T15" fmla="*/ 2 h 601"/>
                  <a:gd name="T16" fmla="*/ 1 w 351"/>
                  <a:gd name="T17" fmla="*/ 2 h 601"/>
                  <a:gd name="T18" fmla="*/ 1 w 351"/>
                  <a:gd name="T19" fmla="*/ 2 h 601"/>
                  <a:gd name="T20" fmla="*/ 1 w 351"/>
                  <a:gd name="T21" fmla="*/ 2 h 601"/>
                  <a:gd name="T22" fmla="*/ 1 w 351"/>
                  <a:gd name="T23" fmla="*/ 2 h 601"/>
                  <a:gd name="T24" fmla="*/ 1 w 351"/>
                  <a:gd name="T25" fmla="*/ 2 h 601"/>
                  <a:gd name="T26" fmla="*/ 1 w 351"/>
                  <a:gd name="T27" fmla="*/ 2 h 601"/>
                  <a:gd name="T28" fmla="*/ 1 w 351"/>
                  <a:gd name="T29" fmla="*/ 2 h 601"/>
                  <a:gd name="T30" fmla="*/ 1 w 351"/>
                  <a:gd name="T31" fmla="*/ 2 h 601"/>
                  <a:gd name="T32" fmla="*/ 1 w 351"/>
                  <a:gd name="T33" fmla="*/ 2 h 601"/>
                  <a:gd name="T34" fmla="*/ 1 w 351"/>
                  <a:gd name="T35" fmla="*/ 2 h 601"/>
                  <a:gd name="T36" fmla="*/ 1 w 351"/>
                  <a:gd name="T37" fmla="*/ 2 h 601"/>
                  <a:gd name="T38" fmla="*/ 1 w 351"/>
                  <a:gd name="T39" fmla="*/ 2 h 601"/>
                  <a:gd name="T40" fmla="*/ 1 w 351"/>
                  <a:gd name="T41" fmla="*/ 2 h 601"/>
                  <a:gd name="T42" fmla="*/ 1 w 351"/>
                  <a:gd name="T43" fmla="*/ 2 h 601"/>
                  <a:gd name="T44" fmla="*/ 1 w 351"/>
                  <a:gd name="T45" fmla="*/ 1 h 601"/>
                  <a:gd name="T46" fmla="*/ 1 w 351"/>
                  <a:gd name="T47" fmla="*/ 1 h 601"/>
                  <a:gd name="T48" fmla="*/ 1 w 351"/>
                  <a:gd name="T49" fmla="*/ 1 h 601"/>
                  <a:gd name="T50" fmla="*/ 1 w 351"/>
                  <a:gd name="T51" fmla="*/ 1 h 601"/>
                  <a:gd name="T52" fmla="*/ 0 w 351"/>
                  <a:gd name="T53" fmla="*/ 1 h 601"/>
                  <a:gd name="T54" fmla="*/ 0 w 351"/>
                  <a:gd name="T55" fmla="*/ 1 h 601"/>
                  <a:gd name="T56" fmla="*/ 0 w 351"/>
                  <a:gd name="T57" fmla="*/ 0 h 601"/>
                  <a:gd name="T58" fmla="*/ 0 w 351"/>
                  <a:gd name="T59" fmla="*/ 0 h 601"/>
                  <a:gd name="T60" fmla="*/ 0 w 351"/>
                  <a:gd name="T61" fmla="*/ 0 h 601"/>
                  <a:gd name="T62" fmla="*/ 0 w 351"/>
                  <a:gd name="T63" fmla="*/ 0 h 601"/>
                  <a:gd name="T64" fmla="*/ 0 w 351"/>
                  <a:gd name="T65" fmla="*/ 0 h 601"/>
                  <a:gd name="T66" fmla="*/ 0 w 351"/>
                  <a:gd name="T67" fmla="*/ 0 h 601"/>
                  <a:gd name="T68" fmla="*/ 0 w 351"/>
                  <a:gd name="T69" fmla="*/ 0 h 601"/>
                  <a:gd name="T70" fmla="*/ 0 w 351"/>
                  <a:gd name="T71" fmla="*/ 0 h 601"/>
                  <a:gd name="T72" fmla="*/ 0 w 351"/>
                  <a:gd name="T73" fmla="*/ 1 h 601"/>
                  <a:gd name="T74" fmla="*/ 0 w 351"/>
                  <a:gd name="T75" fmla="*/ 1 h 601"/>
                  <a:gd name="T76" fmla="*/ 0 w 351"/>
                  <a:gd name="T77" fmla="*/ 1 h 601"/>
                  <a:gd name="T78" fmla="*/ 0 w 351"/>
                  <a:gd name="T79" fmla="*/ 1 h 601"/>
                  <a:gd name="T80" fmla="*/ 0 w 351"/>
                  <a:gd name="T81" fmla="*/ 1 h 601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</a:gdLst>
                <a:ahLst/>
                <a:cxnLst>
                  <a:cxn ang="T82">
                    <a:pos x="T0" y="T1"/>
                  </a:cxn>
                  <a:cxn ang="T83">
                    <a:pos x="T2" y="T3"/>
                  </a:cxn>
                  <a:cxn ang="T84">
                    <a:pos x="T4" y="T5"/>
                  </a:cxn>
                  <a:cxn ang="T85">
                    <a:pos x="T6" y="T7"/>
                  </a:cxn>
                  <a:cxn ang="T86">
                    <a:pos x="T8" y="T9"/>
                  </a:cxn>
                  <a:cxn ang="T87">
                    <a:pos x="T10" y="T11"/>
                  </a:cxn>
                  <a:cxn ang="T88">
                    <a:pos x="T12" y="T13"/>
                  </a:cxn>
                  <a:cxn ang="T89">
                    <a:pos x="T14" y="T15"/>
                  </a:cxn>
                  <a:cxn ang="T90">
                    <a:pos x="T16" y="T17"/>
                  </a:cxn>
                  <a:cxn ang="T91">
                    <a:pos x="T18" y="T19"/>
                  </a:cxn>
                  <a:cxn ang="T92">
                    <a:pos x="T20" y="T21"/>
                  </a:cxn>
                  <a:cxn ang="T93">
                    <a:pos x="T22" y="T23"/>
                  </a:cxn>
                  <a:cxn ang="T94">
                    <a:pos x="T24" y="T25"/>
                  </a:cxn>
                  <a:cxn ang="T95">
                    <a:pos x="T26" y="T27"/>
                  </a:cxn>
                  <a:cxn ang="T96">
                    <a:pos x="T28" y="T29"/>
                  </a:cxn>
                  <a:cxn ang="T97">
                    <a:pos x="T30" y="T31"/>
                  </a:cxn>
                  <a:cxn ang="T98">
                    <a:pos x="T32" y="T33"/>
                  </a:cxn>
                  <a:cxn ang="T99">
                    <a:pos x="T34" y="T35"/>
                  </a:cxn>
                  <a:cxn ang="T100">
                    <a:pos x="T36" y="T37"/>
                  </a:cxn>
                  <a:cxn ang="T101">
                    <a:pos x="T38" y="T39"/>
                  </a:cxn>
                  <a:cxn ang="T102">
                    <a:pos x="T40" y="T41"/>
                  </a:cxn>
                  <a:cxn ang="T103">
                    <a:pos x="T42" y="T43"/>
                  </a:cxn>
                  <a:cxn ang="T104">
                    <a:pos x="T44" y="T45"/>
                  </a:cxn>
                  <a:cxn ang="T105">
                    <a:pos x="T46" y="T47"/>
                  </a:cxn>
                  <a:cxn ang="T106">
                    <a:pos x="T48" y="T49"/>
                  </a:cxn>
                  <a:cxn ang="T107">
                    <a:pos x="T50" y="T51"/>
                  </a:cxn>
                  <a:cxn ang="T108">
                    <a:pos x="T52" y="T53"/>
                  </a:cxn>
                  <a:cxn ang="T109">
                    <a:pos x="T54" y="T55"/>
                  </a:cxn>
                  <a:cxn ang="T110">
                    <a:pos x="T56" y="T57"/>
                  </a:cxn>
                  <a:cxn ang="T111">
                    <a:pos x="T58" y="T59"/>
                  </a:cxn>
                  <a:cxn ang="T112">
                    <a:pos x="T60" y="T61"/>
                  </a:cxn>
                  <a:cxn ang="T113">
                    <a:pos x="T62" y="T63"/>
                  </a:cxn>
                  <a:cxn ang="T114">
                    <a:pos x="T64" y="T65"/>
                  </a:cxn>
                  <a:cxn ang="T115">
                    <a:pos x="T66" y="T67"/>
                  </a:cxn>
                  <a:cxn ang="T116">
                    <a:pos x="T68" y="T69"/>
                  </a:cxn>
                  <a:cxn ang="T117">
                    <a:pos x="T70" y="T71"/>
                  </a:cxn>
                  <a:cxn ang="T118">
                    <a:pos x="T72" y="T73"/>
                  </a:cxn>
                  <a:cxn ang="T119">
                    <a:pos x="T74" y="T75"/>
                  </a:cxn>
                  <a:cxn ang="T120">
                    <a:pos x="T76" y="T77"/>
                  </a:cxn>
                  <a:cxn ang="T121">
                    <a:pos x="T78" y="T79"/>
                  </a:cxn>
                  <a:cxn ang="T122">
                    <a:pos x="T80" y="T81"/>
                  </a:cxn>
                </a:cxnLst>
                <a:rect l="0" t="0" r="r" b="b"/>
                <a:pathLst>
                  <a:path w="351" h="601">
                    <a:moveTo>
                      <a:pt x="108" y="298"/>
                    </a:moveTo>
                    <a:lnTo>
                      <a:pt x="132" y="338"/>
                    </a:lnTo>
                    <a:lnTo>
                      <a:pt x="157" y="377"/>
                    </a:lnTo>
                    <a:lnTo>
                      <a:pt x="182" y="414"/>
                    </a:lnTo>
                    <a:lnTo>
                      <a:pt x="208" y="451"/>
                    </a:lnTo>
                    <a:lnTo>
                      <a:pt x="235" y="487"/>
                    </a:lnTo>
                    <a:lnTo>
                      <a:pt x="263" y="523"/>
                    </a:lnTo>
                    <a:lnTo>
                      <a:pt x="292" y="559"/>
                    </a:lnTo>
                    <a:lnTo>
                      <a:pt x="321" y="594"/>
                    </a:lnTo>
                    <a:lnTo>
                      <a:pt x="326" y="598"/>
                    </a:lnTo>
                    <a:lnTo>
                      <a:pt x="332" y="601"/>
                    </a:lnTo>
                    <a:lnTo>
                      <a:pt x="337" y="601"/>
                    </a:lnTo>
                    <a:lnTo>
                      <a:pt x="343" y="598"/>
                    </a:lnTo>
                    <a:lnTo>
                      <a:pt x="349" y="594"/>
                    </a:lnTo>
                    <a:lnTo>
                      <a:pt x="351" y="588"/>
                    </a:lnTo>
                    <a:lnTo>
                      <a:pt x="351" y="582"/>
                    </a:lnTo>
                    <a:lnTo>
                      <a:pt x="349" y="576"/>
                    </a:lnTo>
                    <a:lnTo>
                      <a:pt x="327" y="538"/>
                    </a:lnTo>
                    <a:lnTo>
                      <a:pt x="304" y="499"/>
                    </a:lnTo>
                    <a:lnTo>
                      <a:pt x="279" y="463"/>
                    </a:lnTo>
                    <a:lnTo>
                      <a:pt x="252" y="427"/>
                    </a:lnTo>
                    <a:lnTo>
                      <a:pt x="224" y="391"/>
                    </a:lnTo>
                    <a:lnTo>
                      <a:pt x="198" y="355"/>
                    </a:lnTo>
                    <a:lnTo>
                      <a:pt x="172" y="319"/>
                    </a:lnTo>
                    <a:lnTo>
                      <a:pt x="147" y="280"/>
                    </a:lnTo>
                    <a:lnTo>
                      <a:pt x="125" y="242"/>
                    </a:lnTo>
                    <a:lnTo>
                      <a:pt x="101" y="197"/>
                    </a:lnTo>
                    <a:lnTo>
                      <a:pt x="79" y="150"/>
                    </a:lnTo>
                    <a:lnTo>
                      <a:pt x="59" y="104"/>
                    </a:lnTo>
                    <a:lnTo>
                      <a:pt x="38" y="62"/>
                    </a:lnTo>
                    <a:lnTo>
                      <a:pt x="22" y="29"/>
                    </a:lnTo>
                    <a:lnTo>
                      <a:pt x="9" y="7"/>
                    </a:lnTo>
                    <a:lnTo>
                      <a:pt x="0" y="0"/>
                    </a:lnTo>
                    <a:lnTo>
                      <a:pt x="4" y="17"/>
                    </a:lnTo>
                    <a:lnTo>
                      <a:pt x="13" y="45"/>
                    </a:lnTo>
                    <a:lnTo>
                      <a:pt x="23" y="82"/>
                    </a:lnTo>
                    <a:lnTo>
                      <a:pt x="38" y="124"/>
                    </a:lnTo>
                    <a:lnTo>
                      <a:pt x="54" y="170"/>
                    </a:lnTo>
                    <a:lnTo>
                      <a:pt x="70" y="216"/>
                    </a:lnTo>
                    <a:lnTo>
                      <a:pt x="89" y="259"/>
                    </a:lnTo>
                    <a:lnTo>
                      <a:pt x="108" y="29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127129" name="Freeform 78"/>
              <p:cNvSpPr>
                <a:spLocks/>
              </p:cNvSpPr>
              <p:nvPr/>
            </p:nvSpPr>
            <p:spPr bwMode="auto">
              <a:xfrm>
                <a:off x="8100" y="4623"/>
                <a:ext cx="541" cy="495"/>
              </a:xfrm>
              <a:custGeom>
                <a:avLst/>
                <a:gdLst>
                  <a:gd name="T0" fmla="*/ 1 w 2164"/>
                  <a:gd name="T1" fmla="*/ 0 h 1979"/>
                  <a:gd name="T2" fmla="*/ 1 w 2164"/>
                  <a:gd name="T3" fmla="*/ 0 h 1979"/>
                  <a:gd name="T4" fmla="*/ 1 w 2164"/>
                  <a:gd name="T5" fmla="*/ 0 h 1979"/>
                  <a:gd name="T6" fmla="*/ 1 w 2164"/>
                  <a:gd name="T7" fmla="*/ 0 h 1979"/>
                  <a:gd name="T8" fmla="*/ 1 w 2164"/>
                  <a:gd name="T9" fmla="*/ 0 h 1979"/>
                  <a:gd name="T10" fmla="*/ 1 w 2164"/>
                  <a:gd name="T11" fmla="*/ 0 h 1979"/>
                  <a:gd name="T12" fmla="*/ 1 w 2164"/>
                  <a:gd name="T13" fmla="*/ 0 h 1979"/>
                  <a:gd name="T14" fmla="*/ 1 w 2164"/>
                  <a:gd name="T15" fmla="*/ 0 h 1979"/>
                  <a:gd name="T16" fmla="*/ 1 w 2164"/>
                  <a:gd name="T17" fmla="*/ 0 h 1979"/>
                  <a:gd name="T18" fmla="*/ 2 w 2164"/>
                  <a:gd name="T19" fmla="*/ 0 h 1979"/>
                  <a:gd name="T20" fmla="*/ 2 w 2164"/>
                  <a:gd name="T21" fmla="*/ 0 h 1979"/>
                  <a:gd name="T22" fmla="*/ 2 w 2164"/>
                  <a:gd name="T23" fmla="*/ 0 h 1979"/>
                  <a:gd name="T24" fmla="*/ 2 w 2164"/>
                  <a:gd name="T25" fmla="*/ 0 h 1979"/>
                  <a:gd name="T26" fmla="*/ 2 w 2164"/>
                  <a:gd name="T27" fmla="*/ 0 h 1979"/>
                  <a:gd name="T28" fmla="*/ 2 w 2164"/>
                  <a:gd name="T29" fmla="*/ 0 h 1979"/>
                  <a:gd name="T30" fmla="*/ 2 w 2164"/>
                  <a:gd name="T31" fmla="*/ 0 h 1979"/>
                  <a:gd name="T32" fmla="*/ 2 w 2164"/>
                  <a:gd name="T33" fmla="*/ 1 h 1979"/>
                  <a:gd name="T34" fmla="*/ 2 w 2164"/>
                  <a:gd name="T35" fmla="*/ 1 h 1979"/>
                  <a:gd name="T36" fmla="*/ 2 w 2164"/>
                  <a:gd name="T37" fmla="*/ 1 h 1979"/>
                  <a:gd name="T38" fmla="*/ 2 w 2164"/>
                  <a:gd name="T39" fmla="*/ 1 h 1979"/>
                  <a:gd name="T40" fmla="*/ 2 w 2164"/>
                  <a:gd name="T41" fmla="*/ 2 h 1979"/>
                  <a:gd name="T42" fmla="*/ 2 w 2164"/>
                  <a:gd name="T43" fmla="*/ 2 h 1979"/>
                  <a:gd name="T44" fmla="*/ 2 w 2164"/>
                  <a:gd name="T45" fmla="*/ 2 h 1979"/>
                  <a:gd name="T46" fmla="*/ 2 w 2164"/>
                  <a:gd name="T47" fmla="*/ 2 h 1979"/>
                  <a:gd name="T48" fmla="*/ 2 w 2164"/>
                  <a:gd name="T49" fmla="*/ 2 h 1979"/>
                  <a:gd name="T50" fmla="*/ 2 w 2164"/>
                  <a:gd name="T51" fmla="*/ 2 h 1979"/>
                  <a:gd name="T52" fmla="*/ 1 w 2164"/>
                  <a:gd name="T53" fmla="*/ 2 h 1979"/>
                  <a:gd name="T54" fmla="*/ 1 w 2164"/>
                  <a:gd name="T55" fmla="*/ 2 h 1979"/>
                  <a:gd name="T56" fmla="*/ 1 w 2164"/>
                  <a:gd name="T57" fmla="*/ 2 h 1979"/>
                  <a:gd name="T58" fmla="*/ 1 w 2164"/>
                  <a:gd name="T59" fmla="*/ 2 h 1979"/>
                  <a:gd name="T60" fmla="*/ 1 w 2164"/>
                  <a:gd name="T61" fmla="*/ 2 h 1979"/>
                  <a:gd name="T62" fmla="*/ 1 w 2164"/>
                  <a:gd name="T63" fmla="*/ 2 h 1979"/>
                  <a:gd name="T64" fmla="*/ 1 w 2164"/>
                  <a:gd name="T65" fmla="*/ 2 h 1979"/>
                  <a:gd name="T66" fmla="*/ 1 w 2164"/>
                  <a:gd name="T67" fmla="*/ 2 h 1979"/>
                  <a:gd name="T68" fmla="*/ 1 w 2164"/>
                  <a:gd name="T69" fmla="*/ 2 h 1979"/>
                  <a:gd name="T70" fmla="*/ 0 w 2164"/>
                  <a:gd name="T71" fmla="*/ 2 h 1979"/>
                  <a:gd name="T72" fmla="*/ 0 w 2164"/>
                  <a:gd name="T73" fmla="*/ 2 h 1979"/>
                  <a:gd name="T74" fmla="*/ 0 w 2164"/>
                  <a:gd name="T75" fmla="*/ 2 h 1979"/>
                  <a:gd name="T76" fmla="*/ 0 w 2164"/>
                  <a:gd name="T77" fmla="*/ 2 h 1979"/>
                  <a:gd name="T78" fmla="*/ 0 w 2164"/>
                  <a:gd name="T79" fmla="*/ 2 h 1979"/>
                  <a:gd name="T80" fmla="*/ 0 w 2164"/>
                  <a:gd name="T81" fmla="*/ 2 h 1979"/>
                  <a:gd name="T82" fmla="*/ 0 w 2164"/>
                  <a:gd name="T83" fmla="*/ 2 h 1979"/>
                  <a:gd name="T84" fmla="*/ 1 w 2164"/>
                  <a:gd name="T85" fmla="*/ 1 h 1979"/>
                  <a:gd name="T86" fmla="*/ 1 w 2164"/>
                  <a:gd name="T87" fmla="*/ 1 h 1979"/>
                  <a:gd name="T88" fmla="*/ 1 w 2164"/>
                  <a:gd name="T89" fmla="*/ 1 h 1979"/>
                  <a:gd name="T90" fmla="*/ 1 w 2164"/>
                  <a:gd name="T91" fmla="*/ 1 h 1979"/>
                  <a:gd name="T92" fmla="*/ 1 w 2164"/>
                  <a:gd name="T93" fmla="*/ 1 h 1979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</a:gdLst>
                <a:ahLst/>
                <a:cxnLst>
                  <a:cxn ang="T94">
                    <a:pos x="T0" y="T1"/>
                  </a:cxn>
                  <a:cxn ang="T95">
                    <a:pos x="T2" y="T3"/>
                  </a:cxn>
                  <a:cxn ang="T96">
                    <a:pos x="T4" y="T5"/>
                  </a:cxn>
                  <a:cxn ang="T97">
                    <a:pos x="T6" y="T7"/>
                  </a:cxn>
                  <a:cxn ang="T98">
                    <a:pos x="T8" y="T9"/>
                  </a:cxn>
                  <a:cxn ang="T99">
                    <a:pos x="T10" y="T11"/>
                  </a:cxn>
                  <a:cxn ang="T100">
                    <a:pos x="T12" y="T13"/>
                  </a:cxn>
                  <a:cxn ang="T101">
                    <a:pos x="T14" y="T15"/>
                  </a:cxn>
                  <a:cxn ang="T102">
                    <a:pos x="T16" y="T17"/>
                  </a:cxn>
                  <a:cxn ang="T103">
                    <a:pos x="T18" y="T19"/>
                  </a:cxn>
                  <a:cxn ang="T104">
                    <a:pos x="T20" y="T21"/>
                  </a:cxn>
                  <a:cxn ang="T105">
                    <a:pos x="T22" y="T23"/>
                  </a:cxn>
                  <a:cxn ang="T106">
                    <a:pos x="T24" y="T25"/>
                  </a:cxn>
                  <a:cxn ang="T107">
                    <a:pos x="T26" y="T27"/>
                  </a:cxn>
                  <a:cxn ang="T108">
                    <a:pos x="T28" y="T29"/>
                  </a:cxn>
                  <a:cxn ang="T109">
                    <a:pos x="T30" y="T31"/>
                  </a:cxn>
                  <a:cxn ang="T110">
                    <a:pos x="T32" y="T33"/>
                  </a:cxn>
                  <a:cxn ang="T111">
                    <a:pos x="T34" y="T35"/>
                  </a:cxn>
                  <a:cxn ang="T112">
                    <a:pos x="T36" y="T37"/>
                  </a:cxn>
                  <a:cxn ang="T113">
                    <a:pos x="T38" y="T39"/>
                  </a:cxn>
                  <a:cxn ang="T114">
                    <a:pos x="T40" y="T41"/>
                  </a:cxn>
                  <a:cxn ang="T115">
                    <a:pos x="T42" y="T43"/>
                  </a:cxn>
                  <a:cxn ang="T116">
                    <a:pos x="T44" y="T45"/>
                  </a:cxn>
                  <a:cxn ang="T117">
                    <a:pos x="T46" y="T47"/>
                  </a:cxn>
                  <a:cxn ang="T118">
                    <a:pos x="T48" y="T49"/>
                  </a:cxn>
                  <a:cxn ang="T119">
                    <a:pos x="T50" y="T51"/>
                  </a:cxn>
                  <a:cxn ang="T120">
                    <a:pos x="T52" y="T53"/>
                  </a:cxn>
                  <a:cxn ang="T121">
                    <a:pos x="T54" y="T55"/>
                  </a:cxn>
                  <a:cxn ang="T122">
                    <a:pos x="T56" y="T57"/>
                  </a:cxn>
                  <a:cxn ang="T123">
                    <a:pos x="T58" y="T59"/>
                  </a:cxn>
                  <a:cxn ang="T124">
                    <a:pos x="T60" y="T61"/>
                  </a:cxn>
                  <a:cxn ang="T125">
                    <a:pos x="T62" y="T63"/>
                  </a:cxn>
                  <a:cxn ang="T126">
                    <a:pos x="T64" y="T65"/>
                  </a:cxn>
                  <a:cxn ang="T127">
                    <a:pos x="T66" y="T67"/>
                  </a:cxn>
                  <a:cxn ang="T128">
                    <a:pos x="T68" y="T69"/>
                  </a:cxn>
                  <a:cxn ang="T129">
                    <a:pos x="T70" y="T71"/>
                  </a:cxn>
                  <a:cxn ang="T130">
                    <a:pos x="T72" y="T73"/>
                  </a:cxn>
                  <a:cxn ang="T131">
                    <a:pos x="T74" y="T75"/>
                  </a:cxn>
                  <a:cxn ang="T132">
                    <a:pos x="T76" y="T77"/>
                  </a:cxn>
                  <a:cxn ang="T133">
                    <a:pos x="T78" y="T79"/>
                  </a:cxn>
                  <a:cxn ang="T134">
                    <a:pos x="T80" y="T81"/>
                  </a:cxn>
                  <a:cxn ang="T135">
                    <a:pos x="T82" y="T83"/>
                  </a:cxn>
                  <a:cxn ang="T136">
                    <a:pos x="T84" y="T85"/>
                  </a:cxn>
                  <a:cxn ang="T137">
                    <a:pos x="T86" y="T87"/>
                  </a:cxn>
                  <a:cxn ang="T138">
                    <a:pos x="T88" y="T89"/>
                  </a:cxn>
                  <a:cxn ang="T139">
                    <a:pos x="T90" y="T91"/>
                  </a:cxn>
                  <a:cxn ang="T140">
                    <a:pos x="T92" y="T93"/>
                  </a:cxn>
                </a:cxnLst>
                <a:rect l="0" t="0" r="r" b="b"/>
                <a:pathLst>
                  <a:path w="2164" h="1979">
                    <a:moveTo>
                      <a:pt x="743" y="0"/>
                    </a:moveTo>
                    <a:lnTo>
                      <a:pt x="746" y="0"/>
                    </a:lnTo>
                    <a:lnTo>
                      <a:pt x="753" y="0"/>
                    </a:lnTo>
                    <a:lnTo>
                      <a:pt x="763" y="0"/>
                    </a:lnTo>
                    <a:lnTo>
                      <a:pt x="778" y="0"/>
                    </a:lnTo>
                    <a:lnTo>
                      <a:pt x="798" y="1"/>
                    </a:lnTo>
                    <a:lnTo>
                      <a:pt x="822" y="1"/>
                    </a:lnTo>
                    <a:lnTo>
                      <a:pt x="848" y="2"/>
                    </a:lnTo>
                    <a:lnTo>
                      <a:pt x="878" y="3"/>
                    </a:lnTo>
                    <a:lnTo>
                      <a:pt x="912" y="5"/>
                    </a:lnTo>
                    <a:lnTo>
                      <a:pt x="949" y="7"/>
                    </a:lnTo>
                    <a:lnTo>
                      <a:pt x="987" y="10"/>
                    </a:lnTo>
                    <a:lnTo>
                      <a:pt x="1030" y="13"/>
                    </a:lnTo>
                    <a:lnTo>
                      <a:pt x="1074" y="16"/>
                    </a:lnTo>
                    <a:lnTo>
                      <a:pt x="1121" y="21"/>
                    </a:lnTo>
                    <a:lnTo>
                      <a:pt x="1171" y="27"/>
                    </a:lnTo>
                    <a:lnTo>
                      <a:pt x="1222" y="32"/>
                    </a:lnTo>
                    <a:lnTo>
                      <a:pt x="1275" y="39"/>
                    </a:lnTo>
                    <a:lnTo>
                      <a:pt x="1329" y="47"/>
                    </a:lnTo>
                    <a:lnTo>
                      <a:pt x="1386" y="56"/>
                    </a:lnTo>
                    <a:lnTo>
                      <a:pt x="1443" y="65"/>
                    </a:lnTo>
                    <a:lnTo>
                      <a:pt x="1502" y="75"/>
                    </a:lnTo>
                    <a:lnTo>
                      <a:pt x="1560" y="87"/>
                    </a:lnTo>
                    <a:lnTo>
                      <a:pt x="1620" y="100"/>
                    </a:lnTo>
                    <a:lnTo>
                      <a:pt x="1681" y="115"/>
                    </a:lnTo>
                    <a:lnTo>
                      <a:pt x="1742" y="129"/>
                    </a:lnTo>
                    <a:lnTo>
                      <a:pt x="1804" y="146"/>
                    </a:lnTo>
                    <a:lnTo>
                      <a:pt x="1865" y="164"/>
                    </a:lnTo>
                    <a:lnTo>
                      <a:pt x="1926" y="183"/>
                    </a:lnTo>
                    <a:lnTo>
                      <a:pt x="1987" y="204"/>
                    </a:lnTo>
                    <a:lnTo>
                      <a:pt x="2047" y="226"/>
                    </a:lnTo>
                    <a:lnTo>
                      <a:pt x="2105" y="250"/>
                    </a:lnTo>
                    <a:lnTo>
                      <a:pt x="2164" y="276"/>
                    </a:lnTo>
                    <a:lnTo>
                      <a:pt x="1975" y="1184"/>
                    </a:lnTo>
                    <a:lnTo>
                      <a:pt x="1980" y="1185"/>
                    </a:lnTo>
                    <a:lnTo>
                      <a:pt x="1990" y="1191"/>
                    </a:lnTo>
                    <a:lnTo>
                      <a:pt x="2005" y="1201"/>
                    </a:lnTo>
                    <a:lnTo>
                      <a:pt x="2020" y="1219"/>
                    </a:lnTo>
                    <a:lnTo>
                      <a:pt x="2031" y="1246"/>
                    </a:lnTo>
                    <a:lnTo>
                      <a:pt x="2035" y="1282"/>
                    </a:lnTo>
                    <a:lnTo>
                      <a:pt x="2030" y="1332"/>
                    </a:lnTo>
                    <a:lnTo>
                      <a:pt x="2011" y="1394"/>
                    </a:lnTo>
                    <a:lnTo>
                      <a:pt x="1681" y="1835"/>
                    </a:lnTo>
                    <a:lnTo>
                      <a:pt x="1636" y="1835"/>
                    </a:lnTo>
                    <a:lnTo>
                      <a:pt x="1512" y="1979"/>
                    </a:lnTo>
                    <a:lnTo>
                      <a:pt x="1510" y="1979"/>
                    </a:lnTo>
                    <a:lnTo>
                      <a:pt x="1502" y="1978"/>
                    </a:lnTo>
                    <a:lnTo>
                      <a:pt x="1490" y="1977"/>
                    </a:lnTo>
                    <a:lnTo>
                      <a:pt x="1474" y="1974"/>
                    </a:lnTo>
                    <a:lnTo>
                      <a:pt x="1451" y="1972"/>
                    </a:lnTo>
                    <a:lnTo>
                      <a:pt x="1427" y="1969"/>
                    </a:lnTo>
                    <a:lnTo>
                      <a:pt x="1397" y="1965"/>
                    </a:lnTo>
                    <a:lnTo>
                      <a:pt x="1364" y="1961"/>
                    </a:lnTo>
                    <a:lnTo>
                      <a:pt x="1328" y="1955"/>
                    </a:lnTo>
                    <a:lnTo>
                      <a:pt x="1288" y="1950"/>
                    </a:lnTo>
                    <a:lnTo>
                      <a:pt x="1246" y="1943"/>
                    </a:lnTo>
                    <a:lnTo>
                      <a:pt x="1200" y="1935"/>
                    </a:lnTo>
                    <a:lnTo>
                      <a:pt x="1152" y="1927"/>
                    </a:lnTo>
                    <a:lnTo>
                      <a:pt x="1101" y="1918"/>
                    </a:lnTo>
                    <a:lnTo>
                      <a:pt x="1049" y="1907"/>
                    </a:lnTo>
                    <a:lnTo>
                      <a:pt x="993" y="1896"/>
                    </a:lnTo>
                    <a:lnTo>
                      <a:pt x="937" y="1884"/>
                    </a:lnTo>
                    <a:lnTo>
                      <a:pt x="878" y="1871"/>
                    </a:lnTo>
                    <a:lnTo>
                      <a:pt x="818" y="1856"/>
                    </a:lnTo>
                    <a:lnTo>
                      <a:pt x="758" y="1841"/>
                    </a:lnTo>
                    <a:lnTo>
                      <a:pt x="696" y="1824"/>
                    </a:lnTo>
                    <a:lnTo>
                      <a:pt x="634" y="1806"/>
                    </a:lnTo>
                    <a:lnTo>
                      <a:pt x="572" y="1787"/>
                    </a:lnTo>
                    <a:lnTo>
                      <a:pt x="508" y="1768"/>
                    </a:lnTo>
                    <a:lnTo>
                      <a:pt x="445" y="1747"/>
                    </a:lnTo>
                    <a:lnTo>
                      <a:pt x="382" y="1724"/>
                    </a:lnTo>
                    <a:lnTo>
                      <a:pt x="319" y="1700"/>
                    </a:lnTo>
                    <a:lnTo>
                      <a:pt x="257" y="1674"/>
                    </a:lnTo>
                    <a:lnTo>
                      <a:pt x="196" y="1647"/>
                    </a:lnTo>
                    <a:lnTo>
                      <a:pt x="135" y="1620"/>
                    </a:lnTo>
                    <a:lnTo>
                      <a:pt x="76" y="1590"/>
                    </a:lnTo>
                    <a:lnTo>
                      <a:pt x="19" y="1559"/>
                    </a:lnTo>
                    <a:lnTo>
                      <a:pt x="18" y="1554"/>
                    </a:lnTo>
                    <a:lnTo>
                      <a:pt x="13" y="1538"/>
                    </a:lnTo>
                    <a:lnTo>
                      <a:pt x="8" y="1514"/>
                    </a:lnTo>
                    <a:lnTo>
                      <a:pt x="3" y="1486"/>
                    </a:lnTo>
                    <a:lnTo>
                      <a:pt x="0" y="1456"/>
                    </a:lnTo>
                    <a:lnTo>
                      <a:pt x="0" y="1424"/>
                    </a:lnTo>
                    <a:lnTo>
                      <a:pt x="3" y="1396"/>
                    </a:lnTo>
                    <a:lnTo>
                      <a:pt x="13" y="1371"/>
                    </a:lnTo>
                    <a:lnTo>
                      <a:pt x="443" y="1002"/>
                    </a:lnTo>
                    <a:lnTo>
                      <a:pt x="441" y="999"/>
                    </a:lnTo>
                    <a:lnTo>
                      <a:pt x="440" y="989"/>
                    </a:lnTo>
                    <a:lnTo>
                      <a:pt x="440" y="973"/>
                    </a:lnTo>
                    <a:lnTo>
                      <a:pt x="445" y="953"/>
                    </a:lnTo>
                    <a:lnTo>
                      <a:pt x="453" y="928"/>
                    </a:lnTo>
                    <a:lnTo>
                      <a:pt x="471" y="902"/>
                    </a:lnTo>
                    <a:lnTo>
                      <a:pt x="497" y="874"/>
                    </a:lnTo>
                    <a:lnTo>
                      <a:pt x="534" y="845"/>
                    </a:lnTo>
                    <a:lnTo>
                      <a:pt x="743" y="0"/>
                    </a:lnTo>
                    <a:close/>
                  </a:path>
                </a:pathLst>
              </a:custGeom>
              <a:solidFill>
                <a:srgbClr val="808080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127130" name="Freeform 79"/>
              <p:cNvSpPr>
                <a:spLocks/>
              </p:cNvSpPr>
              <p:nvPr/>
            </p:nvSpPr>
            <p:spPr bwMode="auto">
              <a:xfrm>
                <a:off x="8279" y="4656"/>
                <a:ext cx="311" cy="233"/>
              </a:xfrm>
              <a:custGeom>
                <a:avLst/>
                <a:gdLst>
                  <a:gd name="T0" fmla="*/ 0 w 1244"/>
                  <a:gd name="T1" fmla="*/ 0 h 930"/>
                  <a:gd name="T2" fmla="*/ 1 w 1244"/>
                  <a:gd name="T3" fmla="*/ 0 h 930"/>
                  <a:gd name="T4" fmla="*/ 1 w 1244"/>
                  <a:gd name="T5" fmla="*/ 1 h 930"/>
                  <a:gd name="T6" fmla="*/ 0 w 1244"/>
                  <a:gd name="T7" fmla="*/ 1 h 930"/>
                  <a:gd name="T8" fmla="*/ 0 w 1244"/>
                  <a:gd name="T9" fmla="*/ 0 h 93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244" h="930">
                    <a:moveTo>
                      <a:pt x="164" y="0"/>
                    </a:moveTo>
                    <a:lnTo>
                      <a:pt x="1244" y="214"/>
                    </a:lnTo>
                    <a:lnTo>
                      <a:pt x="1067" y="930"/>
                    </a:lnTo>
                    <a:lnTo>
                      <a:pt x="0" y="688"/>
                    </a:lnTo>
                    <a:lnTo>
                      <a:pt x="164" y="0"/>
                    </a:lnTo>
                    <a:close/>
                  </a:path>
                </a:pathLst>
              </a:custGeom>
              <a:solidFill>
                <a:srgbClr val="C0C0C0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127131" name="Freeform 80"/>
              <p:cNvSpPr>
                <a:spLocks/>
              </p:cNvSpPr>
              <p:nvPr/>
            </p:nvSpPr>
            <p:spPr bwMode="auto">
              <a:xfrm>
                <a:off x="8300" y="4672"/>
                <a:ext cx="237" cy="91"/>
              </a:xfrm>
              <a:custGeom>
                <a:avLst/>
                <a:gdLst>
                  <a:gd name="T0" fmla="*/ 0 w 952"/>
                  <a:gd name="T1" fmla="*/ 0 h 366"/>
                  <a:gd name="T2" fmla="*/ 1 w 952"/>
                  <a:gd name="T3" fmla="*/ 0 h 366"/>
                  <a:gd name="T4" fmla="*/ 0 w 952"/>
                  <a:gd name="T5" fmla="*/ 0 h 366"/>
                  <a:gd name="T6" fmla="*/ 0 w 952"/>
                  <a:gd name="T7" fmla="*/ 0 h 366"/>
                  <a:gd name="T8" fmla="*/ 0 w 952"/>
                  <a:gd name="T9" fmla="*/ 0 h 36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952" h="366">
                    <a:moveTo>
                      <a:pt x="112" y="0"/>
                    </a:moveTo>
                    <a:lnTo>
                      <a:pt x="952" y="153"/>
                    </a:lnTo>
                    <a:lnTo>
                      <a:pt x="200" y="108"/>
                    </a:lnTo>
                    <a:lnTo>
                      <a:pt x="0" y="366"/>
                    </a:lnTo>
                    <a:lnTo>
                      <a:pt x="112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127132" name="Freeform 81"/>
              <p:cNvSpPr>
                <a:spLocks/>
              </p:cNvSpPr>
              <p:nvPr/>
            </p:nvSpPr>
            <p:spPr bwMode="auto">
              <a:xfrm>
                <a:off x="8222" y="4885"/>
                <a:ext cx="315" cy="84"/>
              </a:xfrm>
              <a:custGeom>
                <a:avLst/>
                <a:gdLst>
                  <a:gd name="T0" fmla="*/ 0 w 1259"/>
                  <a:gd name="T1" fmla="*/ 0 h 337"/>
                  <a:gd name="T2" fmla="*/ 1 w 1259"/>
                  <a:gd name="T3" fmla="*/ 0 h 337"/>
                  <a:gd name="T4" fmla="*/ 1 w 1259"/>
                  <a:gd name="T5" fmla="*/ 0 h 337"/>
                  <a:gd name="T6" fmla="*/ 0 w 1259"/>
                  <a:gd name="T7" fmla="*/ 0 h 337"/>
                  <a:gd name="T8" fmla="*/ 0 w 1259"/>
                  <a:gd name="T9" fmla="*/ 0 h 33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259" h="337">
                    <a:moveTo>
                      <a:pt x="40" y="0"/>
                    </a:moveTo>
                    <a:lnTo>
                      <a:pt x="1259" y="288"/>
                    </a:lnTo>
                    <a:lnTo>
                      <a:pt x="1226" y="337"/>
                    </a:lnTo>
                    <a:lnTo>
                      <a:pt x="0" y="32"/>
                    </a:lnTo>
                    <a:lnTo>
                      <a:pt x="40" y="0"/>
                    </a:lnTo>
                    <a:close/>
                  </a:path>
                </a:pathLst>
              </a:custGeom>
              <a:solidFill>
                <a:srgbClr val="7F7F7F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127133" name="Freeform 82"/>
              <p:cNvSpPr>
                <a:spLocks/>
              </p:cNvSpPr>
              <p:nvPr/>
            </p:nvSpPr>
            <p:spPr bwMode="auto">
              <a:xfrm>
                <a:off x="8193" y="4910"/>
                <a:ext cx="316" cy="86"/>
              </a:xfrm>
              <a:custGeom>
                <a:avLst/>
                <a:gdLst>
                  <a:gd name="T0" fmla="*/ 0 w 1265"/>
                  <a:gd name="T1" fmla="*/ 0 h 342"/>
                  <a:gd name="T2" fmla="*/ 1 w 1265"/>
                  <a:gd name="T3" fmla="*/ 0 h 342"/>
                  <a:gd name="T4" fmla="*/ 1 w 1265"/>
                  <a:gd name="T5" fmla="*/ 1 h 342"/>
                  <a:gd name="T6" fmla="*/ 0 w 1265"/>
                  <a:gd name="T7" fmla="*/ 0 h 342"/>
                  <a:gd name="T8" fmla="*/ 0 w 1265"/>
                  <a:gd name="T9" fmla="*/ 0 h 34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265" h="342">
                    <a:moveTo>
                      <a:pt x="46" y="0"/>
                    </a:moveTo>
                    <a:lnTo>
                      <a:pt x="1265" y="286"/>
                    </a:lnTo>
                    <a:lnTo>
                      <a:pt x="1226" y="342"/>
                    </a:lnTo>
                    <a:lnTo>
                      <a:pt x="0" y="37"/>
                    </a:lnTo>
                    <a:lnTo>
                      <a:pt x="46" y="0"/>
                    </a:lnTo>
                    <a:close/>
                  </a:path>
                </a:pathLst>
              </a:custGeom>
              <a:solidFill>
                <a:srgbClr val="7F7F7F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127134" name="Freeform 83"/>
              <p:cNvSpPr>
                <a:spLocks/>
              </p:cNvSpPr>
              <p:nvPr/>
            </p:nvSpPr>
            <p:spPr bwMode="auto">
              <a:xfrm>
                <a:off x="8165" y="4936"/>
                <a:ext cx="316" cy="86"/>
              </a:xfrm>
              <a:custGeom>
                <a:avLst/>
                <a:gdLst>
                  <a:gd name="T0" fmla="*/ 0 w 1264"/>
                  <a:gd name="T1" fmla="*/ 0 h 344"/>
                  <a:gd name="T2" fmla="*/ 1 w 1264"/>
                  <a:gd name="T3" fmla="*/ 0 h 344"/>
                  <a:gd name="T4" fmla="*/ 1 w 1264"/>
                  <a:gd name="T5" fmla="*/ 1 h 344"/>
                  <a:gd name="T6" fmla="*/ 0 w 1264"/>
                  <a:gd name="T7" fmla="*/ 0 h 344"/>
                  <a:gd name="T8" fmla="*/ 0 w 1264"/>
                  <a:gd name="T9" fmla="*/ 0 h 344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264" h="344">
                    <a:moveTo>
                      <a:pt x="45" y="0"/>
                    </a:moveTo>
                    <a:lnTo>
                      <a:pt x="1264" y="287"/>
                    </a:lnTo>
                    <a:lnTo>
                      <a:pt x="1224" y="344"/>
                    </a:lnTo>
                    <a:lnTo>
                      <a:pt x="0" y="37"/>
                    </a:lnTo>
                    <a:lnTo>
                      <a:pt x="45" y="0"/>
                    </a:lnTo>
                    <a:close/>
                  </a:path>
                </a:pathLst>
              </a:custGeom>
              <a:solidFill>
                <a:srgbClr val="7F7F7F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127135" name="Freeform 84"/>
              <p:cNvSpPr>
                <a:spLocks/>
              </p:cNvSpPr>
              <p:nvPr/>
            </p:nvSpPr>
            <p:spPr bwMode="auto">
              <a:xfrm>
                <a:off x="8243" y="4989"/>
                <a:ext cx="48" cy="19"/>
              </a:xfrm>
              <a:custGeom>
                <a:avLst/>
                <a:gdLst>
                  <a:gd name="T0" fmla="*/ 0 w 190"/>
                  <a:gd name="T1" fmla="*/ 0 h 79"/>
                  <a:gd name="T2" fmla="*/ 0 w 190"/>
                  <a:gd name="T3" fmla="*/ 0 h 79"/>
                  <a:gd name="T4" fmla="*/ 0 w 190"/>
                  <a:gd name="T5" fmla="*/ 0 h 79"/>
                  <a:gd name="T6" fmla="*/ 0 w 190"/>
                  <a:gd name="T7" fmla="*/ 0 h 79"/>
                  <a:gd name="T8" fmla="*/ 0 w 190"/>
                  <a:gd name="T9" fmla="*/ 0 h 79"/>
                  <a:gd name="T10" fmla="*/ 0 w 190"/>
                  <a:gd name="T11" fmla="*/ 0 h 79"/>
                  <a:gd name="T12" fmla="*/ 0 w 190"/>
                  <a:gd name="T13" fmla="*/ 0 h 79"/>
                  <a:gd name="T14" fmla="*/ 0 w 190"/>
                  <a:gd name="T15" fmla="*/ 0 h 79"/>
                  <a:gd name="T16" fmla="*/ 0 w 190"/>
                  <a:gd name="T17" fmla="*/ 0 h 79"/>
                  <a:gd name="T18" fmla="*/ 0 w 190"/>
                  <a:gd name="T19" fmla="*/ 0 h 79"/>
                  <a:gd name="T20" fmla="*/ 0 w 190"/>
                  <a:gd name="T21" fmla="*/ 0 h 79"/>
                  <a:gd name="T22" fmla="*/ 0 w 190"/>
                  <a:gd name="T23" fmla="*/ 0 h 79"/>
                  <a:gd name="T24" fmla="*/ 0 w 190"/>
                  <a:gd name="T25" fmla="*/ 0 h 79"/>
                  <a:gd name="T26" fmla="*/ 0 w 190"/>
                  <a:gd name="T27" fmla="*/ 0 h 79"/>
                  <a:gd name="T28" fmla="*/ 0 w 190"/>
                  <a:gd name="T29" fmla="*/ 0 h 79"/>
                  <a:gd name="T30" fmla="*/ 0 w 190"/>
                  <a:gd name="T31" fmla="*/ 0 h 79"/>
                  <a:gd name="T32" fmla="*/ 0 w 190"/>
                  <a:gd name="T33" fmla="*/ 0 h 79"/>
                  <a:gd name="T34" fmla="*/ 0 w 190"/>
                  <a:gd name="T35" fmla="*/ 0 h 79"/>
                  <a:gd name="T36" fmla="*/ 0 w 190"/>
                  <a:gd name="T37" fmla="*/ 0 h 79"/>
                  <a:gd name="T38" fmla="*/ 0 w 190"/>
                  <a:gd name="T39" fmla="*/ 0 h 79"/>
                  <a:gd name="T40" fmla="*/ 0 w 190"/>
                  <a:gd name="T41" fmla="*/ 0 h 79"/>
                  <a:gd name="T42" fmla="*/ 0 w 190"/>
                  <a:gd name="T43" fmla="*/ 0 h 79"/>
                  <a:gd name="T44" fmla="*/ 0 w 190"/>
                  <a:gd name="T45" fmla="*/ 0 h 79"/>
                  <a:gd name="T46" fmla="*/ 0 w 190"/>
                  <a:gd name="T47" fmla="*/ 0 h 79"/>
                  <a:gd name="T48" fmla="*/ 0 w 190"/>
                  <a:gd name="T49" fmla="*/ 0 h 79"/>
                  <a:gd name="T50" fmla="*/ 0 w 190"/>
                  <a:gd name="T51" fmla="*/ 0 h 79"/>
                  <a:gd name="T52" fmla="*/ 0 w 190"/>
                  <a:gd name="T53" fmla="*/ 0 h 79"/>
                  <a:gd name="T54" fmla="*/ 0 w 190"/>
                  <a:gd name="T55" fmla="*/ 0 h 79"/>
                  <a:gd name="T56" fmla="*/ 0 w 190"/>
                  <a:gd name="T57" fmla="*/ 0 h 79"/>
                  <a:gd name="T58" fmla="*/ 0 w 190"/>
                  <a:gd name="T59" fmla="*/ 0 h 79"/>
                  <a:gd name="T60" fmla="*/ 0 w 190"/>
                  <a:gd name="T61" fmla="*/ 0 h 79"/>
                  <a:gd name="T62" fmla="*/ 0 w 190"/>
                  <a:gd name="T63" fmla="*/ 0 h 79"/>
                  <a:gd name="T64" fmla="*/ 0 w 190"/>
                  <a:gd name="T65" fmla="*/ 0 h 79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0" t="0" r="r" b="b"/>
                <a:pathLst>
                  <a:path w="190" h="79">
                    <a:moveTo>
                      <a:pt x="18" y="1"/>
                    </a:moveTo>
                    <a:lnTo>
                      <a:pt x="23" y="1"/>
                    </a:lnTo>
                    <a:lnTo>
                      <a:pt x="40" y="0"/>
                    </a:lnTo>
                    <a:lnTo>
                      <a:pt x="62" y="0"/>
                    </a:lnTo>
                    <a:lnTo>
                      <a:pt x="90" y="3"/>
                    </a:lnTo>
                    <a:lnTo>
                      <a:pt x="120" y="8"/>
                    </a:lnTo>
                    <a:lnTo>
                      <a:pt x="148" y="18"/>
                    </a:lnTo>
                    <a:lnTo>
                      <a:pt x="173" y="34"/>
                    </a:lnTo>
                    <a:lnTo>
                      <a:pt x="190" y="57"/>
                    </a:lnTo>
                    <a:lnTo>
                      <a:pt x="190" y="58"/>
                    </a:lnTo>
                    <a:lnTo>
                      <a:pt x="190" y="62"/>
                    </a:lnTo>
                    <a:lnTo>
                      <a:pt x="189" y="68"/>
                    </a:lnTo>
                    <a:lnTo>
                      <a:pt x="187" y="74"/>
                    </a:lnTo>
                    <a:lnTo>
                      <a:pt x="181" y="78"/>
                    </a:lnTo>
                    <a:lnTo>
                      <a:pt x="173" y="79"/>
                    </a:lnTo>
                    <a:lnTo>
                      <a:pt x="160" y="78"/>
                    </a:lnTo>
                    <a:lnTo>
                      <a:pt x="143" y="71"/>
                    </a:lnTo>
                    <a:lnTo>
                      <a:pt x="143" y="69"/>
                    </a:lnTo>
                    <a:lnTo>
                      <a:pt x="142" y="65"/>
                    </a:lnTo>
                    <a:lnTo>
                      <a:pt x="139" y="58"/>
                    </a:lnTo>
                    <a:lnTo>
                      <a:pt x="130" y="50"/>
                    </a:lnTo>
                    <a:lnTo>
                      <a:pt x="116" y="42"/>
                    </a:lnTo>
                    <a:lnTo>
                      <a:pt x="94" y="35"/>
                    </a:lnTo>
                    <a:lnTo>
                      <a:pt x="63" y="32"/>
                    </a:lnTo>
                    <a:lnTo>
                      <a:pt x="22" y="32"/>
                    </a:lnTo>
                    <a:lnTo>
                      <a:pt x="20" y="32"/>
                    </a:lnTo>
                    <a:lnTo>
                      <a:pt x="15" y="30"/>
                    </a:lnTo>
                    <a:lnTo>
                      <a:pt x="9" y="27"/>
                    </a:lnTo>
                    <a:lnTo>
                      <a:pt x="5" y="24"/>
                    </a:lnTo>
                    <a:lnTo>
                      <a:pt x="0" y="19"/>
                    </a:lnTo>
                    <a:lnTo>
                      <a:pt x="0" y="15"/>
                    </a:lnTo>
                    <a:lnTo>
                      <a:pt x="6" y="8"/>
                    </a:lnTo>
                    <a:lnTo>
                      <a:pt x="18" y="1"/>
                    </a:lnTo>
                    <a:close/>
                  </a:path>
                </a:pathLst>
              </a:custGeom>
              <a:solidFill>
                <a:srgbClr val="BFBFBF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127136" name="Freeform 85"/>
              <p:cNvSpPr>
                <a:spLocks/>
              </p:cNvSpPr>
              <p:nvPr/>
            </p:nvSpPr>
            <p:spPr bwMode="auto">
              <a:xfrm>
                <a:off x="8246" y="5003"/>
                <a:ext cx="27" cy="15"/>
              </a:xfrm>
              <a:custGeom>
                <a:avLst/>
                <a:gdLst>
                  <a:gd name="T0" fmla="*/ 0 w 107"/>
                  <a:gd name="T1" fmla="*/ 0 h 63"/>
                  <a:gd name="T2" fmla="*/ 0 w 107"/>
                  <a:gd name="T3" fmla="*/ 0 h 63"/>
                  <a:gd name="T4" fmla="*/ 0 w 107"/>
                  <a:gd name="T5" fmla="*/ 0 h 63"/>
                  <a:gd name="T6" fmla="*/ 0 w 107"/>
                  <a:gd name="T7" fmla="*/ 0 h 63"/>
                  <a:gd name="T8" fmla="*/ 0 w 107"/>
                  <a:gd name="T9" fmla="*/ 0 h 63"/>
                  <a:gd name="T10" fmla="*/ 0 w 107"/>
                  <a:gd name="T11" fmla="*/ 0 h 63"/>
                  <a:gd name="T12" fmla="*/ 0 w 107"/>
                  <a:gd name="T13" fmla="*/ 0 h 63"/>
                  <a:gd name="T14" fmla="*/ 0 w 107"/>
                  <a:gd name="T15" fmla="*/ 0 h 63"/>
                  <a:gd name="T16" fmla="*/ 0 w 107"/>
                  <a:gd name="T17" fmla="*/ 0 h 63"/>
                  <a:gd name="T18" fmla="*/ 0 w 107"/>
                  <a:gd name="T19" fmla="*/ 0 h 63"/>
                  <a:gd name="T20" fmla="*/ 0 w 107"/>
                  <a:gd name="T21" fmla="*/ 0 h 63"/>
                  <a:gd name="T22" fmla="*/ 0 w 107"/>
                  <a:gd name="T23" fmla="*/ 0 h 63"/>
                  <a:gd name="T24" fmla="*/ 0 w 107"/>
                  <a:gd name="T25" fmla="*/ 0 h 63"/>
                  <a:gd name="T26" fmla="*/ 0 w 107"/>
                  <a:gd name="T27" fmla="*/ 0 h 63"/>
                  <a:gd name="T28" fmla="*/ 0 w 107"/>
                  <a:gd name="T29" fmla="*/ 0 h 63"/>
                  <a:gd name="T30" fmla="*/ 0 w 107"/>
                  <a:gd name="T31" fmla="*/ 0 h 63"/>
                  <a:gd name="T32" fmla="*/ 0 w 107"/>
                  <a:gd name="T33" fmla="*/ 0 h 63"/>
                  <a:gd name="T34" fmla="*/ 0 w 107"/>
                  <a:gd name="T35" fmla="*/ 0 h 63"/>
                  <a:gd name="T36" fmla="*/ 0 w 107"/>
                  <a:gd name="T37" fmla="*/ 0 h 63"/>
                  <a:gd name="T38" fmla="*/ 0 w 107"/>
                  <a:gd name="T39" fmla="*/ 0 h 63"/>
                  <a:gd name="T40" fmla="*/ 0 w 107"/>
                  <a:gd name="T41" fmla="*/ 0 h 63"/>
                  <a:gd name="T42" fmla="*/ 0 w 107"/>
                  <a:gd name="T43" fmla="*/ 0 h 63"/>
                  <a:gd name="T44" fmla="*/ 0 w 107"/>
                  <a:gd name="T45" fmla="*/ 0 h 63"/>
                  <a:gd name="T46" fmla="*/ 0 w 107"/>
                  <a:gd name="T47" fmla="*/ 0 h 63"/>
                  <a:gd name="T48" fmla="*/ 0 w 107"/>
                  <a:gd name="T49" fmla="*/ 0 h 63"/>
                  <a:gd name="T50" fmla="*/ 0 w 107"/>
                  <a:gd name="T51" fmla="*/ 0 h 63"/>
                  <a:gd name="T52" fmla="*/ 0 w 107"/>
                  <a:gd name="T53" fmla="*/ 0 h 63"/>
                  <a:gd name="T54" fmla="*/ 0 w 107"/>
                  <a:gd name="T55" fmla="*/ 0 h 63"/>
                  <a:gd name="T56" fmla="*/ 0 w 107"/>
                  <a:gd name="T57" fmla="*/ 0 h 63"/>
                  <a:gd name="T58" fmla="*/ 0 w 107"/>
                  <a:gd name="T59" fmla="*/ 0 h 63"/>
                  <a:gd name="T60" fmla="*/ 0 w 107"/>
                  <a:gd name="T61" fmla="*/ 0 h 63"/>
                  <a:gd name="T62" fmla="*/ 0 w 107"/>
                  <a:gd name="T63" fmla="*/ 0 h 63"/>
                  <a:gd name="T64" fmla="*/ 0 w 107"/>
                  <a:gd name="T65" fmla="*/ 0 h 63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0" t="0" r="r" b="b"/>
                <a:pathLst>
                  <a:path w="107" h="63">
                    <a:moveTo>
                      <a:pt x="43" y="58"/>
                    </a:moveTo>
                    <a:lnTo>
                      <a:pt x="54" y="61"/>
                    </a:lnTo>
                    <a:lnTo>
                      <a:pt x="64" y="63"/>
                    </a:lnTo>
                    <a:lnTo>
                      <a:pt x="74" y="63"/>
                    </a:lnTo>
                    <a:lnTo>
                      <a:pt x="83" y="63"/>
                    </a:lnTo>
                    <a:lnTo>
                      <a:pt x="91" y="61"/>
                    </a:lnTo>
                    <a:lnTo>
                      <a:pt x="97" y="57"/>
                    </a:lnTo>
                    <a:lnTo>
                      <a:pt x="102" y="54"/>
                    </a:lnTo>
                    <a:lnTo>
                      <a:pt x="106" y="48"/>
                    </a:lnTo>
                    <a:lnTo>
                      <a:pt x="107" y="43"/>
                    </a:lnTo>
                    <a:lnTo>
                      <a:pt x="106" y="37"/>
                    </a:lnTo>
                    <a:lnTo>
                      <a:pt x="102" y="30"/>
                    </a:lnTo>
                    <a:lnTo>
                      <a:pt x="97" y="24"/>
                    </a:lnTo>
                    <a:lnTo>
                      <a:pt x="90" y="19"/>
                    </a:lnTo>
                    <a:lnTo>
                      <a:pt x="82" y="13"/>
                    </a:lnTo>
                    <a:lnTo>
                      <a:pt x="74" y="9"/>
                    </a:lnTo>
                    <a:lnTo>
                      <a:pt x="63" y="4"/>
                    </a:lnTo>
                    <a:lnTo>
                      <a:pt x="53" y="2"/>
                    </a:lnTo>
                    <a:lnTo>
                      <a:pt x="42" y="0"/>
                    </a:lnTo>
                    <a:lnTo>
                      <a:pt x="32" y="0"/>
                    </a:lnTo>
                    <a:lnTo>
                      <a:pt x="23" y="1"/>
                    </a:lnTo>
                    <a:lnTo>
                      <a:pt x="15" y="2"/>
                    </a:lnTo>
                    <a:lnTo>
                      <a:pt x="8" y="5"/>
                    </a:lnTo>
                    <a:lnTo>
                      <a:pt x="3" y="10"/>
                    </a:lnTo>
                    <a:lnTo>
                      <a:pt x="1" y="14"/>
                    </a:lnTo>
                    <a:lnTo>
                      <a:pt x="0" y="20"/>
                    </a:lnTo>
                    <a:lnTo>
                      <a:pt x="1" y="26"/>
                    </a:lnTo>
                    <a:lnTo>
                      <a:pt x="5" y="32"/>
                    </a:lnTo>
                    <a:lnTo>
                      <a:pt x="9" y="38"/>
                    </a:lnTo>
                    <a:lnTo>
                      <a:pt x="16" y="44"/>
                    </a:lnTo>
                    <a:lnTo>
                      <a:pt x="25" y="49"/>
                    </a:lnTo>
                    <a:lnTo>
                      <a:pt x="33" y="54"/>
                    </a:lnTo>
                    <a:lnTo>
                      <a:pt x="43" y="58"/>
                    </a:lnTo>
                    <a:close/>
                  </a:path>
                </a:pathLst>
              </a:custGeom>
              <a:solidFill>
                <a:srgbClr val="BFBFBF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127137" name="Freeform 86"/>
              <p:cNvSpPr>
                <a:spLocks/>
              </p:cNvSpPr>
              <p:nvPr/>
            </p:nvSpPr>
            <p:spPr bwMode="auto">
              <a:xfrm>
                <a:off x="8113" y="4974"/>
                <a:ext cx="367" cy="131"/>
              </a:xfrm>
              <a:custGeom>
                <a:avLst/>
                <a:gdLst>
                  <a:gd name="T0" fmla="*/ 1 w 1469"/>
                  <a:gd name="T1" fmla="*/ 0 h 525"/>
                  <a:gd name="T2" fmla="*/ 1 w 1469"/>
                  <a:gd name="T3" fmla="*/ 0 h 525"/>
                  <a:gd name="T4" fmla="*/ 1 w 1469"/>
                  <a:gd name="T5" fmla="*/ 0 h 525"/>
                  <a:gd name="T6" fmla="*/ 1 w 1469"/>
                  <a:gd name="T7" fmla="*/ 0 h 525"/>
                  <a:gd name="T8" fmla="*/ 1 w 1469"/>
                  <a:gd name="T9" fmla="*/ 0 h 525"/>
                  <a:gd name="T10" fmla="*/ 1 w 1469"/>
                  <a:gd name="T11" fmla="*/ 0 h 525"/>
                  <a:gd name="T12" fmla="*/ 1 w 1469"/>
                  <a:gd name="T13" fmla="*/ 0 h 525"/>
                  <a:gd name="T14" fmla="*/ 1 w 1469"/>
                  <a:gd name="T15" fmla="*/ 0 h 525"/>
                  <a:gd name="T16" fmla="*/ 1 w 1469"/>
                  <a:gd name="T17" fmla="*/ 0 h 525"/>
                  <a:gd name="T18" fmla="*/ 1 w 1469"/>
                  <a:gd name="T19" fmla="*/ 0 h 525"/>
                  <a:gd name="T20" fmla="*/ 0 w 1469"/>
                  <a:gd name="T21" fmla="*/ 0 h 525"/>
                  <a:gd name="T22" fmla="*/ 0 w 1469"/>
                  <a:gd name="T23" fmla="*/ 0 h 525"/>
                  <a:gd name="T24" fmla="*/ 0 w 1469"/>
                  <a:gd name="T25" fmla="*/ 0 h 525"/>
                  <a:gd name="T26" fmla="*/ 0 w 1469"/>
                  <a:gd name="T27" fmla="*/ 0 h 525"/>
                  <a:gd name="T28" fmla="*/ 0 w 1469"/>
                  <a:gd name="T29" fmla="*/ 0 h 525"/>
                  <a:gd name="T30" fmla="*/ 0 w 1469"/>
                  <a:gd name="T31" fmla="*/ 0 h 525"/>
                  <a:gd name="T32" fmla="*/ 0 w 1469"/>
                  <a:gd name="T33" fmla="*/ 0 h 525"/>
                  <a:gd name="T34" fmla="*/ 0 w 1469"/>
                  <a:gd name="T35" fmla="*/ 0 h 525"/>
                  <a:gd name="T36" fmla="*/ 0 w 1469"/>
                  <a:gd name="T37" fmla="*/ 0 h 525"/>
                  <a:gd name="T38" fmla="*/ 0 w 1469"/>
                  <a:gd name="T39" fmla="*/ 0 h 525"/>
                  <a:gd name="T40" fmla="*/ 0 w 1469"/>
                  <a:gd name="T41" fmla="*/ 0 h 525"/>
                  <a:gd name="T42" fmla="*/ 0 w 1469"/>
                  <a:gd name="T43" fmla="*/ 0 h 525"/>
                  <a:gd name="T44" fmla="*/ 0 w 1469"/>
                  <a:gd name="T45" fmla="*/ 0 h 525"/>
                  <a:gd name="T46" fmla="*/ 0 w 1469"/>
                  <a:gd name="T47" fmla="*/ 0 h 525"/>
                  <a:gd name="T48" fmla="*/ 0 w 1469"/>
                  <a:gd name="T49" fmla="*/ 0 h 525"/>
                  <a:gd name="T50" fmla="*/ 0 w 1469"/>
                  <a:gd name="T51" fmla="*/ 0 h 525"/>
                  <a:gd name="T52" fmla="*/ 0 w 1469"/>
                  <a:gd name="T53" fmla="*/ 0 h 525"/>
                  <a:gd name="T54" fmla="*/ 0 w 1469"/>
                  <a:gd name="T55" fmla="*/ 0 h 525"/>
                  <a:gd name="T56" fmla="*/ 0 w 1469"/>
                  <a:gd name="T57" fmla="*/ 0 h 525"/>
                  <a:gd name="T58" fmla="*/ 0 w 1469"/>
                  <a:gd name="T59" fmla="*/ 0 h 525"/>
                  <a:gd name="T60" fmla="*/ 0 w 1469"/>
                  <a:gd name="T61" fmla="*/ 0 h 525"/>
                  <a:gd name="T62" fmla="*/ 1 w 1469"/>
                  <a:gd name="T63" fmla="*/ 0 h 525"/>
                  <a:gd name="T64" fmla="*/ 1 w 1469"/>
                  <a:gd name="T65" fmla="*/ 0 h 525"/>
                  <a:gd name="T66" fmla="*/ 1 w 1469"/>
                  <a:gd name="T67" fmla="*/ 0 h 525"/>
                  <a:gd name="T68" fmla="*/ 1 w 1469"/>
                  <a:gd name="T69" fmla="*/ 0 h 525"/>
                  <a:gd name="T70" fmla="*/ 1 w 1469"/>
                  <a:gd name="T71" fmla="*/ 0 h 525"/>
                  <a:gd name="T72" fmla="*/ 1 w 1469"/>
                  <a:gd name="T73" fmla="*/ 0 h 525"/>
                  <a:gd name="T74" fmla="*/ 1 w 1469"/>
                  <a:gd name="T75" fmla="*/ 0 h 525"/>
                  <a:gd name="T76" fmla="*/ 1 w 1469"/>
                  <a:gd name="T77" fmla="*/ 0 h 525"/>
                  <a:gd name="T78" fmla="*/ 1 w 1469"/>
                  <a:gd name="T79" fmla="*/ 0 h 525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</a:gdLst>
                <a:ahLst/>
                <a:cxnLst>
                  <a:cxn ang="T80">
                    <a:pos x="T0" y="T1"/>
                  </a:cxn>
                  <a:cxn ang="T81">
                    <a:pos x="T2" y="T3"/>
                  </a:cxn>
                  <a:cxn ang="T82">
                    <a:pos x="T4" y="T5"/>
                  </a:cxn>
                  <a:cxn ang="T83">
                    <a:pos x="T6" y="T7"/>
                  </a:cxn>
                  <a:cxn ang="T84">
                    <a:pos x="T8" y="T9"/>
                  </a:cxn>
                  <a:cxn ang="T85">
                    <a:pos x="T10" y="T11"/>
                  </a:cxn>
                  <a:cxn ang="T86">
                    <a:pos x="T12" y="T13"/>
                  </a:cxn>
                  <a:cxn ang="T87">
                    <a:pos x="T14" y="T15"/>
                  </a:cxn>
                  <a:cxn ang="T88">
                    <a:pos x="T16" y="T17"/>
                  </a:cxn>
                  <a:cxn ang="T89">
                    <a:pos x="T18" y="T19"/>
                  </a:cxn>
                  <a:cxn ang="T90">
                    <a:pos x="T20" y="T21"/>
                  </a:cxn>
                  <a:cxn ang="T91">
                    <a:pos x="T22" y="T23"/>
                  </a:cxn>
                  <a:cxn ang="T92">
                    <a:pos x="T24" y="T25"/>
                  </a:cxn>
                  <a:cxn ang="T93">
                    <a:pos x="T26" y="T27"/>
                  </a:cxn>
                  <a:cxn ang="T94">
                    <a:pos x="T28" y="T29"/>
                  </a:cxn>
                  <a:cxn ang="T95">
                    <a:pos x="T30" y="T31"/>
                  </a:cxn>
                  <a:cxn ang="T96">
                    <a:pos x="T32" y="T33"/>
                  </a:cxn>
                  <a:cxn ang="T97">
                    <a:pos x="T34" y="T35"/>
                  </a:cxn>
                  <a:cxn ang="T98">
                    <a:pos x="T36" y="T37"/>
                  </a:cxn>
                  <a:cxn ang="T99">
                    <a:pos x="T38" y="T39"/>
                  </a:cxn>
                  <a:cxn ang="T100">
                    <a:pos x="T40" y="T41"/>
                  </a:cxn>
                  <a:cxn ang="T101">
                    <a:pos x="T42" y="T43"/>
                  </a:cxn>
                  <a:cxn ang="T102">
                    <a:pos x="T44" y="T45"/>
                  </a:cxn>
                  <a:cxn ang="T103">
                    <a:pos x="T46" y="T47"/>
                  </a:cxn>
                  <a:cxn ang="T104">
                    <a:pos x="T48" y="T49"/>
                  </a:cxn>
                  <a:cxn ang="T105">
                    <a:pos x="T50" y="T51"/>
                  </a:cxn>
                  <a:cxn ang="T106">
                    <a:pos x="T52" y="T53"/>
                  </a:cxn>
                  <a:cxn ang="T107">
                    <a:pos x="T54" y="T55"/>
                  </a:cxn>
                  <a:cxn ang="T108">
                    <a:pos x="T56" y="T57"/>
                  </a:cxn>
                  <a:cxn ang="T109">
                    <a:pos x="T58" y="T59"/>
                  </a:cxn>
                  <a:cxn ang="T110">
                    <a:pos x="T60" y="T61"/>
                  </a:cxn>
                  <a:cxn ang="T111">
                    <a:pos x="T62" y="T63"/>
                  </a:cxn>
                  <a:cxn ang="T112">
                    <a:pos x="T64" y="T65"/>
                  </a:cxn>
                  <a:cxn ang="T113">
                    <a:pos x="T66" y="T67"/>
                  </a:cxn>
                  <a:cxn ang="T114">
                    <a:pos x="T68" y="T69"/>
                  </a:cxn>
                  <a:cxn ang="T115">
                    <a:pos x="T70" y="T71"/>
                  </a:cxn>
                  <a:cxn ang="T116">
                    <a:pos x="T72" y="T73"/>
                  </a:cxn>
                  <a:cxn ang="T117">
                    <a:pos x="T74" y="T75"/>
                  </a:cxn>
                  <a:cxn ang="T118">
                    <a:pos x="T76" y="T77"/>
                  </a:cxn>
                  <a:cxn ang="T119">
                    <a:pos x="T78" y="T79"/>
                  </a:cxn>
                </a:cxnLst>
                <a:rect l="0" t="0" r="r" b="b"/>
                <a:pathLst>
                  <a:path w="1469" h="525">
                    <a:moveTo>
                      <a:pt x="1468" y="407"/>
                    </a:moveTo>
                    <a:lnTo>
                      <a:pt x="1466" y="407"/>
                    </a:lnTo>
                    <a:lnTo>
                      <a:pt x="1458" y="406"/>
                    </a:lnTo>
                    <a:lnTo>
                      <a:pt x="1446" y="405"/>
                    </a:lnTo>
                    <a:lnTo>
                      <a:pt x="1429" y="402"/>
                    </a:lnTo>
                    <a:lnTo>
                      <a:pt x="1408" y="400"/>
                    </a:lnTo>
                    <a:lnTo>
                      <a:pt x="1382" y="397"/>
                    </a:lnTo>
                    <a:lnTo>
                      <a:pt x="1353" y="393"/>
                    </a:lnTo>
                    <a:lnTo>
                      <a:pt x="1321" y="389"/>
                    </a:lnTo>
                    <a:lnTo>
                      <a:pt x="1285" y="383"/>
                    </a:lnTo>
                    <a:lnTo>
                      <a:pt x="1245" y="376"/>
                    </a:lnTo>
                    <a:lnTo>
                      <a:pt x="1203" y="370"/>
                    </a:lnTo>
                    <a:lnTo>
                      <a:pt x="1158" y="363"/>
                    </a:lnTo>
                    <a:lnTo>
                      <a:pt x="1110" y="354"/>
                    </a:lnTo>
                    <a:lnTo>
                      <a:pt x="1060" y="345"/>
                    </a:lnTo>
                    <a:lnTo>
                      <a:pt x="1008" y="335"/>
                    </a:lnTo>
                    <a:lnTo>
                      <a:pt x="954" y="323"/>
                    </a:lnTo>
                    <a:lnTo>
                      <a:pt x="898" y="311"/>
                    </a:lnTo>
                    <a:lnTo>
                      <a:pt x="841" y="299"/>
                    </a:lnTo>
                    <a:lnTo>
                      <a:pt x="782" y="284"/>
                    </a:lnTo>
                    <a:lnTo>
                      <a:pt x="723" y="269"/>
                    </a:lnTo>
                    <a:lnTo>
                      <a:pt x="663" y="253"/>
                    </a:lnTo>
                    <a:lnTo>
                      <a:pt x="602" y="236"/>
                    </a:lnTo>
                    <a:lnTo>
                      <a:pt x="541" y="217"/>
                    </a:lnTo>
                    <a:lnTo>
                      <a:pt x="480" y="198"/>
                    </a:lnTo>
                    <a:lnTo>
                      <a:pt x="417" y="178"/>
                    </a:lnTo>
                    <a:lnTo>
                      <a:pt x="356" y="156"/>
                    </a:lnTo>
                    <a:lnTo>
                      <a:pt x="296" y="133"/>
                    </a:lnTo>
                    <a:lnTo>
                      <a:pt x="236" y="109"/>
                    </a:lnTo>
                    <a:lnTo>
                      <a:pt x="178" y="84"/>
                    </a:lnTo>
                    <a:lnTo>
                      <a:pt x="120" y="57"/>
                    </a:lnTo>
                    <a:lnTo>
                      <a:pt x="64" y="29"/>
                    </a:lnTo>
                    <a:lnTo>
                      <a:pt x="9" y="0"/>
                    </a:lnTo>
                    <a:lnTo>
                      <a:pt x="7" y="4"/>
                    </a:lnTo>
                    <a:lnTo>
                      <a:pt x="5" y="15"/>
                    </a:lnTo>
                    <a:lnTo>
                      <a:pt x="3" y="33"/>
                    </a:lnTo>
                    <a:lnTo>
                      <a:pt x="0" y="55"/>
                    </a:lnTo>
                    <a:lnTo>
                      <a:pt x="0" y="79"/>
                    </a:lnTo>
                    <a:lnTo>
                      <a:pt x="3" y="102"/>
                    </a:lnTo>
                    <a:lnTo>
                      <a:pt x="10" y="125"/>
                    </a:lnTo>
                    <a:lnTo>
                      <a:pt x="22" y="143"/>
                    </a:lnTo>
                    <a:lnTo>
                      <a:pt x="23" y="144"/>
                    </a:lnTo>
                    <a:lnTo>
                      <a:pt x="26" y="146"/>
                    </a:lnTo>
                    <a:lnTo>
                      <a:pt x="33" y="150"/>
                    </a:lnTo>
                    <a:lnTo>
                      <a:pt x="43" y="154"/>
                    </a:lnTo>
                    <a:lnTo>
                      <a:pt x="54" y="161"/>
                    </a:lnTo>
                    <a:lnTo>
                      <a:pt x="69" y="169"/>
                    </a:lnTo>
                    <a:lnTo>
                      <a:pt x="86" y="177"/>
                    </a:lnTo>
                    <a:lnTo>
                      <a:pt x="106" y="187"/>
                    </a:lnTo>
                    <a:lnTo>
                      <a:pt x="128" y="197"/>
                    </a:lnTo>
                    <a:lnTo>
                      <a:pt x="154" y="208"/>
                    </a:lnTo>
                    <a:lnTo>
                      <a:pt x="182" y="221"/>
                    </a:lnTo>
                    <a:lnTo>
                      <a:pt x="213" y="234"/>
                    </a:lnTo>
                    <a:lnTo>
                      <a:pt x="247" y="248"/>
                    </a:lnTo>
                    <a:lnTo>
                      <a:pt x="283" y="262"/>
                    </a:lnTo>
                    <a:lnTo>
                      <a:pt x="322" y="277"/>
                    </a:lnTo>
                    <a:lnTo>
                      <a:pt x="364" y="292"/>
                    </a:lnTo>
                    <a:lnTo>
                      <a:pt x="410" y="308"/>
                    </a:lnTo>
                    <a:lnTo>
                      <a:pt x="457" y="323"/>
                    </a:lnTo>
                    <a:lnTo>
                      <a:pt x="508" y="339"/>
                    </a:lnTo>
                    <a:lnTo>
                      <a:pt x="562" y="355"/>
                    </a:lnTo>
                    <a:lnTo>
                      <a:pt x="618" y="371"/>
                    </a:lnTo>
                    <a:lnTo>
                      <a:pt x="678" y="387"/>
                    </a:lnTo>
                    <a:lnTo>
                      <a:pt x="740" y="402"/>
                    </a:lnTo>
                    <a:lnTo>
                      <a:pt x="805" y="418"/>
                    </a:lnTo>
                    <a:lnTo>
                      <a:pt x="874" y="433"/>
                    </a:lnTo>
                    <a:lnTo>
                      <a:pt x="945" y="449"/>
                    </a:lnTo>
                    <a:lnTo>
                      <a:pt x="1018" y="462"/>
                    </a:lnTo>
                    <a:lnTo>
                      <a:pt x="1096" y="477"/>
                    </a:lnTo>
                    <a:lnTo>
                      <a:pt x="1176" y="490"/>
                    </a:lnTo>
                    <a:lnTo>
                      <a:pt x="1259" y="503"/>
                    </a:lnTo>
                    <a:lnTo>
                      <a:pt x="1346" y="514"/>
                    </a:lnTo>
                    <a:lnTo>
                      <a:pt x="1435" y="525"/>
                    </a:lnTo>
                    <a:lnTo>
                      <a:pt x="1436" y="523"/>
                    </a:lnTo>
                    <a:lnTo>
                      <a:pt x="1441" y="516"/>
                    </a:lnTo>
                    <a:lnTo>
                      <a:pt x="1447" y="506"/>
                    </a:lnTo>
                    <a:lnTo>
                      <a:pt x="1454" y="491"/>
                    </a:lnTo>
                    <a:lnTo>
                      <a:pt x="1461" y="474"/>
                    </a:lnTo>
                    <a:lnTo>
                      <a:pt x="1466" y="454"/>
                    </a:lnTo>
                    <a:lnTo>
                      <a:pt x="1469" y="432"/>
                    </a:lnTo>
                    <a:lnTo>
                      <a:pt x="1468" y="407"/>
                    </a:lnTo>
                    <a:close/>
                  </a:path>
                </a:pathLst>
              </a:custGeom>
              <a:solidFill>
                <a:srgbClr val="F2E5BF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127138" name="Freeform 87"/>
              <p:cNvSpPr>
                <a:spLocks/>
              </p:cNvSpPr>
              <p:nvPr/>
            </p:nvSpPr>
            <p:spPr bwMode="auto">
              <a:xfrm>
                <a:off x="8253" y="4846"/>
                <a:ext cx="42" cy="29"/>
              </a:xfrm>
              <a:custGeom>
                <a:avLst/>
                <a:gdLst>
                  <a:gd name="T0" fmla="*/ 0 w 170"/>
                  <a:gd name="T1" fmla="*/ 0 h 120"/>
                  <a:gd name="T2" fmla="*/ 0 w 170"/>
                  <a:gd name="T3" fmla="*/ 0 h 120"/>
                  <a:gd name="T4" fmla="*/ 0 w 170"/>
                  <a:gd name="T5" fmla="*/ 0 h 120"/>
                  <a:gd name="T6" fmla="*/ 0 w 170"/>
                  <a:gd name="T7" fmla="*/ 0 h 120"/>
                  <a:gd name="T8" fmla="*/ 0 w 170"/>
                  <a:gd name="T9" fmla="*/ 0 h 120"/>
                  <a:gd name="T10" fmla="*/ 0 w 170"/>
                  <a:gd name="T11" fmla="*/ 0 h 120"/>
                  <a:gd name="T12" fmla="*/ 0 w 170"/>
                  <a:gd name="T13" fmla="*/ 0 h 120"/>
                  <a:gd name="T14" fmla="*/ 0 w 170"/>
                  <a:gd name="T15" fmla="*/ 0 h 120"/>
                  <a:gd name="T16" fmla="*/ 0 w 170"/>
                  <a:gd name="T17" fmla="*/ 0 h 120"/>
                  <a:gd name="T18" fmla="*/ 0 w 170"/>
                  <a:gd name="T19" fmla="*/ 0 h 120"/>
                  <a:gd name="T20" fmla="*/ 0 w 170"/>
                  <a:gd name="T21" fmla="*/ 0 h 120"/>
                  <a:gd name="T22" fmla="*/ 0 w 170"/>
                  <a:gd name="T23" fmla="*/ 0 h 120"/>
                  <a:gd name="T24" fmla="*/ 0 w 170"/>
                  <a:gd name="T25" fmla="*/ 0 h 120"/>
                  <a:gd name="T26" fmla="*/ 0 w 170"/>
                  <a:gd name="T27" fmla="*/ 0 h 120"/>
                  <a:gd name="T28" fmla="*/ 0 w 170"/>
                  <a:gd name="T29" fmla="*/ 0 h 120"/>
                  <a:gd name="T30" fmla="*/ 0 w 170"/>
                  <a:gd name="T31" fmla="*/ 0 h 120"/>
                  <a:gd name="T32" fmla="*/ 0 w 170"/>
                  <a:gd name="T33" fmla="*/ 0 h 120"/>
                  <a:gd name="T34" fmla="*/ 0 w 170"/>
                  <a:gd name="T35" fmla="*/ 0 h 120"/>
                  <a:gd name="T36" fmla="*/ 0 w 170"/>
                  <a:gd name="T37" fmla="*/ 0 h 120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0" t="0" r="r" b="b"/>
                <a:pathLst>
                  <a:path w="170" h="120">
                    <a:moveTo>
                      <a:pt x="53" y="0"/>
                    </a:moveTo>
                    <a:lnTo>
                      <a:pt x="49" y="0"/>
                    </a:lnTo>
                    <a:lnTo>
                      <a:pt x="41" y="3"/>
                    </a:lnTo>
                    <a:lnTo>
                      <a:pt x="30" y="7"/>
                    </a:lnTo>
                    <a:lnTo>
                      <a:pt x="17" y="15"/>
                    </a:lnTo>
                    <a:lnTo>
                      <a:pt x="7" y="26"/>
                    </a:lnTo>
                    <a:lnTo>
                      <a:pt x="1" y="43"/>
                    </a:lnTo>
                    <a:lnTo>
                      <a:pt x="0" y="65"/>
                    </a:lnTo>
                    <a:lnTo>
                      <a:pt x="7" y="94"/>
                    </a:lnTo>
                    <a:lnTo>
                      <a:pt x="98" y="120"/>
                    </a:lnTo>
                    <a:lnTo>
                      <a:pt x="97" y="114"/>
                    </a:lnTo>
                    <a:lnTo>
                      <a:pt x="97" y="102"/>
                    </a:lnTo>
                    <a:lnTo>
                      <a:pt x="97" y="84"/>
                    </a:lnTo>
                    <a:lnTo>
                      <a:pt x="101" y="64"/>
                    </a:lnTo>
                    <a:lnTo>
                      <a:pt x="108" y="44"/>
                    </a:lnTo>
                    <a:lnTo>
                      <a:pt x="121" y="30"/>
                    </a:lnTo>
                    <a:lnTo>
                      <a:pt x="141" y="22"/>
                    </a:lnTo>
                    <a:lnTo>
                      <a:pt x="170" y="25"/>
                    </a:lnTo>
                    <a:lnTo>
                      <a:pt x="53" y="0"/>
                    </a:lnTo>
                    <a:close/>
                  </a:path>
                </a:pathLst>
              </a:custGeom>
              <a:solidFill>
                <a:srgbClr val="F2E5BF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127139" name="Freeform 88"/>
              <p:cNvSpPr>
                <a:spLocks/>
              </p:cNvSpPr>
              <p:nvPr/>
            </p:nvSpPr>
            <p:spPr bwMode="auto">
              <a:xfrm>
                <a:off x="8494" y="4901"/>
                <a:ext cx="43" cy="29"/>
              </a:xfrm>
              <a:custGeom>
                <a:avLst/>
                <a:gdLst>
                  <a:gd name="T0" fmla="*/ 0 w 170"/>
                  <a:gd name="T1" fmla="*/ 0 h 119"/>
                  <a:gd name="T2" fmla="*/ 0 w 170"/>
                  <a:gd name="T3" fmla="*/ 0 h 119"/>
                  <a:gd name="T4" fmla="*/ 0 w 170"/>
                  <a:gd name="T5" fmla="*/ 0 h 119"/>
                  <a:gd name="T6" fmla="*/ 0 w 170"/>
                  <a:gd name="T7" fmla="*/ 0 h 119"/>
                  <a:gd name="T8" fmla="*/ 0 w 170"/>
                  <a:gd name="T9" fmla="*/ 0 h 119"/>
                  <a:gd name="T10" fmla="*/ 0 w 170"/>
                  <a:gd name="T11" fmla="*/ 0 h 119"/>
                  <a:gd name="T12" fmla="*/ 0 w 170"/>
                  <a:gd name="T13" fmla="*/ 0 h 119"/>
                  <a:gd name="T14" fmla="*/ 0 w 170"/>
                  <a:gd name="T15" fmla="*/ 0 h 119"/>
                  <a:gd name="T16" fmla="*/ 0 w 170"/>
                  <a:gd name="T17" fmla="*/ 0 h 119"/>
                  <a:gd name="T18" fmla="*/ 0 w 170"/>
                  <a:gd name="T19" fmla="*/ 0 h 119"/>
                  <a:gd name="T20" fmla="*/ 0 w 170"/>
                  <a:gd name="T21" fmla="*/ 0 h 119"/>
                  <a:gd name="T22" fmla="*/ 0 w 170"/>
                  <a:gd name="T23" fmla="*/ 0 h 119"/>
                  <a:gd name="T24" fmla="*/ 0 w 170"/>
                  <a:gd name="T25" fmla="*/ 0 h 119"/>
                  <a:gd name="T26" fmla="*/ 0 w 170"/>
                  <a:gd name="T27" fmla="*/ 0 h 119"/>
                  <a:gd name="T28" fmla="*/ 0 w 170"/>
                  <a:gd name="T29" fmla="*/ 0 h 119"/>
                  <a:gd name="T30" fmla="*/ 0 w 170"/>
                  <a:gd name="T31" fmla="*/ 0 h 119"/>
                  <a:gd name="T32" fmla="*/ 0 w 170"/>
                  <a:gd name="T33" fmla="*/ 0 h 119"/>
                  <a:gd name="T34" fmla="*/ 0 w 170"/>
                  <a:gd name="T35" fmla="*/ 0 h 119"/>
                  <a:gd name="T36" fmla="*/ 0 w 170"/>
                  <a:gd name="T37" fmla="*/ 0 h 119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0" t="0" r="r" b="b"/>
                <a:pathLst>
                  <a:path w="170" h="119">
                    <a:moveTo>
                      <a:pt x="53" y="0"/>
                    </a:moveTo>
                    <a:lnTo>
                      <a:pt x="49" y="0"/>
                    </a:lnTo>
                    <a:lnTo>
                      <a:pt x="41" y="3"/>
                    </a:lnTo>
                    <a:lnTo>
                      <a:pt x="29" y="7"/>
                    </a:lnTo>
                    <a:lnTo>
                      <a:pt x="18" y="14"/>
                    </a:lnTo>
                    <a:lnTo>
                      <a:pt x="7" y="25"/>
                    </a:lnTo>
                    <a:lnTo>
                      <a:pt x="0" y="42"/>
                    </a:lnTo>
                    <a:lnTo>
                      <a:pt x="0" y="65"/>
                    </a:lnTo>
                    <a:lnTo>
                      <a:pt x="7" y="94"/>
                    </a:lnTo>
                    <a:lnTo>
                      <a:pt x="97" y="119"/>
                    </a:lnTo>
                    <a:lnTo>
                      <a:pt x="96" y="114"/>
                    </a:lnTo>
                    <a:lnTo>
                      <a:pt x="96" y="101"/>
                    </a:lnTo>
                    <a:lnTo>
                      <a:pt x="96" y="83"/>
                    </a:lnTo>
                    <a:lnTo>
                      <a:pt x="100" y="62"/>
                    </a:lnTo>
                    <a:lnTo>
                      <a:pt x="107" y="44"/>
                    </a:lnTo>
                    <a:lnTo>
                      <a:pt x="120" y="30"/>
                    </a:lnTo>
                    <a:lnTo>
                      <a:pt x="141" y="22"/>
                    </a:lnTo>
                    <a:lnTo>
                      <a:pt x="170" y="25"/>
                    </a:lnTo>
                    <a:lnTo>
                      <a:pt x="53" y="0"/>
                    </a:lnTo>
                    <a:close/>
                  </a:path>
                </a:pathLst>
              </a:custGeom>
              <a:solidFill>
                <a:srgbClr val="F2E5BF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127140" name="Freeform 89"/>
              <p:cNvSpPr>
                <a:spLocks/>
              </p:cNvSpPr>
              <p:nvPr/>
            </p:nvSpPr>
            <p:spPr bwMode="auto">
              <a:xfrm>
                <a:off x="8299" y="4855"/>
                <a:ext cx="182" cy="50"/>
              </a:xfrm>
              <a:custGeom>
                <a:avLst/>
                <a:gdLst>
                  <a:gd name="T0" fmla="*/ 0 w 730"/>
                  <a:gd name="T1" fmla="*/ 0 h 200"/>
                  <a:gd name="T2" fmla="*/ 1 w 730"/>
                  <a:gd name="T3" fmla="*/ 0 h 200"/>
                  <a:gd name="T4" fmla="*/ 1 w 730"/>
                  <a:gd name="T5" fmla="*/ 0 h 200"/>
                  <a:gd name="T6" fmla="*/ 0 w 730"/>
                  <a:gd name="T7" fmla="*/ 0 h 200"/>
                  <a:gd name="T8" fmla="*/ 0 w 730"/>
                  <a:gd name="T9" fmla="*/ 0 h 20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730" h="200">
                    <a:moveTo>
                      <a:pt x="0" y="44"/>
                    </a:moveTo>
                    <a:lnTo>
                      <a:pt x="697" y="200"/>
                    </a:lnTo>
                    <a:lnTo>
                      <a:pt x="730" y="156"/>
                    </a:lnTo>
                    <a:lnTo>
                      <a:pt x="33" y="0"/>
                    </a:lnTo>
                    <a:lnTo>
                      <a:pt x="0" y="44"/>
                    </a:lnTo>
                    <a:close/>
                  </a:path>
                </a:pathLst>
              </a:custGeom>
              <a:solidFill>
                <a:srgbClr val="F2E5BF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127141" name="Freeform 90"/>
              <p:cNvSpPr>
                <a:spLocks/>
              </p:cNvSpPr>
              <p:nvPr/>
            </p:nvSpPr>
            <p:spPr bwMode="auto">
              <a:xfrm>
                <a:off x="8297" y="4875"/>
                <a:ext cx="176" cy="47"/>
              </a:xfrm>
              <a:custGeom>
                <a:avLst/>
                <a:gdLst>
                  <a:gd name="T0" fmla="*/ 0 w 703"/>
                  <a:gd name="T1" fmla="*/ 0 h 187"/>
                  <a:gd name="T2" fmla="*/ 1 w 703"/>
                  <a:gd name="T3" fmla="*/ 0 h 187"/>
                  <a:gd name="T4" fmla="*/ 1 w 703"/>
                  <a:gd name="T5" fmla="*/ 0 h 187"/>
                  <a:gd name="T6" fmla="*/ 0 w 703"/>
                  <a:gd name="T7" fmla="*/ 0 h 187"/>
                  <a:gd name="T8" fmla="*/ 0 w 703"/>
                  <a:gd name="T9" fmla="*/ 0 h 18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703" h="187">
                    <a:moveTo>
                      <a:pt x="0" y="30"/>
                    </a:moveTo>
                    <a:lnTo>
                      <a:pt x="696" y="187"/>
                    </a:lnTo>
                    <a:lnTo>
                      <a:pt x="703" y="157"/>
                    </a:lnTo>
                    <a:lnTo>
                      <a:pt x="6" y="0"/>
                    </a:lnTo>
                    <a:lnTo>
                      <a:pt x="0" y="30"/>
                    </a:lnTo>
                    <a:close/>
                  </a:path>
                </a:pathLst>
              </a:custGeom>
              <a:solidFill>
                <a:srgbClr val="F2E5BF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127142" name="Freeform 91"/>
              <p:cNvSpPr>
                <a:spLocks/>
              </p:cNvSpPr>
              <p:nvPr/>
            </p:nvSpPr>
            <p:spPr bwMode="auto">
              <a:xfrm>
                <a:off x="8486" y="4969"/>
                <a:ext cx="106" cy="127"/>
              </a:xfrm>
              <a:custGeom>
                <a:avLst/>
                <a:gdLst>
                  <a:gd name="T0" fmla="*/ 0 w 424"/>
                  <a:gd name="T1" fmla="*/ 1 h 508"/>
                  <a:gd name="T2" fmla="*/ 0 w 424"/>
                  <a:gd name="T3" fmla="*/ 1 h 508"/>
                  <a:gd name="T4" fmla="*/ 0 w 424"/>
                  <a:gd name="T5" fmla="*/ 1 h 508"/>
                  <a:gd name="T6" fmla="*/ 1 w 424"/>
                  <a:gd name="T7" fmla="*/ 0 h 508"/>
                  <a:gd name="T8" fmla="*/ 0 w 424"/>
                  <a:gd name="T9" fmla="*/ 0 h 508"/>
                  <a:gd name="T10" fmla="*/ 0 w 424"/>
                  <a:gd name="T11" fmla="*/ 0 h 508"/>
                  <a:gd name="T12" fmla="*/ 0 w 424"/>
                  <a:gd name="T13" fmla="*/ 1 h 508"/>
                  <a:gd name="T14" fmla="*/ 0 w 424"/>
                  <a:gd name="T15" fmla="*/ 1 h 508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424" h="508">
                    <a:moveTo>
                      <a:pt x="0" y="508"/>
                    </a:moveTo>
                    <a:lnTo>
                      <a:pt x="86" y="388"/>
                    </a:lnTo>
                    <a:lnTo>
                      <a:pt x="124" y="388"/>
                    </a:lnTo>
                    <a:lnTo>
                      <a:pt x="424" y="0"/>
                    </a:lnTo>
                    <a:lnTo>
                      <a:pt x="130" y="282"/>
                    </a:lnTo>
                    <a:lnTo>
                      <a:pt x="66" y="289"/>
                    </a:lnTo>
                    <a:lnTo>
                      <a:pt x="0" y="358"/>
                    </a:lnTo>
                    <a:lnTo>
                      <a:pt x="0" y="508"/>
                    </a:lnTo>
                    <a:close/>
                  </a:path>
                </a:pathLst>
              </a:custGeom>
              <a:solidFill>
                <a:srgbClr val="F2E5BF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127143" name="Freeform 92"/>
              <p:cNvSpPr>
                <a:spLocks/>
              </p:cNvSpPr>
              <p:nvPr/>
            </p:nvSpPr>
            <p:spPr bwMode="auto">
              <a:xfrm>
                <a:off x="8312" y="4637"/>
                <a:ext cx="296" cy="61"/>
              </a:xfrm>
              <a:custGeom>
                <a:avLst/>
                <a:gdLst>
                  <a:gd name="T0" fmla="*/ 0 w 1186"/>
                  <a:gd name="T1" fmla="*/ 0 h 245"/>
                  <a:gd name="T2" fmla="*/ 1 w 1186"/>
                  <a:gd name="T3" fmla="*/ 0 h 245"/>
                  <a:gd name="T4" fmla="*/ 1 w 1186"/>
                  <a:gd name="T5" fmla="*/ 0 h 245"/>
                  <a:gd name="T6" fmla="*/ 1 w 1186"/>
                  <a:gd name="T7" fmla="*/ 0 h 245"/>
                  <a:gd name="T8" fmla="*/ 1 w 1186"/>
                  <a:gd name="T9" fmla="*/ 0 h 245"/>
                  <a:gd name="T10" fmla="*/ 1 w 1186"/>
                  <a:gd name="T11" fmla="*/ 0 h 245"/>
                  <a:gd name="T12" fmla="*/ 1 w 1186"/>
                  <a:gd name="T13" fmla="*/ 0 h 245"/>
                  <a:gd name="T14" fmla="*/ 1 w 1186"/>
                  <a:gd name="T15" fmla="*/ 0 h 245"/>
                  <a:gd name="T16" fmla="*/ 1 w 1186"/>
                  <a:gd name="T17" fmla="*/ 0 h 245"/>
                  <a:gd name="T18" fmla="*/ 1 w 1186"/>
                  <a:gd name="T19" fmla="*/ 0 h 245"/>
                  <a:gd name="T20" fmla="*/ 1 w 1186"/>
                  <a:gd name="T21" fmla="*/ 0 h 245"/>
                  <a:gd name="T22" fmla="*/ 1 w 1186"/>
                  <a:gd name="T23" fmla="*/ 0 h 245"/>
                  <a:gd name="T24" fmla="*/ 1 w 1186"/>
                  <a:gd name="T25" fmla="*/ 0 h 245"/>
                  <a:gd name="T26" fmla="*/ 1 w 1186"/>
                  <a:gd name="T27" fmla="*/ 0 h 245"/>
                  <a:gd name="T28" fmla="*/ 1 w 1186"/>
                  <a:gd name="T29" fmla="*/ 0 h 245"/>
                  <a:gd name="T30" fmla="*/ 1 w 1186"/>
                  <a:gd name="T31" fmla="*/ 0 h 245"/>
                  <a:gd name="T32" fmla="*/ 1 w 1186"/>
                  <a:gd name="T33" fmla="*/ 0 h 245"/>
                  <a:gd name="T34" fmla="*/ 1 w 1186"/>
                  <a:gd name="T35" fmla="*/ 0 h 245"/>
                  <a:gd name="T36" fmla="*/ 1 w 1186"/>
                  <a:gd name="T37" fmla="*/ 0 h 245"/>
                  <a:gd name="T38" fmla="*/ 1 w 1186"/>
                  <a:gd name="T39" fmla="*/ 0 h 245"/>
                  <a:gd name="T40" fmla="*/ 1 w 1186"/>
                  <a:gd name="T41" fmla="*/ 0 h 245"/>
                  <a:gd name="T42" fmla="*/ 0 w 1186"/>
                  <a:gd name="T43" fmla="*/ 0 h 245"/>
                  <a:gd name="T44" fmla="*/ 0 w 1186"/>
                  <a:gd name="T45" fmla="*/ 0 h 245"/>
                  <a:gd name="T46" fmla="*/ 0 w 1186"/>
                  <a:gd name="T47" fmla="*/ 0 h 245"/>
                  <a:gd name="T48" fmla="*/ 0 w 1186"/>
                  <a:gd name="T49" fmla="*/ 0 h 245"/>
                  <a:gd name="T50" fmla="*/ 0 w 1186"/>
                  <a:gd name="T51" fmla="*/ 0 h 245"/>
                  <a:gd name="T52" fmla="*/ 0 w 1186"/>
                  <a:gd name="T53" fmla="*/ 0 h 245"/>
                  <a:gd name="T54" fmla="*/ 0 w 1186"/>
                  <a:gd name="T55" fmla="*/ 0 h 245"/>
                  <a:gd name="T56" fmla="*/ 0 w 1186"/>
                  <a:gd name="T57" fmla="*/ 0 h 245"/>
                  <a:gd name="T58" fmla="*/ 0 w 1186"/>
                  <a:gd name="T59" fmla="*/ 0 h 245"/>
                  <a:gd name="T60" fmla="*/ 0 w 1186"/>
                  <a:gd name="T61" fmla="*/ 0 h 245"/>
                  <a:gd name="T62" fmla="*/ 0 w 1186"/>
                  <a:gd name="T63" fmla="*/ 0 h 245"/>
                  <a:gd name="T64" fmla="*/ 0 w 1186"/>
                  <a:gd name="T65" fmla="*/ 0 h 245"/>
                  <a:gd name="T66" fmla="*/ 0 w 1186"/>
                  <a:gd name="T67" fmla="*/ 0 h 245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</a:gdLst>
                <a:ahLst/>
                <a:cxnLst>
                  <a:cxn ang="T68">
                    <a:pos x="T0" y="T1"/>
                  </a:cxn>
                  <a:cxn ang="T69">
                    <a:pos x="T2" y="T3"/>
                  </a:cxn>
                  <a:cxn ang="T70">
                    <a:pos x="T4" y="T5"/>
                  </a:cxn>
                  <a:cxn ang="T71">
                    <a:pos x="T6" y="T7"/>
                  </a:cxn>
                  <a:cxn ang="T72">
                    <a:pos x="T8" y="T9"/>
                  </a:cxn>
                  <a:cxn ang="T73">
                    <a:pos x="T10" y="T11"/>
                  </a:cxn>
                  <a:cxn ang="T74">
                    <a:pos x="T12" y="T13"/>
                  </a:cxn>
                  <a:cxn ang="T75">
                    <a:pos x="T14" y="T15"/>
                  </a:cxn>
                  <a:cxn ang="T76">
                    <a:pos x="T16" y="T17"/>
                  </a:cxn>
                  <a:cxn ang="T77">
                    <a:pos x="T18" y="T19"/>
                  </a:cxn>
                  <a:cxn ang="T78">
                    <a:pos x="T20" y="T21"/>
                  </a:cxn>
                  <a:cxn ang="T79">
                    <a:pos x="T22" y="T23"/>
                  </a:cxn>
                  <a:cxn ang="T80">
                    <a:pos x="T24" y="T25"/>
                  </a:cxn>
                  <a:cxn ang="T81">
                    <a:pos x="T26" y="T27"/>
                  </a:cxn>
                  <a:cxn ang="T82">
                    <a:pos x="T28" y="T29"/>
                  </a:cxn>
                  <a:cxn ang="T83">
                    <a:pos x="T30" y="T31"/>
                  </a:cxn>
                  <a:cxn ang="T84">
                    <a:pos x="T32" y="T33"/>
                  </a:cxn>
                  <a:cxn ang="T85">
                    <a:pos x="T34" y="T35"/>
                  </a:cxn>
                  <a:cxn ang="T86">
                    <a:pos x="T36" y="T37"/>
                  </a:cxn>
                  <a:cxn ang="T87">
                    <a:pos x="T38" y="T39"/>
                  </a:cxn>
                  <a:cxn ang="T88">
                    <a:pos x="T40" y="T41"/>
                  </a:cxn>
                  <a:cxn ang="T89">
                    <a:pos x="T42" y="T43"/>
                  </a:cxn>
                  <a:cxn ang="T90">
                    <a:pos x="T44" y="T45"/>
                  </a:cxn>
                  <a:cxn ang="T91">
                    <a:pos x="T46" y="T47"/>
                  </a:cxn>
                  <a:cxn ang="T92">
                    <a:pos x="T48" y="T49"/>
                  </a:cxn>
                  <a:cxn ang="T93">
                    <a:pos x="T50" y="T51"/>
                  </a:cxn>
                  <a:cxn ang="T94">
                    <a:pos x="T52" y="T53"/>
                  </a:cxn>
                  <a:cxn ang="T95">
                    <a:pos x="T54" y="T55"/>
                  </a:cxn>
                  <a:cxn ang="T96">
                    <a:pos x="T56" y="T57"/>
                  </a:cxn>
                  <a:cxn ang="T97">
                    <a:pos x="T58" y="T59"/>
                  </a:cxn>
                  <a:cxn ang="T98">
                    <a:pos x="T60" y="T61"/>
                  </a:cxn>
                  <a:cxn ang="T99">
                    <a:pos x="T62" y="T63"/>
                  </a:cxn>
                  <a:cxn ang="T100">
                    <a:pos x="T64" y="T65"/>
                  </a:cxn>
                  <a:cxn ang="T101">
                    <a:pos x="T66" y="T67"/>
                  </a:cxn>
                </a:cxnLst>
                <a:rect l="0" t="0" r="r" b="b"/>
                <a:pathLst>
                  <a:path w="1186" h="245">
                    <a:moveTo>
                      <a:pt x="0" y="0"/>
                    </a:moveTo>
                    <a:lnTo>
                      <a:pt x="1186" y="245"/>
                    </a:lnTo>
                    <a:lnTo>
                      <a:pt x="1184" y="244"/>
                    </a:lnTo>
                    <a:lnTo>
                      <a:pt x="1180" y="242"/>
                    </a:lnTo>
                    <a:lnTo>
                      <a:pt x="1172" y="239"/>
                    </a:lnTo>
                    <a:lnTo>
                      <a:pt x="1161" y="233"/>
                    </a:lnTo>
                    <a:lnTo>
                      <a:pt x="1147" y="228"/>
                    </a:lnTo>
                    <a:lnTo>
                      <a:pt x="1130" y="222"/>
                    </a:lnTo>
                    <a:lnTo>
                      <a:pt x="1112" y="214"/>
                    </a:lnTo>
                    <a:lnTo>
                      <a:pt x="1091" y="205"/>
                    </a:lnTo>
                    <a:lnTo>
                      <a:pt x="1066" y="196"/>
                    </a:lnTo>
                    <a:lnTo>
                      <a:pt x="1039" y="187"/>
                    </a:lnTo>
                    <a:lnTo>
                      <a:pt x="1010" y="177"/>
                    </a:lnTo>
                    <a:lnTo>
                      <a:pt x="979" y="166"/>
                    </a:lnTo>
                    <a:lnTo>
                      <a:pt x="945" y="154"/>
                    </a:lnTo>
                    <a:lnTo>
                      <a:pt x="910" y="143"/>
                    </a:lnTo>
                    <a:lnTo>
                      <a:pt x="871" y="132"/>
                    </a:lnTo>
                    <a:lnTo>
                      <a:pt x="832" y="121"/>
                    </a:lnTo>
                    <a:lnTo>
                      <a:pt x="790" y="108"/>
                    </a:lnTo>
                    <a:lnTo>
                      <a:pt x="747" y="97"/>
                    </a:lnTo>
                    <a:lnTo>
                      <a:pt x="702" y="86"/>
                    </a:lnTo>
                    <a:lnTo>
                      <a:pt x="655" y="74"/>
                    </a:lnTo>
                    <a:lnTo>
                      <a:pt x="607" y="64"/>
                    </a:lnTo>
                    <a:lnTo>
                      <a:pt x="557" y="54"/>
                    </a:lnTo>
                    <a:lnTo>
                      <a:pt x="506" y="45"/>
                    </a:lnTo>
                    <a:lnTo>
                      <a:pt x="454" y="36"/>
                    </a:lnTo>
                    <a:lnTo>
                      <a:pt x="400" y="28"/>
                    </a:lnTo>
                    <a:lnTo>
                      <a:pt x="346" y="20"/>
                    </a:lnTo>
                    <a:lnTo>
                      <a:pt x="290" y="15"/>
                    </a:lnTo>
                    <a:lnTo>
                      <a:pt x="233" y="9"/>
                    </a:lnTo>
                    <a:lnTo>
                      <a:pt x="176" y="4"/>
                    </a:lnTo>
                    <a:lnTo>
                      <a:pt x="118" y="2"/>
                    </a:lnTo>
                    <a:lnTo>
                      <a:pt x="6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2E5BF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127144" name="Freeform 93"/>
              <p:cNvSpPr>
                <a:spLocks/>
              </p:cNvSpPr>
              <p:nvPr/>
            </p:nvSpPr>
            <p:spPr bwMode="auto">
              <a:xfrm>
                <a:off x="8250" y="4639"/>
                <a:ext cx="60" cy="185"/>
              </a:xfrm>
              <a:custGeom>
                <a:avLst/>
                <a:gdLst>
                  <a:gd name="T0" fmla="*/ 0 w 241"/>
                  <a:gd name="T1" fmla="*/ 0 h 738"/>
                  <a:gd name="T2" fmla="*/ 0 w 241"/>
                  <a:gd name="T3" fmla="*/ 1 h 738"/>
                  <a:gd name="T4" fmla="*/ 0 w 241"/>
                  <a:gd name="T5" fmla="*/ 1 h 738"/>
                  <a:gd name="T6" fmla="*/ 0 w 241"/>
                  <a:gd name="T7" fmla="*/ 0 h 738"/>
                  <a:gd name="T8" fmla="*/ 0 w 241"/>
                  <a:gd name="T9" fmla="*/ 0 h 73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41" h="738">
                    <a:moveTo>
                      <a:pt x="241" y="0"/>
                    </a:moveTo>
                    <a:lnTo>
                      <a:pt x="52" y="738"/>
                    </a:lnTo>
                    <a:lnTo>
                      <a:pt x="0" y="726"/>
                    </a:lnTo>
                    <a:lnTo>
                      <a:pt x="169" y="0"/>
                    </a:lnTo>
                    <a:lnTo>
                      <a:pt x="241" y="0"/>
                    </a:lnTo>
                    <a:close/>
                  </a:path>
                </a:pathLst>
              </a:custGeom>
              <a:solidFill>
                <a:srgbClr val="F2E5BF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</p:grpSp>
      </p:grpSp>
      <p:sp>
        <p:nvSpPr>
          <p:cNvPr id="126985" name="Freeform 94"/>
          <p:cNvSpPr>
            <a:spLocks/>
          </p:cNvSpPr>
          <p:nvPr/>
        </p:nvSpPr>
        <p:spPr bwMode="auto">
          <a:xfrm>
            <a:off x="7969250" y="3305176"/>
            <a:ext cx="1600200" cy="1489075"/>
          </a:xfrm>
          <a:custGeom>
            <a:avLst/>
            <a:gdLst>
              <a:gd name="T0" fmla="*/ 2147483647 w 2894"/>
              <a:gd name="T1" fmla="*/ 2147483647 h 2693"/>
              <a:gd name="T2" fmla="*/ 2147483647 w 2894"/>
              <a:gd name="T3" fmla="*/ 2147483647 h 2693"/>
              <a:gd name="T4" fmla="*/ 2147483647 w 2894"/>
              <a:gd name="T5" fmla="*/ 2147483647 h 2693"/>
              <a:gd name="T6" fmla="*/ 2147483647 w 2894"/>
              <a:gd name="T7" fmla="*/ 2147483647 h 2693"/>
              <a:gd name="T8" fmla="*/ 2147483647 w 2894"/>
              <a:gd name="T9" fmla="*/ 2147483647 h 2693"/>
              <a:gd name="T10" fmla="*/ 2147483647 w 2894"/>
              <a:gd name="T11" fmla="*/ 2147483647 h 2693"/>
              <a:gd name="T12" fmla="*/ 2147483647 w 2894"/>
              <a:gd name="T13" fmla="*/ 2147483647 h 2693"/>
              <a:gd name="T14" fmla="*/ 2147483647 w 2894"/>
              <a:gd name="T15" fmla="*/ 2147483647 h 2693"/>
              <a:gd name="T16" fmla="*/ 2147483647 w 2894"/>
              <a:gd name="T17" fmla="*/ 2147483647 h 2693"/>
              <a:gd name="T18" fmla="*/ 2147483647 w 2894"/>
              <a:gd name="T19" fmla="*/ 2147483647 h 2693"/>
              <a:gd name="T20" fmla="*/ 2147483647 w 2894"/>
              <a:gd name="T21" fmla="*/ 2147483647 h 2693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2894" h="2693">
                <a:moveTo>
                  <a:pt x="4" y="1331"/>
                </a:moveTo>
                <a:cubicBezTo>
                  <a:pt x="4" y="1049"/>
                  <a:pt x="119" y="673"/>
                  <a:pt x="349" y="509"/>
                </a:cubicBezTo>
                <a:cubicBezTo>
                  <a:pt x="579" y="345"/>
                  <a:pt x="1010" y="400"/>
                  <a:pt x="1384" y="344"/>
                </a:cubicBezTo>
                <a:cubicBezTo>
                  <a:pt x="1758" y="288"/>
                  <a:pt x="2346" y="0"/>
                  <a:pt x="2596" y="170"/>
                </a:cubicBezTo>
                <a:cubicBezTo>
                  <a:pt x="2846" y="340"/>
                  <a:pt x="2874" y="1035"/>
                  <a:pt x="2884" y="1364"/>
                </a:cubicBezTo>
                <a:cubicBezTo>
                  <a:pt x="2894" y="1693"/>
                  <a:pt x="2789" y="1954"/>
                  <a:pt x="2659" y="2144"/>
                </a:cubicBezTo>
                <a:cubicBezTo>
                  <a:pt x="2529" y="2334"/>
                  <a:pt x="2274" y="2432"/>
                  <a:pt x="2104" y="2504"/>
                </a:cubicBezTo>
                <a:cubicBezTo>
                  <a:pt x="1934" y="2576"/>
                  <a:pt x="1816" y="2558"/>
                  <a:pt x="1639" y="2579"/>
                </a:cubicBezTo>
                <a:cubicBezTo>
                  <a:pt x="1462" y="2600"/>
                  <a:pt x="1259" y="2693"/>
                  <a:pt x="1044" y="2630"/>
                </a:cubicBezTo>
                <a:cubicBezTo>
                  <a:pt x="829" y="2567"/>
                  <a:pt x="520" y="2418"/>
                  <a:pt x="346" y="2201"/>
                </a:cubicBezTo>
                <a:cubicBezTo>
                  <a:pt x="173" y="1985"/>
                  <a:pt x="0" y="1682"/>
                  <a:pt x="4" y="1331"/>
                </a:cubicBezTo>
                <a:close/>
              </a:path>
            </a:pathLst>
          </a:custGeom>
          <a:solidFill>
            <a:srgbClr val="33CCCC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grpSp>
        <p:nvGrpSpPr>
          <p:cNvPr id="126986" name="Group 95"/>
          <p:cNvGrpSpPr>
            <a:grpSpLocks/>
          </p:cNvGrpSpPr>
          <p:nvPr/>
        </p:nvGrpSpPr>
        <p:grpSpPr bwMode="auto">
          <a:xfrm>
            <a:off x="8223251" y="4383088"/>
            <a:ext cx="436563" cy="203200"/>
            <a:chOff x="3600" y="219"/>
            <a:chExt cx="360" cy="175"/>
          </a:xfrm>
        </p:grpSpPr>
        <p:sp>
          <p:nvSpPr>
            <p:cNvPr id="127062" name="Oval 96"/>
            <p:cNvSpPr>
              <a:spLocks noChangeArrowheads="1"/>
            </p:cNvSpPr>
            <p:nvPr/>
          </p:nvSpPr>
          <p:spPr bwMode="auto">
            <a:xfrm>
              <a:off x="3603" y="297"/>
              <a:ext cx="357" cy="97"/>
            </a:xfrm>
            <a:prstGeom prst="ellipse">
              <a:avLst/>
            </a:prstGeom>
            <a:solidFill>
              <a:srgbClr val="CCCCFF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  <a:cs typeface="Arial" charset="0"/>
              </a:endParaRPr>
            </a:p>
          </p:txBody>
        </p:sp>
        <p:sp>
          <p:nvSpPr>
            <p:cNvPr id="127063" name="Line 97"/>
            <p:cNvSpPr>
              <a:spLocks noChangeShapeType="1"/>
            </p:cNvSpPr>
            <p:nvPr/>
          </p:nvSpPr>
          <p:spPr bwMode="auto">
            <a:xfrm>
              <a:off x="3603" y="289"/>
              <a:ext cx="0" cy="6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  <p:sp>
          <p:nvSpPr>
            <p:cNvPr id="127064" name="Line 98"/>
            <p:cNvSpPr>
              <a:spLocks noChangeShapeType="1"/>
            </p:cNvSpPr>
            <p:nvPr/>
          </p:nvSpPr>
          <p:spPr bwMode="auto">
            <a:xfrm>
              <a:off x="3960" y="289"/>
              <a:ext cx="0" cy="6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  <p:sp>
          <p:nvSpPr>
            <p:cNvPr id="127065" name="Rectangle 99"/>
            <p:cNvSpPr>
              <a:spLocks noChangeArrowheads="1"/>
            </p:cNvSpPr>
            <p:nvPr/>
          </p:nvSpPr>
          <p:spPr bwMode="auto">
            <a:xfrm>
              <a:off x="3603" y="284"/>
              <a:ext cx="231" cy="69"/>
            </a:xfrm>
            <a:prstGeom prst="rect">
              <a:avLst/>
            </a:pr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  <a:cs typeface="Arial" charset="0"/>
              </a:endParaRPr>
            </a:p>
          </p:txBody>
        </p:sp>
        <p:sp>
          <p:nvSpPr>
            <p:cNvPr id="127066" name="Oval 100"/>
            <p:cNvSpPr>
              <a:spLocks noChangeArrowheads="1"/>
            </p:cNvSpPr>
            <p:nvPr/>
          </p:nvSpPr>
          <p:spPr bwMode="auto">
            <a:xfrm>
              <a:off x="3600" y="219"/>
              <a:ext cx="357" cy="113"/>
            </a:xfrm>
            <a:prstGeom prst="ellipse">
              <a:avLst/>
            </a:prstGeom>
            <a:solidFill>
              <a:srgbClr val="CCCCFF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  <a:cs typeface="Arial" charset="0"/>
              </a:endParaRPr>
            </a:p>
          </p:txBody>
        </p:sp>
        <p:grpSp>
          <p:nvGrpSpPr>
            <p:cNvPr id="127067" name="Group 101"/>
            <p:cNvGrpSpPr>
              <a:grpSpLocks/>
            </p:cNvGrpSpPr>
            <p:nvPr/>
          </p:nvGrpSpPr>
          <p:grpSpPr bwMode="auto">
            <a:xfrm>
              <a:off x="3686" y="244"/>
              <a:ext cx="177" cy="66"/>
              <a:chOff x="2848" y="848"/>
              <a:chExt cx="140" cy="98"/>
            </a:xfrm>
          </p:grpSpPr>
          <p:sp>
            <p:nvSpPr>
              <p:cNvPr id="127072" name="Line 102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127073" name="Line 103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127074" name="Line 104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</p:grpSp>
        <p:grpSp>
          <p:nvGrpSpPr>
            <p:cNvPr id="127068" name="Group 105"/>
            <p:cNvGrpSpPr>
              <a:grpSpLocks/>
            </p:cNvGrpSpPr>
            <p:nvPr/>
          </p:nvGrpSpPr>
          <p:grpSpPr bwMode="auto">
            <a:xfrm flipV="1">
              <a:off x="3686" y="243"/>
              <a:ext cx="177" cy="66"/>
              <a:chOff x="2848" y="848"/>
              <a:chExt cx="140" cy="98"/>
            </a:xfrm>
          </p:grpSpPr>
          <p:sp>
            <p:nvSpPr>
              <p:cNvPr id="127069" name="Line 106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127070" name="Line 107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127071" name="Line 108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</p:grpSp>
      </p:grpSp>
      <p:sp>
        <p:nvSpPr>
          <p:cNvPr id="126987" name="Line 109"/>
          <p:cNvSpPr>
            <a:spLocks noChangeShapeType="1"/>
          </p:cNvSpPr>
          <p:nvPr/>
        </p:nvSpPr>
        <p:spPr bwMode="auto">
          <a:xfrm>
            <a:off x="8248650" y="4233863"/>
            <a:ext cx="1162050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126988" name="Line 110"/>
          <p:cNvSpPr>
            <a:spLocks noChangeShapeType="1"/>
          </p:cNvSpPr>
          <p:nvPr/>
        </p:nvSpPr>
        <p:spPr bwMode="auto">
          <a:xfrm>
            <a:off x="8431213" y="4233864"/>
            <a:ext cx="0" cy="149225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126989" name="Line 111"/>
          <p:cNvSpPr>
            <a:spLocks noChangeShapeType="1"/>
          </p:cNvSpPr>
          <p:nvPr/>
        </p:nvSpPr>
        <p:spPr bwMode="auto">
          <a:xfrm>
            <a:off x="9174163" y="4089401"/>
            <a:ext cx="0" cy="149225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grpSp>
        <p:nvGrpSpPr>
          <p:cNvPr id="126990" name="Group 112"/>
          <p:cNvGrpSpPr>
            <a:grpSpLocks/>
          </p:cNvGrpSpPr>
          <p:nvPr/>
        </p:nvGrpSpPr>
        <p:grpSpPr bwMode="auto">
          <a:xfrm>
            <a:off x="8775701" y="3678238"/>
            <a:ext cx="796925" cy="514350"/>
            <a:chOff x="10665" y="3225"/>
            <a:chExt cx="1440" cy="930"/>
          </a:xfrm>
        </p:grpSpPr>
        <p:sp>
          <p:nvSpPr>
            <p:cNvPr id="127058" name="Oval 113"/>
            <p:cNvSpPr>
              <a:spLocks noChangeArrowheads="1"/>
            </p:cNvSpPr>
            <p:nvPr/>
          </p:nvSpPr>
          <p:spPr bwMode="auto">
            <a:xfrm>
              <a:off x="10665" y="3225"/>
              <a:ext cx="1440" cy="930"/>
            </a:xfrm>
            <a:prstGeom prst="ellipse">
              <a:avLst/>
            </a:prstGeom>
            <a:gradFill rotWithShape="1">
              <a:gsLst>
                <a:gs pos="0">
                  <a:srgbClr val="FF0000"/>
                </a:gs>
                <a:gs pos="100000">
                  <a:srgbClr val="FFFFFF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  <a:cs typeface="Arial" charset="0"/>
              </a:endParaRPr>
            </a:p>
          </p:txBody>
        </p:sp>
        <p:grpSp>
          <p:nvGrpSpPr>
            <p:cNvPr id="127059" name="Group 114"/>
            <p:cNvGrpSpPr>
              <a:grpSpLocks/>
            </p:cNvGrpSpPr>
            <p:nvPr/>
          </p:nvGrpSpPr>
          <p:grpSpPr bwMode="auto">
            <a:xfrm>
              <a:off x="11031" y="3335"/>
              <a:ext cx="565" cy="643"/>
              <a:chOff x="2870" y="1518"/>
              <a:chExt cx="292" cy="320"/>
            </a:xfrm>
          </p:grpSpPr>
          <p:graphicFrame>
            <p:nvGraphicFramePr>
              <p:cNvPr id="127060" name="Object 115"/>
              <p:cNvGraphicFramePr>
                <a:graphicFrameLocks noChangeAspect="1"/>
              </p:cNvGraphicFramePr>
              <p:nvPr/>
            </p:nvGraphicFramePr>
            <p:xfrm>
              <a:off x="2870" y="1518"/>
              <a:ext cx="272" cy="282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r:id="rId3" imgW="826829" imgH="840406" progId="">
                      <p:embed/>
                    </p:oleObj>
                  </mc:Choice>
                  <mc:Fallback>
                    <p:oleObj r:id="rId3" imgW="826829" imgH="840406" progId="">
                      <p:embed/>
                      <p:pic>
                        <p:nvPicPr>
                          <p:cNvPr id="127060" name="Object 115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4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870" y="1518"/>
                            <a:ext cx="272" cy="282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=""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=""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="" xmlns:a14="http://schemas.microsoft.com/office/drawing/2010/main">
                                <a:effectLst>
                                  <a:outerShdw blurRad="63500" dist="38099" dir="2700000" algn="ctr" rotWithShape="0">
                                    <a:srgbClr val="000000">
                                      <a:alpha val="74997"/>
                                    </a:srgb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127061" name="Object 116"/>
              <p:cNvGraphicFramePr>
                <a:graphicFrameLocks noChangeAspect="1"/>
              </p:cNvGraphicFramePr>
              <p:nvPr/>
            </p:nvGraphicFramePr>
            <p:xfrm>
              <a:off x="2913" y="1602"/>
              <a:ext cx="249" cy="236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r:id="rId5" imgW="1268295" imgH="1199426" progId="">
                      <p:embed/>
                    </p:oleObj>
                  </mc:Choice>
                  <mc:Fallback>
                    <p:oleObj r:id="rId5" imgW="1268295" imgH="1199426" progId="">
                      <p:embed/>
                      <p:pic>
                        <p:nvPicPr>
                          <p:cNvPr id="127061" name="Object 116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6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913" y="1602"/>
                            <a:ext cx="249" cy="236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=""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=""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="" xmlns:a14="http://schemas.microsoft.com/office/drawing/2010/main">
                                <a:effectLst>
                                  <a:outerShdw blurRad="63500" dist="38099" dir="2700000" algn="ctr" rotWithShape="0">
                                    <a:srgbClr val="000000">
                                      <a:alpha val="74997"/>
                                    </a:srgb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</p:grpSp>
      <p:sp>
        <p:nvSpPr>
          <p:cNvPr id="126991" name="Freeform 117"/>
          <p:cNvSpPr>
            <a:spLocks/>
          </p:cNvSpPr>
          <p:nvPr/>
        </p:nvSpPr>
        <p:spPr bwMode="auto">
          <a:xfrm>
            <a:off x="5221288" y="5489575"/>
            <a:ext cx="2565400" cy="793750"/>
          </a:xfrm>
          <a:custGeom>
            <a:avLst/>
            <a:gdLst>
              <a:gd name="T0" fmla="*/ 2147483647 w 4636"/>
              <a:gd name="T1" fmla="*/ 2147483647 h 1435"/>
              <a:gd name="T2" fmla="*/ 2147483647 w 4636"/>
              <a:gd name="T3" fmla="*/ 2147483647 h 1435"/>
              <a:gd name="T4" fmla="*/ 2147483647 w 4636"/>
              <a:gd name="T5" fmla="*/ 2147483647 h 1435"/>
              <a:gd name="T6" fmla="*/ 2147483647 w 4636"/>
              <a:gd name="T7" fmla="*/ 2147483647 h 1435"/>
              <a:gd name="T8" fmla="*/ 2147483647 w 4636"/>
              <a:gd name="T9" fmla="*/ 2147483647 h 1435"/>
              <a:gd name="T10" fmla="*/ 2147483647 w 4636"/>
              <a:gd name="T11" fmla="*/ 2147483647 h 1435"/>
              <a:gd name="T12" fmla="*/ 2147483647 w 4636"/>
              <a:gd name="T13" fmla="*/ 2147483647 h 1435"/>
              <a:gd name="T14" fmla="*/ 2147483647 w 4636"/>
              <a:gd name="T15" fmla="*/ 2147483647 h 1435"/>
              <a:gd name="T16" fmla="*/ 2147483647 w 4636"/>
              <a:gd name="T17" fmla="*/ 2147483647 h 1435"/>
              <a:gd name="T18" fmla="*/ 2147483647 w 4636"/>
              <a:gd name="T19" fmla="*/ 2147483647 h 1435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0" t="0" r="r" b="b"/>
            <a:pathLst>
              <a:path w="4636" h="1435">
                <a:moveTo>
                  <a:pt x="339" y="15"/>
                </a:moveTo>
                <a:cubicBezTo>
                  <a:pt x="0" y="110"/>
                  <a:pt x="112" y="438"/>
                  <a:pt x="189" y="645"/>
                </a:cubicBezTo>
                <a:cubicBezTo>
                  <a:pt x="266" y="852"/>
                  <a:pt x="509" y="1130"/>
                  <a:pt x="804" y="1260"/>
                </a:cubicBezTo>
                <a:cubicBezTo>
                  <a:pt x="1099" y="1390"/>
                  <a:pt x="1507" y="1415"/>
                  <a:pt x="1959" y="1425"/>
                </a:cubicBezTo>
                <a:cubicBezTo>
                  <a:pt x="2411" y="1435"/>
                  <a:pt x="3192" y="1395"/>
                  <a:pt x="3519" y="1320"/>
                </a:cubicBezTo>
                <a:cubicBezTo>
                  <a:pt x="3846" y="1245"/>
                  <a:pt x="3753" y="1067"/>
                  <a:pt x="3924" y="975"/>
                </a:cubicBezTo>
                <a:cubicBezTo>
                  <a:pt x="4095" y="883"/>
                  <a:pt x="4489" y="885"/>
                  <a:pt x="4543" y="769"/>
                </a:cubicBezTo>
                <a:cubicBezTo>
                  <a:pt x="4597" y="653"/>
                  <a:pt x="4636" y="393"/>
                  <a:pt x="4249" y="278"/>
                </a:cubicBezTo>
                <a:cubicBezTo>
                  <a:pt x="3863" y="162"/>
                  <a:pt x="2874" y="120"/>
                  <a:pt x="2222" y="76"/>
                </a:cubicBezTo>
                <a:cubicBezTo>
                  <a:pt x="1570" y="32"/>
                  <a:pt x="868" y="0"/>
                  <a:pt x="339" y="15"/>
                </a:cubicBezTo>
                <a:close/>
              </a:path>
            </a:pathLst>
          </a:custGeom>
          <a:solidFill>
            <a:srgbClr val="33CCCC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58386" name="Line 119"/>
          <p:cNvSpPr>
            <a:spLocks noChangeShapeType="1"/>
          </p:cNvSpPr>
          <p:nvPr/>
        </p:nvSpPr>
        <p:spPr bwMode="auto">
          <a:xfrm flipV="1">
            <a:off x="8583614" y="4052889"/>
            <a:ext cx="428625" cy="288925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126994" name="Freeform 120"/>
          <p:cNvSpPr>
            <a:spLocks/>
          </p:cNvSpPr>
          <p:nvPr/>
        </p:nvSpPr>
        <p:spPr bwMode="auto">
          <a:xfrm>
            <a:off x="5219701" y="4630738"/>
            <a:ext cx="2970213" cy="292100"/>
          </a:xfrm>
          <a:custGeom>
            <a:avLst/>
            <a:gdLst>
              <a:gd name="T0" fmla="*/ 0 w 2196"/>
              <a:gd name="T1" fmla="*/ 0 h 318"/>
              <a:gd name="T2" fmla="*/ 2147483647 w 2196"/>
              <a:gd name="T3" fmla="*/ 2147483647 h 318"/>
              <a:gd name="T4" fmla="*/ 2147483647 w 2196"/>
              <a:gd name="T5" fmla="*/ 2147483647 h 318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96" h="318">
                <a:moveTo>
                  <a:pt x="0" y="0"/>
                </a:moveTo>
                <a:cubicBezTo>
                  <a:pt x="199" y="51"/>
                  <a:pt x="828" y="301"/>
                  <a:pt x="1194" y="306"/>
                </a:cubicBezTo>
                <a:cubicBezTo>
                  <a:pt x="1536" y="318"/>
                  <a:pt x="1987" y="88"/>
                  <a:pt x="2196" y="30"/>
                </a:cubicBezTo>
              </a:path>
            </a:pathLst>
          </a:custGeom>
          <a:noFill/>
          <a:ln w="28575" cap="flat" cmpd="sng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58388" name="Line 121"/>
          <p:cNvSpPr>
            <a:spLocks noChangeShapeType="1"/>
          </p:cNvSpPr>
          <p:nvPr/>
        </p:nvSpPr>
        <p:spPr bwMode="auto">
          <a:xfrm flipH="1" flipV="1">
            <a:off x="5184776" y="4743450"/>
            <a:ext cx="981075" cy="9144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58389" name="Text Box 122"/>
          <p:cNvSpPr txBox="1">
            <a:spLocks noChangeArrowheads="1"/>
          </p:cNvSpPr>
          <p:nvPr/>
        </p:nvSpPr>
        <p:spPr bwMode="auto">
          <a:xfrm>
            <a:off x="1778001" y="3963989"/>
            <a:ext cx="2100263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600" dirty="0">
                <a:solidFill>
                  <a:srgbClr val="000000"/>
                </a:solidFill>
                <a:latin typeface="Arial" charset="0"/>
                <a:cs typeface="Arial" charset="0"/>
              </a:rPr>
              <a:t>Permanent address: 128.119.40.186</a:t>
            </a:r>
          </a:p>
        </p:txBody>
      </p:sp>
      <p:sp>
        <p:nvSpPr>
          <p:cNvPr id="58390" name="Text Box 123"/>
          <p:cNvSpPr txBox="1">
            <a:spLocks noChangeArrowheads="1"/>
          </p:cNvSpPr>
          <p:nvPr/>
        </p:nvSpPr>
        <p:spPr bwMode="auto">
          <a:xfrm>
            <a:off x="7829551" y="4710113"/>
            <a:ext cx="2100263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600" dirty="0">
                <a:solidFill>
                  <a:srgbClr val="000000"/>
                </a:solidFill>
                <a:latin typeface="Arial" charset="0"/>
                <a:cs typeface="Arial" charset="0"/>
              </a:rPr>
              <a:t>Care-of address: 79.129.13.2</a:t>
            </a:r>
          </a:p>
        </p:txBody>
      </p:sp>
      <p:grpSp>
        <p:nvGrpSpPr>
          <p:cNvPr id="446588" name="Group 124"/>
          <p:cNvGrpSpPr>
            <a:grpSpLocks/>
          </p:cNvGrpSpPr>
          <p:nvPr/>
        </p:nvGrpSpPr>
        <p:grpSpPr bwMode="auto">
          <a:xfrm>
            <a:off x="2909888" y="5038725"/>
            <a:ext cx="3021012" cy="1068388"/>
            <a:chOff x="873" y="3174"/>
            <a:chExt cx="1903" cy="673"/>
          </a:xfrm>
        </p:grpSpPr>
        <p:grpSp>
          <p:nvGrpSpPr>
            <p:cNvPr id="127045" name="Group 125"/>
            <p:cNvGrpSpPr>
              <a:grpSpLocks/>
            </p:cNvGrpSpPr>
            <p:nvPr/>
          </p:nvGrpSpPr>
          <p:grpSpPr bwMode="auto">
            <a:xfrm>
              <a:off x="908" y="3174"/>
              <a:ext cx="1868" cy="286"/>
              <a:chOff x="527" y="2649"/>
              <a:chExt cx="1868" cy="286"/>
            </a:xfrm>
          </p:grpSpPr>
          <p:sp>
            <p:nvSpPr>
              <p:cNvPr id="58440" name="Rectangle 126"/>
              <p:cNvSpPr>
                <a:spLocks noChangeArrowheads="1"/>
              </p:cNvSpPr>
              <p:nvPr/>
            </p:nvSpPr>
            <p:spPr bwMode="auto">
              <a:xfrm>
                <a:off x="546" y="2680"/>
                <a:ext cx="1849" cy="239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  <a:cs typeface="Arial" charset="0"/>
                </a:endParaRPr>
              </a:p>
            </p:txBody>
          </p:sp>
          <p:sp>
            <p:nvSpPr>
              <p:cNvPr id="58441" name="Text Box 127"/>
              <p:cNvSpPr txBox="1">
                <a:spLocks noChangeArrowheads="1"/>
              </p:cNvSpPr>
              <p:nvPr/>
            </p:nvSpPr>
            <p:spPr bwMode="auto">
              <a:xfrm>
                <a:off x="527" y="2698"/>
                <a:ext cx="1780" cy="21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en-US" sz="1600" dirty="0">
                    <a:solidFill>
                      <a:srgbClr val="000000"/>
                    </a:solidFill>
                    <a:latin typeface="Arial" charset="0"/>
                    <a:cs typeface="Arial" charset="0"/>
                  </a:rPr>
                  <a:t>dest: 128.119.40.186</a:t>
                </a:r>
              </a:p>
            </p:txBody>
          </p:sp>
          <p:sp>
            <p:nvSpPr>
              <p:cNvPr id="58442" name="Line 128"/>
              <p:cNvSpPr>
                <a:spLocks noChangeShapeType="1"/>
              </p:cNvSpPr>
              <p:nvPr/>
            </p:nvSpPr>
            <p:spPr bwMode="auto">
              <a:xfrm>
                <a:off x="1847" y="2680"/>
                <a:ext cx="3" cy="23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grpSp>
            <p:nvGrpSpPr>
              <p:cNvPr id="127050" name="Group 129"/>
              <p:cNvGrpSpPr>
                <a:grpSpLocks/>
              </p:cNvGrpSpPr>
              <p:nvPr/>
            </p:nvGrpSpPr>
            <p:grpSpPr bwMode="auto">
              <a:xfrm>
                <a:off x="2148" y="2649"/>
                <a:ext cx="111" cy="109"/>
                <a:chOff x="1941" y="2928"/>
                <a:chExt cx="111" cy="109"/>
              </a:xfrm>
            </p:grpSpPr>
            <p:sp>
              <p:nvSpPr>
                <p:cNvPr id="127055" name="Freeform 130"/>
                <p:cNvSpPr>
                  <a:spLocks/>
                </p:cNvSpPr>
                <p:nvPr/>
              </p:nvSpPr>
              <p:spPr bwMode="auto">
                <a:xfrm>
                  <a:off x="1941" y="2928"/>
                  <a:ext cx="111" cy="108"/>
                </a:xfrm>
                <a:custGeom>
                  <a:avLst/>
                  <a:gdLst>
                    <a:gd name="T0" fmla="*/ 57 w 111"/>
                    <a:gd name="T1" fmla="*/ 0 h 108"/>
                    <a:gd name="T2" fmla="*/ 111 w 111"/>
                    <a:gd name="T3" fmla="*/ 0 h 108"/>
                    <a:gd name="T4" fmla="*/ 48 w 111"/>
                    <a:gd name="T5" fmla="*/ 108 h 108"/>
                    <a:gd name="T6" fmla="*/ 0 w 111"/>
                    <a:gd name="T7" fmla="*/ 105 h 108"/>
                    <a:gd name="T8" fmla="*/ 57 w 111"/>
                    <a:gd name="T9" fmla="*/ 0 h 108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111" h="108">
                      <a:moveTo>
                        <a:pt x="57" y="0"/>
                      </a:moveTo>
                      <a:lnTo>
                        <a:pt x="111" y="0"/>
                      </a:lnTo>
                      <a:lnTo>
                        <a:pt x="48" y="108"/>
                      </a:lnTo>
                      <a:lnTo>
                        <a:pt x="0" y="105"/>
                      </a:lnTo>
                      <a:lnTo>
                        <a:pt x="57" y="0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="" xmlns:a14="http://schemas.microsoft.com/office/drawing/2010/main" w="9525" cap="flat" cmpd="sng">
                      <a:solidFill>
                        <a:schemeClr val="tx1"/>
                      </a:solidFill>
                      <a:prstDash val="solid"/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dirty="0">
                    <a:solidFill>
                      <a:srgbClr val="000000"/>
                    </a:solidFill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58449" name="Line 131"/>
                <p:cNvSpPr>
                  <a:spLocks noChangeShapeType="1"/>
                </p:cNvSpPr>
                <p:nvPr/>
              </p:nvSpPr>
              <p:spPr bwMode="auto">
                <a:xfrm flipH="1">
                  <a:off x="1943" y="2932"/>
                  <a:ext cx="57" cy="99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 dirty="0">
                    <a:solidFill>
                      <a:srgbClr val="000000"/>
                    </a:solidFill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58450" name="Line 132"/>
                <p:cNvSpPr>
                  <a:spLocks noChangeShapeType="1"/>
                </p:cNvSpPr>
                <p:nvPr/>
              </p:nvSpPr>
              <p:spPr bwMode="auto">
                <a:xfrm flipH="1">
                  <a:off x="1985" y="2938"/>
                  <a:ext cx="57" cy="99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 dirty="0">
                    <a:solidFill>
                      <a:srgbClr val="000000"/>
                    </a:solidFill>
                    <a:latin typeface="Arial" charset="0"/>
                    <a:ea typeface="ＭＳ Ｐゴシック" charset="0"/>
                  </a:endParaRPr>
                </a:p>
              </p:txBody>
            </p:sp>
          </p:grpSp>
          <p:grpSp>
            <p:nvGrpSpPr>
              <p:cNvPr id="127051" name="Group 133"/>
              <p:cNvGrpSpPr>
                <a:grpSpLocks/>
              </p:cNvGrpSpPr>
              <p:nvPr/>
            </p:nvGrpSpPr>
            <p:grpSpPr bwMode="auto">
              <a:xfrm>
                <a:off x="2136" y="2826"/>
                <a:ext cx="111" cy="109"/>
                <a:chOff x="1941" y="2928"/>
                <a:chExt cx="111" cy="109"/>
              </a:xfrm>
            </p:grpSpPr>
            <p:sp>
              <p:nvSpPr>
                <p:cNvPr id="127052" name="Freeform 134"/>
                <p:cNvSpPr>
                  <a:spLocks/>
                </p:cNvSpPr>
                <p:nvPr/>
              </p:nvSpPr>
              <p:spPr bwMode="auto">
                <a:xfrm>
                  <a:off x="1941" y="2928"/>
                  <a:ext cx="111" cy="108"/>
                </a:xfrm>
                <a:custGeom>
                  <a:avLst/>
                  <a:gdLst>
                    <a:gd name="T0" fmla="*/ 57 w 111"/>
                    <a:gd name="T1" fmla="*/ 0 h 108"/>
                    <a:gd name="T2" fmla="*/ 111 w 111"/>
                    <a:gd name="T3" fmla="*/ 0 h 108"/>
                    <a:gd name="T4" fmla="*/ 48 w 111"/>
                    <a:gd name="T5" fmla="*/ 108 h 108"/>
                    <a:gd name="T6" fmla="*/ 0 w 111"/>
                    <a:gd name="T7" fmla="*/ 105 h 108"/>
                    <a:gd name="T8" fmla="*/ 57 w 111"/>
                    <a:gd name="T9" fmla="*/ 0 h 108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111" h="108">
                      <a:moveTo>
                        <a:pt x="57" y="0"/>
                      </a:moveTo>
                      <a:lnTo>
                        <a:pt x="111" y="0"/>
                      </a:lnTo>
                      <a:lnTo>
                        <a:pt x="48" y="108"/>
                      </a:lnTo>
                      <a:lnTo>
                        <a:pt x="0" y="105"/>
                      </a:lnTo>
                      <a:lnTo>
                        <a:pt x="57" y="0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="" xmlns:a14="http://schemas.microsoft.com/office/drawing/2010/main" w="9525" cap="flat" cmpd="sng">
                      <a:solidFill>
                        <a:schemeClr val="tx1"/>
                      </a:solidFill>
                      <a:prstDash val="solid"/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dirty="0">
                    <a:solidFill>
                      <a:srgbClr val="000000"/>
                    </a:solidFill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58446" name="Line 135"/>
                <p:cNvSpPr>
                  <a:spLocks noChangeShapeType="1"/>
                </p:cNvSpPr>
                <p:nvPr/>
              </p:nvSpPr>
              <p:spPr bwMode="auto">
                <a:xfrm flipH="1">
                  <a:off x="1943" y="2932"/>
                  <a:ext cx="57" cy="99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 dirty="0">
                    <a:solidFill>
                      <a:srgbClr val="000000"/>
                    </a:solidFill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58447" name="Line 136"/>
                <p:cNvSpPr>
                  <a:spLocks noChangeShapeType="1"/>
                </p:cNvSpPr>
                <p:nvPr/>
              </p:nvSpPr>
              <p:spPr bwMode="auto">
                <a:xfrm flipH="1">
                  <a:off x="1985" y="2938"/>
                  <a:ext cx="57" cy="99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 dirty="0">
                    <a:solidFill>
                      <a:srgbClr val="000000"/>
                    </a:solidFill>
                    <a:latin typeface="Arial" charset="0"/>
                    <a:ea typeface="ＭＳ Ｐゴシック" charset="0"/>
                  </a:endParaRPr>
                </a:p>
              </p:txBody>
            </p:sp>
          </p:grpSp>
        </p:grpSp>
        <p:sp>
          <p:nvSpPr>
            <p:cNvPr id="58439" name="Text Box 137"/>
            <p:cNvSpPr txBox="1">
              <a:spLocks noChangeArrowheads="1"/>
            </p:cNvSpPr>
            <p:nvPr/>
          </p:nvSpPr>
          <p:spPr bwMode="auto">
            <a:xfrm>
              <a:off x="873" y="3443"/>
              <a:ext cx="1187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dirty="0">
                  <a:solidFill>
                    <a:srgbClr val="000000"/>
                  </a:solidFill>
                  <a:latin typeface="Arial" charset="0"/>
                  <a:cs typeface="Arial" charset="0"/>
                </a:rPr>
                <a:t>packet sent by correspondent</a:t>
              </a:r>
            </a:p>
          </p:txBody>
        </p:sp>
      </p:grpSp>
      <p:grpSp>
        <p:nvGrpSpPr>
          <p:cNvPr id="446602" name="Group 138"/>
          <p:cNvGrpSpPr>
            <a:grpSpLocks/>
          </p:cNvGrpSpPr>
          <p:nvPr/>
        </p:nvGrpSpPr>
        <p:grpSpPr bwMode="auto">
          <a:xfrm>
            <a:off x="2403476" y="2039939"/>
            <a:ext cx="5287963" cy="2814637"/>
            <a:chOff x="554" y="1285"/>
            <a:chExt cx="3331" cy="1773"/>
          </a:xfrm>
        </p:grpSpPr>
        <p:sp>
          <p:nvSpPr>
            <p:cNvPr id="58410" name="Rectangle 139"/>
            <p:cNvSpPr>
              <a:spLocks noChangeArrowheads="1"/>
            </p:cNvSpPr>
            <p:nvPr/>
          </p:nvSpPr>
          <p:spPr bwMode="auto">
            <a:xfrm>
              <a:off x="2931" y="2982"/>
              <a:ext cx="356" cy="7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  <a:cs typeface="Arial" charset="0"/>
              </a:endParaRPr>
            </a:p>
          </p:txBody>
        </p:sp>
        <p:sp>
          <p:nvSpPr>
            <p:cNvPr id="127018" name="Freeform 140"/>
            <p:cNvSpPr>
              <a:spLocks/>
            </p:cNvSpPr>
            <p:nvPr/>
          </p:nvSpPr>
          <p:spPr bwMode="auto">
            <a:xfrm>
              <a:off x="576" y="2009"/>
              <a:ext cx="3303" cy="990"/>
            </a:xfrm>
            <a:custGeom>
              <a:avLst/>
              <a:gdLst>
                <a:gd name="T0" fmla="*/ 2439 w 3303"/>
                <a:gd name="T1" fmla="*/ 981 h 990"/>
                <a:gd name="T2" fmla="*/ 1490 w 3303"/>
                <a:gd name="T3" fmla="*/ 346 h 990"/>
                <a:gd name="T4" fmla="*/ 0 w 3303"/>
                <a:gd name="T5" fmla="*/ 41 h 990"/>
                <a:gd name="T6" fmla="*/ 3303 w 3303"/>
                <a:gd name="T7" fmla="*/ 49 h 990"/>
                <a:gd name="T8" fmla="*/ 2829 w 3303"/>
                <a:gd name="T9" fmla="*/ 337 h 990"/>
                <a:gd name="T10" fmla="*/ 2558 w 3303"/>
                <a:gd name="T11" fmla="*/ 973 h 990"/>
                <a:gd name="T12" fmla="*/ 2439 w 3303"/>
                <a:gd name="T13" fmla="*/ 981 h 99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303" h="990">
                  <a:moveTo>
                    <a:pt x="2439" y="981"/>
                  </a:moveTo>
                  <a:cubicBezTo>
                    <a:pt x="2439" y="981"/>
                    <a:pt x="1882" y="501"/>
                    <a:pt x="1490" y="346"/>
                  </a:cubicBezTo>
                  <a:cubicBezTo>
                    <a:pt x="1098" y="191"/>
                    <a:pt x="13" y="47"/>
                    <a:pt x="0" y="41"/>
                  </a:cubicBezTo>
                  <a:cubicBezTo>
                    <a:pt x="13" y="59"/>
                    <a:pt x="2832" y="0"/>
                    <a:pt x="3303" y="49"/>
                  </a:cubicBezTo>
                  <a:cubicBezTo>
                    <a:pt x="3301" y="41"/>
                    <a:pt x="2925" y="183"/>
                    <a:pt x="2829" y="337"/>
                  </a:cubicBezTo>
                  <a:cubicBezTo>
                    <a:pt x="2733" y="491"/>
                    <a:pt x="2550" y="990"/>
                    <a:pt x="2558" y="973"/>
                  </a:cubicBezTo>
                  <a:cubicBezTo>
                    <a:pt x="2558" y="990"/>
                    <a:pt x="2439" y="981"/>
                    <a:pt x="2439" y="981"/>
                  </a:cubicBez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rgbClr val="FFFFFF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  <p:grpSp>
          <p:nvGrpSpPr>
            <p:cNvPr id="127019" name="Group 141"/>
            <p:cNvGrpSpPr>
              <a:grpSpLocks/>
            </p:cNvGrpSpPr>
            <p:nvPr/>
          </p:nvGrpSpPr>
          <p:grpSpPr bwMode="auto">
            <a:xfrm>
              <a:off x="561" y="1649"/>
              <a:ext cx="3324" cy="464"/>
              <a:chOff x="1240" y="1226"/>
              <a:chExt cx="3324" cy="464"/>
            </a:xfrm>
          </p:grpSpPr>
          <p:grpSp>
            <p:nvGrpSpPr>
              <p:cNvPr id="127021" name="Group 142"/>
              <p:cNvGrpSpPr>
                <a:grpSpLocks/>
              </p:cNvGrpSpPr>
              <p:nvPr/>
            </p:nvGrpSpPr>
            <p:grpSpPr bwMode="auto">
              <a:xfrm>
                <a:off x="1240" y="1226"/>
                <a:ext cx="3324" cy="464"/>
                <a:chOff x="1198" y="3598"/>
                <a:chExt cx="3324" cy="464"/>
              </a:xfrm>
            </p:grpSpPr>
            <p:sp>
              <p:nvSpPr>
                <p:cNvPr id="58427" name="Rectangle 143"/>
                <p:cNvSpPr>
                  <a:spLocks noChangeArrowheads="1"/>
                </p:cNvSpPr>
                <p:nvPr/>
              </p:nvSpPr>
              <p:spPr bwMode="auto">
                <a:xfrm>
                  <a:off x="1221" y="3665"/>
                  <a:ext cx="3301" cy="343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 dirty="0">
                    <a:solidFill>
                      <a:srgbClr val="000000"/>
                    </a:solidFill>
                    <a:latin typeface="Arial" charset="0"/>
                    <a:ea typeface="ＭＳ Ｐゴシック" charset="0"/>
                    <a:cs typeface="Arial" charset="0"/>
                  </a:endParaRPr>
                </a:p>
              </p:txBody>
            </p:sp>
            <p:sp>
              <p:nvSpPr>
                <p:cNvPr id="58428" name="Text Box 144"/>
                <p:cNvSpPr txBox="1">
                  <a:spLocks noChangeArrowheads="1"/>
                </p:cNvSpPr>
                <p:nvPr/>
              </p:nvSpPr>
              <p:spPr bwMode="auto">
                <a:xfrm>
                  <a:off x="1198" y="3733"/>
                  <a:ext cx="1780" cy="21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=""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9pPr>
                </a:lstStyle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r>
                    <a:rPr lang="en-US" sz="1600" dirty="0">
                      <a:solidFill>
                        <a:srgbClr val="000000"/>
                      </a:solidFill>
                      <a:latin typeface="Arial" charset="0"/>
                      <a:cs typeface="Arial" charset="0"/>
                    </a:rPr>
                    <a:t>dest: 79.129.13.2</a:t>
                  </a:r>
                </a:p>
              </p:txBody>
            </p:sp>
            <p:sp>
              <p:nvSpPr>
                <p:cNvPr id="58429" name="Line 145"/>
                <p:cNvSpPr>
                  <a:spLocks noChangeShapeType="1"/>
                </p:cNvSpPr>
                <p:nvPr/>
              </p:nvSpPr>
              <p:spPr bwMode="auto">
                <a:xfrm>
                  <a:off x="2311" y="3659"/>
                  <a:ext cx="8" cy="345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 dirty="0">
                    <a:solidFill>
                      <a:srgbClr val="000000"/>
                    </a:solidFill>
                    <a:latin typeface="Arial" charset="0"/>
                    <a:ea typeface="ＭＳ Ｐゴシック" charset="0"/>
                  </a:endParaRPr>
                </a:p>
              </p:txBody>
            </p:sp>
            <p:grpSp>
              <p:nvGrpSpPr>
                <p:cNvPr id="127037" name="Group 146"/>
                <p:cNvGrpSpPr>
                  <a:grpSpLocks/>
                </p:cNvGrpSpPr>
                <p:nvPr/>
              </p:nvGrpSpPr>
              <p:grpSpPr bwMode="auto">
                <a:xfrm>
                  <a:off x="4374" y="3598"/>
                  <a:ext cx="111" cy="109"/>
                  <a:chOff x="1941" y="2928"/>
                  <a:chExt cx="111" cy="109"/>
                </a:xfrm>
              </p:grpSpPr>
              <p:sp>
                <p:nvSpPr>
                  <p:cNvPr id="127042" name="Freeform 147"/>
                  <p:cNvSpPr>
                    <a:spLocks/>
                  </p:cNvSpPr>
                  <p:nvPr/>
                </p:nvSpPr>
                <p:spPr bwMode="auto">
                  <a:xfrm>
                    <a:off x="1941" y="2928"/>
                    <a:ext cx="111" cy="108"/>
                  </a:xfrm>
                  <a:custGeom>
                    <a:avLst/>
                    <a:gdLst>
                      <a:gd name="T0" fmla="*/ 57 w 111"/>
                      <a:gd name="T1" fmla="*/ 0 h 108"/>
                      <a:gd name="T2" fmla="*/ 111 w 111"/>
                      <a:gd name="T3" fmla="*/ 0 h 108"/>
                      <a:gd name="T4" fmla="*/ 48 w 111"/>
                      <a:gd name="T5" fmla="*/ 108 h 108"/>
                      <a:gd name="T6" fmla="*/ 0 w 111"/>
                      <a:gd name="T7" fmla="*/ 105 h 108"/>
                      <a:gd name="T8" fmla="*/ 57 w 111"/>
                      <a:gd name="T9" fmla="*/ 0 h 108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0" t="0" r="r" b="b"/>
                    <a:pathLst>
                      <a:path w="111" h="108">
                        <a:moveTo>
                          <a:pt x="57" y="0"/>
                        </a:moveTo>
                        <a:lnTo>
                          <a:pt x="111" y="0"/>
                        </a:lnTo>
                        <a:lnTo>
                          <a:pt x="48" y="108"/>
                        </a:lnTo>
                        <a:lnTo>
                          <a:pt x="0" y="105"/>
                        </a:lnTo>
                        <a:lnTo>
                          <a:pt x="57" y="0"/>
                        </a:lnTo>
                        <a:close/>
                      </a:path>
                    </a:pathLst>
                  </a:custGeom>
                  <a:solidFill>
                    <a:schemeClr val="bg1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=""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=""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 dirty="0">
                      <a:solidFill>
                        <a:srgbClr val="000000"/>
                      </a:solidFill>
                      <a:latin typeface="Arial" charset="0"/>
                      <a:ea typeface="ＭＳ Ｐゴシック" charset="0"/>
                    </a:endParaRPr>
                  </a:p>
                </p:txBody>
              </p:sp>
              <p:sp>
                <p:nvSpPr>
                  <p:cNvPr id="58436" name="Line 148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1943" y="2932"/>
                    <a:ext cx="57" cy="99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=""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=""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/>
                    </a:pPr>
                    <a:endParaRPr lang="en-US" dirty="0">
                      <a:solidFill>
                        <a:srgbClr val="000000"/>
                      </a:solidFill>
                      <a:latin typeface="Arial" charset="0"/>
                      <a:ea typeface="ＭＳ Ｐゴシック" charset="0"/>
                    </a:endParaRPr>
                  </a:p>
                </p:txBody>
              </p:sp>
              <p:sp>
                <p:nvSpPr>
                  <p:cNvPr id="58437" name="Line 149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1985" y="2938"/>
                    <a:ext cx="57" cy="99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=""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=""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/>
                    </a:pPr>
                    <a:endParaRPr lang="en-US" dirty="0">
                      <a:solidFill>
                        <a:srgbClr val="000000"/>
                      </a:solidFill>
                      <a:latin typeface="Arial" charset="0"/>
                      <a:ea typeface="ＭＳ Ｐゴシック" charset="0"/>
                    </a:endParaRPr>
                  </a:p>
                </p:txBody>
              </p:sp>
            </p:grpSp>
            <p:grpSp>
              <p:nvGrpSpPr>
                <p:cNvPr id="127038" name="Group 150"/>
                <p:cNvGrpSpPr>
                  <a:grpSpLocks/>
                </p:cNvGrpSpPr>
                <p:nvPr/>
              </p:nvGrpSpPr>
              <p:grpSpPr bwMode="auto">
                <a:xfrm>
                  <a:off x="4355" y="3953"/>
                  <a:ext cx="111" cy="109"/>
                  <a:chOff x="1941" y="2928"/>
                  <a:chExt cx="111" cy="109"/>
                </a:xfrm>
              </p:grpSpPr>
              <p:sp>
                <p:nvSpPr>
                  <p:cNvPr id="127039" name="Freeform 151"/>
                  <p:cNvSpPr>
                    <a:spLocks/>
                  </p:cNvSpPr>
                  <p:nvPr/>
                </p:nvSpPr>
                <p:spPr bwMode="auto">
                  <a:xfrm>
                    <a:off x="1941" y="2928"/>
                    <a:ext cx="111" cy="108"/>
                  </a:xfrm>
                  <a:custGeom>
                    <a:avLst/>
                    <a:gdLst>
                      <a:gd name="T0" fmla="*/ 57 w 111"/>
                      <a:gd name="T1" fmla="*/ 0 h 108"/>
                      <a:gd name="T2" fmla="*/ 111 w 111"/>
                      <a:gd name="T3" fmla="*/ 0 h 108"/>
                      <a:gd name="T4" fmla="*/ 48 w 111"/>
                      <a:gd name="T5" fmla="*/ 108 h 108"/>
                      <a:gd name="T6" fmla="*/ 0 w 111"/>
                      <a:gd name="T7" fmla="*/ 105 h 108"/>
                      <a:gd name="T8" fmla="*/ 57 w 111"/>
                      <a:gd name="T9" fmla="*/ 0 h 108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0" t="0" r="r" b="b"/>
                    <a:pathLst>
                      <a:path w="111" h="108">
                        <a:moveTo>
                          <a:pt x="57" y="0"/>
                        </a:moveTo>
                        <a:lnTo>
                          <a:pt x="111" y="0"/>
                        </a:lnTo>
                        <a:lnTo>
                          <a:pt x="48" y="108"/>
                        </a:lnTo>
                        <a:lnTo>
                          <a:pt x="0" y="105"/>
                        </a:lnTo>
                        <a:lnTo>
                          <a:pt x="57" y="0"/>
                        </a:lnTo>
                        <a:close/>
                      </a:path>
                    </a:pathLst>
                  </a:custGeom>
                  <a:solidFill>
                    <a:schemeClr val="bg1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=""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=""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 dirty="0">
                      <a:solidFill>
                        <a:srgbClr val="000000"/>
                      </a:solidFill>
                      <a:latin typeface="Arial" charset="0"/>
                      <a:ea typeface="ＭＳ Ｐゴシック" charset="0"/>
                    </a:endParaRPr>
                  </a:p>
                </p:txBody>
              </p:sp>
              <p:sp>
                <p:nvSpPr>
                  <p:cNvPr id="58433" name="Line 152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1943" y="2932"/>
                    <a:ext cx="57" cy="99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=""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=""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/>
                    </a:pPr>
                    <a:endParaRPr lang="en-US" dirty="0">
                      <a:solidFill>
                        <a:srgbClr val="000000"/>
                      </a:solidFill>
                      <a:latin typeface="Arial" charset="0"/>
                      <a:ea typeface="ＭＳ Ｐゴシック" charset="0"/>
                    </a:endParaRPr>
                  </a:p>
                </p:txBody>
              </p:sp>
              <p:sp>
                <p:nvSpPr>
                  <p:cNvPr id="58434" name="Line 153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1985" y="2938"/>
                    <a:ext cx="57" cy="99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=""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=""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/>
                    </a:pPr>
                    <a:endParaRPr lang="en-US" dirty="0">
                      <a:solidFill>
                        <a:srgbClr val="000000"/>
                      </a:solidFill>
                      <a:latin typeface="Arial" charset="0"/>
                      <a:ea typeface="ＭＳ Ｐゴシック" charset="0"/>
                    </a:endParaRPr>
                  </a:p>
                </p:txBody>
              </p:sp>
            </p:grpSp>
          </p:grpSp>
          <p:grpSp>
            <p:nvGrpSpPr>
              <p:cNvPr id="127022" name="Group 154"/>
              <p:cNvGrpSpPr>
                <a:grpSpLocks/>
              </p:cNvGrpSpPr>
              <p:nvPr/>
            </p:nvGrpSpPr>
            <p:grpSpPr bwMode="auto">
              <a:xfrm>
                <a:off x="2520" y="1313"/>
                <a:ext cx="1868" cy="286"/>
                <a:chOff x="527" y="2649"/>
                <a:chExt cx="1868" cy="286"/>
              </a:xfrm>
            </p:grpSpPr>
            <p:sp>
              <p:nvSpPr>
                <p:cNvPr id="58416" name="Rectangle 155"/>
                <p:cNvSpPr>
                  <a:spLocks noChangeArrowheads="1"/>
                </p:cNvSpPr>
                <p:nvPr/>
              </p:nvSpPr>
              <p:spPr bwMode="auto">
                <a:xfrm>
                  <a:off x="546" y="2680"/>
                  <a:ext cx="1849" cy="239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 dirty="0">
                    <a:solidFill>
                      <a:srgbClr val="000000"/>
                    </a:solidFill>
                    <a:latin typeface="Arial" charset="0"/>
                    <a:ea typeface="ＭＳ Ｐゴシック" charset="0"/>
                    <a:cs typeface="Arial" charset="0"/>
                  </a:endParaRPr>
                </a:p>
              </p:txBody>
            </p:sp>
            <p:sp>
              <p:nvSpPr>
                <p:cNvPr id="58417" name="Text Box 156"/>
                <p:cNvSpPr txBox="1">
                  <a:spLocks noChangeArrowheads="1"/>
                </p:cNvSpPr>
                <p:nvPr/>
              </p:nvSpPr>
              <p:spPr bwMode="auto">
                <a:xfrm>
                  <a:off x="527" y="2698"/>
                  <a:ext cx="1780" cy="21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=""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9pPr>
                </a:lstStyle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r>
                    <a:rPr lang="en-US" sz="1600" dirty="0">
                      <a:solidFill>
                        <a:srgbClr val="000000"/>
                      </a:solidFill>
                      <a:latin typeface="Arial" charset="0"/>
                      <a:cs typeface="Arial" charset="0"/>
                    </a:rPr>
                    <a:t>dest: 128.119.40.186</a:t>
                  </a:r>
                </a:p>
              </p:txBody>
            </p:sp>
            <p:sp>
              <p:nvSpPr>
                <p:cNvPr id="58418" name="Line 157"/>
                <p:cNvSpPr>
                  <a:spLocks noChangeShapeType="1"/>
                </p:cNvSpPr>
                <p:nvPr/>
              </p:nvSpPr>
              <p:spPr bwMode="auto">
                <a:xfrm>
                  <a:off x="1847" y="2680"/>
                  <a:ext cx="3" cy="23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 dirty="0">
                    <a:solidFill>
                      <a:srgbClr val="000000"/>
                    </a:solidFill>
                    <a:latin typeface="Arial" charset="0"/>
                    <a:ea typeface="ＭＳ Ｐゴシック" charset="0"/>
                  </a:endParaRPr>
                </a:p>
              </p:txBody>
            </p:sp>
            <p:grpSp>
              <p:nvGrpSpPr>
                <p:cNvPr id="127026" name="Group 158"/>
                <p:cNvGrpSpPr>
                  <a:grpSpLocks/>
                </p:cNvGrpSpPr>
                <p:nvPr/>
              </p:nvGrpSpPr>
              <p:grpSpPr bwMode="auto">
                <a:xfrm>
                  <a:off x="2148" y="2649"/>
                  <a:ext cx="111" cy="109"/>
                  <a:chOff x="1941" y="2928"/>
                  <a:chExt cx="111" cy="109"/>
                </a:xfrm>
              </p:grpSpPr>
              <p:sp>
                <p:nvSpPr>
                  <p:cNvPr id="127031" name="Freeform 159"/>
                  <p:cNvSpPr>
                    <a:spLocks/>
                  </p:cNvSpPr>
                  <p:nvPr/>
                </p:nvSpPr>
                <p:spPr bwMode="auto">
                  <a:xfrm>
                    <a:off x="1941" y="2928"/>
                    <a:ext cx="111" cy="108"/>
                  </a:xfrm>
                  <a:custGeom>
                    <a:avLst/>
                    <a:gdLst>
                      <a:gd name="T0" fmla="*/ 57 w 111"/>
                      <a:gd name="T1" fmla="*/ 0 h 108"/>
                      <a:gd name="T2" fmla="*/ 111 w 111"/>
                      <a:gd name="T3" fmla="*/ 0 h 108"/>
                      <a:gd name="T4" fmla="*/ 48 w 111"/>
                      <a:gd name="T5" fmla="*/ 108 h 108"/>
                      <a:gd name="T6" fmla="*/ 0 w 111"/>
                      <a:gd name="T7" fmla="*/ 105 h 108"/>
                      <a:gd name="T8" fmla="*/ 57 w 111"/>
                      <a:gd name="T9" fmla="*/ 0 h 108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0" t="0" r="r" b="b"/>
                    <a:pathLst>
                      <a:path w="111" h="108">
                        <a:moveTo>
                          <a:pt x="57" y="0"/>
                        </a:moveTo>
                        <a:lnTo>
                          <a:pt x="111" y="0"/>
                        </a:lnTo>
                        <a:lnTo>
                          <a:pt x="48" y="108"/>
                        </a:lnTo>
                        <a:lnTo>
                          <a:pt x="0" y="105"/>
                        </a:lnTo>
                        <a:lnTo>
                          <a:pt x="57" y="0"/>
                        </a:lnTo>
                        <a:close/>
                      </a:path>
                    </a:pathLst>
                  </a:custGeom>
                  <a:solidFill>
                    <a:schemeClr val="bg1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=""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=""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 dirty="0">
                      <a:solidFill>
                        <a:srgbClr val="000000"/>
                      </a:solidFill>
                      <a:latin typeface="Arial" charset="0"/>
                      <a:ea typeface="ＭＳ Ｐゴシック" charset="0"/>
                    </a:endParaRPr>
                  </a:p>
                </p:txBody>
              </p:sp>
              <p:sp>
                <p:nvSpPr>
                  <p:cNvPr id="58425" name="Line 160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1943" y="2932"/>
                    <a:ext cx="57" cy="99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=""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=""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/>
                    </a:pPr>
                    <a:endParaRPr lang="en-US" dirty="0">
                      <a:solidFill>
                        <a:srgbClr val="000000"/>
                      </a:solidFill>
                      <a:latin typeface="Arial" charset="0"/>
                      <a:ea typeface="ＭＳ Ｐゴシック" charset="0"/>
                    </a:endParaRPr>
                  </a:p>
                </p:txBody>
              </p:sp>
              <p:sp>
                <p:nvSpPr>
                  <p:cNvPr id="58426" name="Line 161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1985" y="2938"/>
                    <a:ext cx="57" cy="99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=""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=""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/>
                    </a:pPr>
                    <a:endParaRPr lang="en-US" dirty="0">
                      <a:solidFill>
                        <a:srgbClr val="000000"/>
                      </a:solidFill>
                      <a:latin typeface="Arial" charset="0"/>
                      <a:ea typeface="ＭＳ Ｐゴシック" charset="0"/>
                    </a:endParaRPr>
                  </a:p>
                </p:txBody>
              </p:sp>
            </p:grpSp>
            <p:grpSp>
              <p:nvGrpSpPr>
                <p:cNvPr id="127027" name="Group 162"/>
                <p:cNvGrpSpPr>
                  <a:grpSpLocks/>
                </p:cNvGrpSpPr>
                <p:nvPr/>
              </p:nvGrpSpPr>
              <p:grpSpPr bwMode="auto">
                <a:xfrm>
                  <a:off x="2136" y="2826"/>
                  <a:ext cx="111" cy="109"/>
                  <a:chOff x="1941" y="2928"/>
                  <a:chExt cx="111" cy="109"/>
                </a:xfrm>
              </p:grpSpPr>
              <p:sp>
                <p:nvSpPr>
                  <p:cNvPr id="127028" name="Freeform 163"/>
                  <p:cNvSpPr>
                    <a:spLocks/>
                  </p:cNvSpPr>
                  <p:nvPr/>
                </p:nvSpPr>
                <p:spPr bwMode="auto">
                  <a:xfrm>
                    <a:off x="1941" y="2928"/>
                    <a:ext cx="111" cy="108"/>
                  </a:xfrm>
                  <a:custGeom>
                    <a:avLst/>
                    <a:gdLst>
                      <a:gd name="T0" fmla="*/ 57 w 111"/>
                      <a:gd name="T1" fmla="*/ 0 h 108"/>
                      <a:gd name="T2" fmla="*/ 111 w 111"/>
                      <a:gd name="T3" fmla="*/ 0 h 108"/>
                      <a:gd name="T4" fmla="*/ 48 w 111"/>
                      <a:gd name="T5" fmla="*/ 108 h 108"/>
                      <a:gd name="T6" fmla="*/ 0 w 111"/>
                      <a:gd name="T7" fmla="*/ 105 h 108"/>
                      <a:gd name="T8" fmla="*/ 57 w 111"/>
                      <a:gd name="T9" fmla="*/ 0 h 108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0" t="0" r="r" b="b"/>
                    <a:pathLst>
                      <a:path w="111" h="108">
                        <a:moveTo>
                          <a:pt x="57" y="0"/>
                        </a:moveTo>
                        <a:lnTo>
                          <a:pt x="111" y="0"/>
                        </a:lnTo>
                        <a:lnTo>
                          <a:pt x="48" y="108"/>
                        </a:lnTo>
                        <a:lnTo>
                          <a:pt x="0" y="105"/>
                        </a:lnTo>
                        <a:lnTo>
                          <a:pt x="57" y="0"/>
                        </a:lnTo>
                        <a:close/>
                      </a:path>
                    </a:pathLst>
                  </a:custGeom>
                  <a:solidFill>
                    <a:schemeClr val="bg1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=""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=""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 dirty="0">
                      <a:solidFill>
                        <a:srgbClr val="000000"/>
                      </a:solidFill>
                      <a:latin typeface="Arial" charset="0"/>
                      <a:ea typeface="ＭＳ Ｐゴシック" charset="0"/>
                    </a:endParaRPr>
                  </a:p>
                </p:txBody>
              </p:sp>
              <p:sp>
                <p:nvSpPr>
                  <p:cNvPr id="58422" name="Line 164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1943" y="2932"/>
                    <a:ext cx="57" cy="99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=""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=""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/>
                    </a:pPr>
                    <a:endParaRPr lang="en-US" dirty="0">
                      <a:solidFill>
                        <a:srgbClr val="000000"/>
                      </a:solidFill>
                      <a:latin typeface="Arial" charset="0"/>
                      <a:ea typeface="ＭＳ Ｐゴシック" charset="0"/>
                    </a:endParaRPr>
                  </a:p>
                </p:txBody>
              </p:sp>
              <p:sp>
                <p:nvSpPr>
                  <p:cNvPr id="58423" name="Line 165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1985" y="2938"/>
                    <a:ext cx="57" cy="99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=""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=""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/>
                    </a:pPr>
                    <a:endParaRPr lang="en-US" dirty="0">
                      <a:solidFill>
                        <a:srgbClr val="000000"/>
                      </a:solidFill>
                      <a:latin typeface="Arial" charset="0"/>
                      <a:ea typeface="ＭＳ Ｐゴシック" charset="0"/>
                    </a:endParaRPr>
                  </a:p>
                </p:txBody>
              </p:sp>
            </p:grpSp>
          </p:grpSp>
        </p:grpSp>
        <p:sp>
          <p:nvSpPr>
            <p:cNvPr id="58413" name="Text Box 166"/>
            <p:cNvSpPr txBox="1">
              <a:spLocks noChangeArrowheads="1"/>
            </p:cNvSpPr>
            <p:nvPr/>
          </p:nvSpPr>
          <p:spPr bwMode="auto">
            <a:xfrm>
              <a:off x="554" y="1285"/>
              <a:ext cx="2855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dirty="0">
                  <a:solidFill>
                    <a:srgbClr val="000000"/>
                  </a:solidFill>
                  <a:latin typeface="Arial" charset="0"/>
                  <a:cs typeface="Arial" charset="0"/>
                </a:rPr>
                <a:t>packet sent by home agent to foreign agent: a </a:t>
              </a:r>
              <a:r>
                <a:rPr lang="en-US" i="1" dirty="0">
                  <a:solidFill>
                    <a:srgbClr val="000000"/>
                  </a:solidFill>
                  <a:latin typeface="Arial" charset="0"/>
                  <a:cs typeface="Arial" charset="0"/>
                </a:rPr>
                <a:t>packet within a packet</a:t>
              </a:r>
            </a:p>
          </p:txBody>
        </p:sp>
      </p:grpSp>
      <p:grpSp>
        <p:nvGrpSpPr>
          <p:cNvPr id="446631" name="Group 167"/>
          <p:cNvGrpSpPr>
            <a:grpSpLocks/>
          </p:cNvGrpSpPr>
          <p:nvPr/>
        </p:nvGrpSpPr>
        <p:grpSpPr bwMode="auto">
          <a:xfrm>
            <a:off x="6950076" y="1611314"/>
            <a:ext cx="3567113" cy="2562225"/>
            <a:chOff x="3418" y="1015"/>
            <a:chExt cx="2247" cy="1614"/>
          </a:xfrm>
        </p:grpSpPr>
        <p:sp>
          <p:nvSpPr>
            <p:cNvPr id="58395" name="Rectangle 168"/>
            <p:cNvSpPr>
              <a:spLocks noChangeArrowheads="1"/>
            </p:cNvSpPr>
            <p:nvPr/>
          </p:nvSpPr>
          <p:spPr bwMode="auto">
            <a:xfrm>
              <a:off x="4382" y="2569"/>
              <a:ext cx="263" cy="6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  <a:cs typeface="Arial" charset="0"/>
              </a:endParaRPr>
            </a:p>
          </p:txBody>
        </p:sp>
        <p:sp>
          <p:nvSpPr>
            <p:cNvPr id="127003" name="Freeform 169"/>
            <p:cNvSpPr>
              <a:spLocks/>
            </p:cNvSpPr>
            <p:nvPr/>
          </p:nvSpPr>
          <p:spPr bwMode="auto">
            <a:xfrm>
              <a:off x="3693" y="1469"/>
              <a:ext cx="1849" cy="1132"/>
            </a:xfrm>
            <a:custGeom>
              <a:avLst/>
              <a:gdLst>
                <a:gd name="T0" fmla="*/ 779 w 1849"/>
                <a:gd name="T1" fmla="*/ 1132 h 1132"/>
                <a:gd name="T2" fmla="*/ 686 w 1849"/>
                <a:gd name="T3" fmla="*/ 344 h 1132"/>
                <a:gd name="T4" fmla="*/ 0 w 1849"/>
                <a:gd name="T5" fmla="*/ 39 h 1132"/>
                <a:gd name="T6" fmla="*/ 1849 w 1849"/>
                <a:gd name="T7" fmla="*/ 49 h 1132"/>
                <a:gd name="T8" fmla="*/ 1375 w 1849"/>
                <a:gd name="T9" fmla="*/ 337 h 1132"/>
                <a:gd name="T10" fmla="*/ 906 w 1849"/>
                <a:gd name="T11" fmla="*/ 996 h 1132"/>
                <a:gd name="T12" fmla="*/ 779 w 1849"/>
                <a:gd name="T13" fmla="*/ 1132 h 113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849" h="1132">
                  <a:moveTo>
                    <a:pt x="779" y="1132"/>
                  </a:moveTo>
                  <a:cubicBezTo>
                    <a:pt x="779" y="1132"/>
                    <a:pt x="1078" y="499"/>
                    <a:pt x="686" y="344"/>
                  </a:cubicBezTo>
                  <a:cubicBezTo>
                    <a:pt x="294" y="189"/>
                    <a:pt x="13" y="45"/>
                    <a:pt x="0" y="39"/>
                  </a:cubicBezTo>
                  <a:cubicBezTo>
                    <a:pt x="13" y="57"/>
                    <a:pt x="1378" y="0"/>
                    <a:pt x="1849" y="49"/>
                  </a:cubicBezTo>
                  <a:cubicBezTo>
                    <a:pt x="1847" y="41"/>
                    <a:pt x="1471" y="183"/>
                    <a:pt x="1375" y="337"/>
                  </a:cubicBezTo>
                  <a:cubicBezTo>
                    <a:pt x="1279" y="491"/>
                    <a:pt x="898" y="1013"/>
                    <a:pt x="906" y="996"/>
                  </a:cubicBezTo>
                  <a:cubicBezTo>
                    <a:pt x="906" y="1013"/>
                    <a:pt x="779" y="1132"/>
                    <a:pt x="779" y="1132"/>
                  </a:cubicBez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rgbClr val="FFFFFF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  <p:grpSp>
          <p:nvGrpSpPr>
            <p:cNvPr id="127004" name="Group 170"/>
            <p:cNvGrpSpPr>
              <a:grpSpLocks/>
            </p:cNvGrpSpPr>
            <p:nvPr/>
          </p:nvGrpSpPr>
          <p:grpSpPr bwMode="auto">
            <a:xfrm>
              <a:off x="3672" y="1254"/>
              <a:ext cx="1868" cy="286"/>
              <a:chOff x="527" y="2649"/>
              <a:chExt cx="1868" cy="286"/>
            </a:xfrm>
          </p:grpSpPr>
          <p:sp>
            <p:nvSpPr>
              <p:cNvPr id="58399" name="Rectangle 171"/>
              <p:cNvSpPr>
                <a:spLocks noChangeArrowheads="1"/>
              </p:cNvSpPr>
              <p:nvPr/>
            </p:nvSpPr>
            <p:spPr bwMode="auto">
              <a:xfrm>
                <a:off x="546" y="2680"/>
                <a:ext cx="1849" cy="239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  <a:cs typeface="Arial" charset="0"/>
                </a:endParaRPr>
              </a:p>
            </p:txBody>
          </p:sp>
          <p:sp>
            <p:nvSpPr>
              <p:cNvPr id="58400" name="Text Box 172"/>
              <p:cNvSpPr txBox="1">
                <a:spLocks noChangeArrowheads="1"/>
              </p:cNvSpPr>
              <p:nvPr/>
            </p:nvSpPr>
            <p:spPr bwMode="auto">
              <a:xfrm>
                <a:off x="527" y="2698"/>
                <a:ext cx="1780" cy="21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en-US" sz="1600" dirty="0">
                    <a:solidFill>
                      <a:srgbClr val="000000"/>
                    </a:solidFill>
                    <a:latin typeface="Arial" charset="0"/>
                    <a:cs typeface="Arial" charset="0"/>
                  </a:rPr>
                  <a:t>dest: 128.119.40.186</a:t>
                </a:r>
              </a:p>
            </p:txBody>
          </p:sp>
          <p:sp>
            <p:nvSpPr>
              <p:cNvPr id="58401" name="Line 173"/>
              <p:cNvSpPr>
                <a:spLocks noChangeShapeType="1"/>
              </p:cNvSpPr>
              <p:nvPr/>
            </p:nvSpPr>
            <p:spPr bwMode="auto">
              <a:xfrm>
                <a:off x="1847" y="2680"/>
                <a:ext cx="3" cy="23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grpSp>
            <p:nvGrpSpPr>
              <p:cNvPr id="127009" name="Group 174"/>
              <p:cNvGrpSpPr>
                <a:grpSpLocks/>
              </p:cNvGrpSpPr>
              <p:nvPr/>
            </p:nvGrpSpPr>
            <p:grpSpPr bwMode="auto">
              <a:xfrm>
                <a:off x="2148" y="2649"/>
                <a:ext cx="111" cy="109"/>
                <a:chOff x="1941" y="2928"/>
                <a:chExt cx="111" cy="109"/>
              </a:xfrm>
            </p:grpSpPr>
            <p:sp>
              <p:nvSpPr>
                <p:cNvPr id="127014" name="Freeform 175"/>
                <p:cNvSpPr>
                  <a:spLocks/>
                </p:cNvSpPr>
                <p:nvPr/>
              </p:nvSpPr>
              <p:spPr bwMode="auto">
                <a:xfrm>
                  <a:off x="1941" y="2928"/>
                  <a:ext cx="111" cy="108"/>
                </a:xfrm>
                <a:custGeom>
                  <a:avLst/>
                  <a:gdLst>
                    <a:gd name="T0" fmla="*/ 57 w 111"/>
                    <a:gd name="T1" fmla="*/ 0 h 108"/>
                    <a:gd name="T2" fmla="*/ 111 w 111"/>
                    <a:gd name="T3" fmla="*/ 0 h 108"/>
                    <a:gd name="T4" fmla="*/ 48 w 111"/>
                    <a:gd name="T5" fmla="*/ 108 h 108"/>
                    <a:gd name="T6" fmla="*/ 0 w 111"/>
                    <a:gd name="T7" fmla="*/ 105 h 108"/>
                    <a:gd name="T8" fmla="*/ 57 w 111"/>
                    <a:gd name="T9" fmla="*/ 0 h 108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111" h="108">
                      <a:moveTo>
                        <a:pt x="57" y="0"/>
                      </a:moveTo>
                      <a:lnTo>
                        <a:pt x="111" y="0"/>
                      </a:lnTo>
                      <a:lnTo>
                        <a:pt x="48" y="108"/>
                      </a:lnTo>
                      <a:lnTo>
                        <a:pt x="0" y="105"/>
                      </a:lnTo>
                      <a:lnTo>
                        <a:pt x="57" y="0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="" xmlns:a14="http://schemas.microsoft.com/office/drawing/2010/main" w="9525" cap="flat" cmpd="sng">
                      <a:solidFill>
                        <a:schemeClr val="tx1"/>
                      </a:solidFill>
                      <a:prstDash val="solid"/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dirty="0">
                    <a:solidFill>
                      <a:srgbClr val="000000"/>
                    </a:solidFill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58408" name="Line 176"/>
                <p:cNvSpPr>
                  <a:spLocks noChangeShapeType="1"/>
                </p:cNvSpPr>
                <p:nvPr/>
              </p:nvSpPr>
              <p:spPr bwMode="auto">
                <a:xfrm flipH="1">
                  <a:off x="1943" y="2932"/>
                  <a:ext cx="57" cy="99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 dirty="0">
                    <a:solidFill>
                      <a:srgbClr val="000000"/>
                    </a:solidFill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58409" name="Line 177"/>
                <p:cNvSpPr>
                  <a:spLocks noChangeShapeType="1"/>
                </p:cNvSpPr>
                <p:nvPr/>
              </p:nvSpPr>
              <p:spPr bwMode="auto">
                <a:xfrm flipH="1">
                  <a:off x="1985" y="2938"/>
                  <a:ext cx="57" cy="99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 dirty="0">
                    <a:solidFill>
                      <a:srgbClr val="000000"/>
                    </a:solidFill>
                    <a:latin typeface="Arial" charset="0"/>
                    <a:ea typeface="ＭＳ Ｐゴシック" charset="0"/>
                  </a:endParaRPr>
                </a:p>
              </p:txBody>
            </p:sp>
          </p:grpSp>
          <p:grpSp>
            <p:nvGrpSpPr>
              <p:cNvPr id="127010" name="Group 178"/>
              <p:cNvGrpSpPr>
                <a:grpSpLocks/>
              </p:cNvGrpSpPr>
              <p:nvPr/>
            </p:nvGrpSpPr>
            <p:grpSpPr bwMode="auto">
              <a:xfrm>
                <a:off x="2136" y="2826"/>
                <a:ext cx="111" cy="109"/>
                <a:chOff x="1941" y="2928"/>
                <a:chExt cx="111" cy="109"/>
              </a:xfrm>
            </p:grpSpPr>
            <p:sp>
              <p:nvSpPr>
                <p:cNvPr id="127011" name="Freeform 179"/>
                <p:cNvSpPr>
                  <a:spLocks/>
                </p:cNvSpPr>
                <p:nvPr/>
              </p:nvSpPr>
              <p:spPr bwMode="auto">
                <a:xfrm>
                  <a:off x="1941" y="2928"/>
                  <a:ext cx="111" cy="108"/>
                </a:xfrm>
                <a:custGeom>
                  <a:avLst/>
                  <a:gdLst>
                    <a:gd name="T0" fmla="*/ 57 w 111"/>
                    <a:gd name="T1" fmla="*/ 0 h 108"/>
                    <a:gd name="T2" fmla="*/ 111 w 111"/>
                    <a:gd name="T3" fmla="*/ 0 h 108"/>
                    <a:gd name="T4" fmla="*/ 48 w 111"/>
                    <a:gd name="T5" fmla="*/ 108 h 108"/>
                    <a:gd name="T6" fmla="*/ 0 w 111"/>
                    <a:gd name="T7" fmla="*/ 105 h 108"/>
                    <a:gd name="T8" fmla="*/ 57 w 111"/>
                    <a:gd name="T9" fmla="*/ 0 h 108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111" h="108">
                      <a:moveTo>
                        <a:pt x="57" y="0"/>
                      </a:moveTo>
                      <a:lnTo>
                        <a:pt x="111" y="0"/>
                      </a:lnTo>
                      <a:lnTo>
                        <a:pt x="48" y="108"/>
                      </a:lnTo>
                      <a:lnTo>
                        <a:pt x="0" y="105"/>
                      </a:lnTo>
                      <a:lnTo>
                        <a:pt x="57" y="0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="" xmlns:a14="http://schemas.microsoft.com/office/drawing/2010/main" w="9525" cap="flat" cmpd="sng">
                      <a:solidFill>
                        <a:schemeClr val="tx1"/>
                      </a:solidFill>
                      <a:prstDash val="solid"/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dirty="0">
                    <a:solidFill>
                      <a:srgbClr val="000000"/>
                    </a:solidFill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58405" name="Line 180"/>
                <p:cNvSpPr>
                  <a:spLocks noChangeShapeType="1"/>
                </p:cNvSpPr>
                <p:nvPr/>
              </p:nvSpPr>
              <p:spPr bwMode="auto">
                <a:xfrm flipH="1">
                  <a:off x="1943" y="2932"/>
                  <a:ext cx="57" cy="99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 dirty="0">
                    <a:solidFill>
                      <a:srgbClr val="000000"/>
                    </a:solidFill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58406" name="Line 181"/>
                <p:cNvSpPr>
                  <a:spLocks noChangeShapeType="1"/>
                </p:cNvSpPr>
                <p:nvPr/>
              </p:nvSpPr>
              <p:spPr bwMode="auto">
                <a:xfrm flipH="1">
                  <a:off x="1985" y="2938"/>
                  <a:ext cx="57" cy="99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 dirty="0">
                    <a:solidFill>
                      <a:srgbClr val="000000"/>
                    </a:solidFill>
                    <a:latin typeface="Arial" charset="0"/>
                    <a:ea typeface="ＭＳ Ｐゴシック" charset="0"/>
                  </a:endParaRPr>
                </a:p>
              </p:txBody>
            </p:sp>
          </p:grpSp>
        </p:grpSp>
        <p:sp>
          <p:nvSpPr>
            <p:cNvPr id="58398" name="Text Box 182"/>
            <p:cNvSpPr txBox="1">
              <a:spLocks noChangeArrowheads="1"/>
            </p:cNvSpPr>
            <p:nvPr/>
          </p:nvSpPr>
          <p:spPr bwMode="auto">
            <a:xfrm>
              <a:off x="3418" y="1015"/>
              <a:ext cx="2247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dirty="0">
                  <a:solidFill>
                    <a:srgbClr val="000000"/>
                  </a:solidFill>
                  <a:latin typeface="Arial" charset="0"/>
                  <a:cs typeface="Arial" charset="0"/>
                </a:rPr>
                <a:t>foreign-agent-to-mobile packet</a:t>
              </a:r>
            </a:p>
          </p:txBody>
        </p:sp>
      </p:grpSp>
      <p:pic>
        <p:nvPicPr>
          <p:cNvPr id="127001" name="Picture 18" descr="underline_base"/>
          <p:cNvPicPr>
            <a:picLocks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3438" y="1046164"/>
            <a:ext cx="6399212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80154" y="6522366"/>
            <a:ext cx="687846" cy="272319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dirty="0">
                <a:solidFill>
                  <a:srgbClr val="000000"/>
                </a:solidFill>
                <a:latin typeface="Tahoma" charset="0"/>
              </a:rPr>
              <a:t>7-</a:t>
            </a:r>
            <a:fld id="{8E8C6E93-DF5B-BC4B-80F9-500DED1EEDCC}" type="slidenum">
              <a:rPr lang="en-US" sz="1200">
                <a:solidFill>
                  <a:srgbClr val="000000"/>
                </a:solidFill>
                <a:latin typeface="Tahoma" charset="0"/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en-US" sz="1200" dirty="0">
              <a:solidFill>
                <a:srgbClr val="000000"/>
              </a:solidFill>
              <a:latin typeface="Tahoma" charset="0"/>
            </a:endParaRPr>
          </a:p>
        </p:txBody>
      </p:sp>
      <p:sp>
        <p:nvSpPr>
          <p:cNvPr id="187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7378543" y="6508280"/>
            <a:ext cx="2698427" cy="254813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dirty="0">
                <a:solidFill>
                  <a:srgbClr val="000000"/>
                </a:solidFill>
                <a:latin typeface="Tahoma" charset="0"/>
                <a:cs typeface="Arial" charset="0"/>
              </a:rPr>
              <a:t>Wireless and Mobile Networks </a:t>
            </a:r>
          </a:p>
        </p:txBody>
      </p:sp>
      <p:grpSp>
        <p:nvGrpSpPr>
          <p:cNvPr id="188" name="Group 44"/>
          <p:cNvGrpSpPr>
            <a:grpSpLocks/>
          </p:cNvGrpSpPr>
          <p:nvPr/>
        </p:nvGrpSpPr>
        <p:grpSpPr bwMode="auto">
          <a:xfrm>
            <a:off x="5937589" y="5557985"/>
            <a:ext cx="568325" cy="481012"/>
            <a:chOff x="-44" y="1473"/>
            <a:chExt cx="981" cy="1105"/>
          </a:xfrm>
        </p:grpSpPr>
        <p:pic>
          <p:nvPicPr>
            <p:cNvPr id="189" name="Picture 45" descr="desktop_computer_stylized_medium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90" name="Freeform 46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1296 w 356"/>
                <a:gd name="T3" fmla="*/ 69 h 368"/>
                <a:gd name="T4" fmla="*/ 1537 w 356"/>
                <a:gd name="T5" fmla="*/ 1447 h 368"/>
                <a:gd name="T6" fmla="*/ 339 w 356"/>
                <a:gd name="T7" fmla="*/ 1810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6336987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6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6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6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6" name="Rectangle 2"/>
          <p:cNvSpPr>
            <a:spLocks noGrp="1" noChangeArrowheads="1"/>
          </p:cNvSpPr>
          <p:nvPr>
            <p:ph type="title"/>
          </p:nvPr>
        </p:nvSpPr>
        <p:spPr>
          <a:xfrm>
            <a:off x="2003425" y="109538"/>
            <a:ext cx="7772400" cy="1143000"/>
          </a:xfrm>
        </p:spPr>
        <p:txBody>
          <a:bodyPr/>
          <a:lstStyle/>
          <a:p>
            <a:pPr>
              <a:defRPr/>
            </a:pPr>
            <a:r>
              <a:rPr lang="en-US" dirty="0">
                <a:latin typeface="Gill Sans MT" charset="0"/>
                <a:cs typeface="+mj-cs"/>
              </a:rPr>
              <a:t>Mobile IP: agent discovery</a:t>
            </a:r>
          </a:p>
        </p:txBody>
      </p:sp>
      <p:sp>
        <p:nvSpPr>
          <p:cNvPr id="5939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073275" y="1443038"/>
            <a:ext cx="8034338" cy="4648200"/>
          </a:xfrm>
        </p:spPr>
        <p:txBody>
          <a:bodyPr/>
          <a:lstStyle/>
          <a:p>
            <a:pPr>
              <a:defRPr/>
            </a:pPr>
            <a:r>
              <a:rPr lang="en-US" sz="2400" i="1" dirty="0">
                <a:solidFill>
                  <a:srgbClr val="C00000"/>
                </a:solidFill>
                <a:latin typeface="Arial" charset="0"/>
                <a:cs typeface="Arial" charset="0"/>
              </a:rPr>
              <a:t>agent advertisement: </a:t>
            </a:r>
            <a:r>
              <a:rPr lang="en-US" sz="2400" dirty="0">
                <a:latin typeface="Arial" charset="0"/>
                <a:cs typeface="Arial" charset="0"/>
              </a:rPr>
              <a:t>foreign/home agents advertise service by broadcasting ICMP messages</a:t>
            </a:r>
            <a:r>
              <a:rPr lang="en-US" sz="2000" dirty="0">
                <a:latin typeface="Arial" charset="0"/>
                <a:cs typeface="Arial" charset="0"/>
              </a:rPr>
              <a:t> (typefield = 9)</a:t>
            </a:r>
          </a:p>
        </p:txBody>
      </p:sp>
      <p:graphicFrame>
        <p:nvGraphicFramePr>
          <p:cNvPr id="129029" name="Object 4"/>
          <p:cNvGraphicFramePr>
            <a:graphicFrameLocks noGrp="1" noChangeAspect="1"/>
          </p:cNvGraphicFramePr>
          <p:nvPr>
            <p:ph sz="half" idx="2"/>
          </p:nvPr>
        </p:nvGraphicFramePr>
        <p:xfrm>
          <a:off x="4348164" y="2406650"/>
          <a:ext cx="5470525" cy="3951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Picture" r:id="rId3" imgW="4051659" imgH="2919690" progId="Word.Picture.8">
                  <p:embed/>
                </p:oleObj>
              </mc:Choice>
              <mc:Fallback>
                <p:oleObj name="Picture" r:id="rId3" imgW="4051659" imgH="2919690" progId="Word.Picture.8">
                  <p:embed/>
                  <p:pic>
                    <p:nvPicPr>
                      <p:cNvPr id="129029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8164" y="2406650"/>
                        <a:ext cx="5470525" cy="39512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9399" name="Text Box 5"/>
          <p:cNvSpPr txBox="1">
            <a:spLocks noChangeArrowheads="1"/>
          </p:cNvSpPr>
          <p:nvPr/>
        </p:nvSpPr>
        <p:spPr bwMode="auto">
          <a:xfrm>
            <a:off x="1857375" y="4164013"/>
            <a:ext cx="2300288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>
                <a:solidFill>
                  <a:srgbClr val="000000"/>
                </a:solidFill>
                <a:latin typeface="Arial" charset="0"/>
                <a:cs typeface="Arial" charset="0"/>
              </a:rPr>
              <a:t>R bit: registration required</a:t>
            </a:r>
          </a:p>
        </p:txBody>
      </p:sp>
      <p:sp>
        <p:nvSpPr>
          <p:cNvPr id="59400" name="Text Box 6"/>
          <p:cNvSpPr txBox="1">
            <a:spLocks noChangeArrowheads="1"/>
          </p:cNvSpPr>
          <p:nvPr/>
        </p:nvSpPr>
        <p:spPr bwMode="auto">
          <a:xfrm>
            <a:off x="1868488" y="3230563"/>
            <a:ext cx="24574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>
                <a:solidFill>
                  <a:srgbClr val="000000"/>
                </a:solidFill>
                <a:latin typeface="Arial" charset="0"/>
                <a:cs typeface="Arial" charset="0"/>
              </a:rPr>
              <a:t>H,F bits: home and/or foreign agent</a:t>
            </a:r>
          </a:p>
        </p:txBody>
      </p:sp>
      <p:sp>
        <p:nvSpPr>
          <p:cNvPr id="59401" name="Line 7"/>
          <p:cNvSpPr>
            <a:spLocks noChangeShapeType="1"/>
          </p:cNvSpPr>
          <p:nvPr/>
        </p:nvSpPr>
        <p:spPr bwMode="auto">
          <a:xfrm>
            <a:off x="4314826" y="3768726"/>
            <a:ext cx="2538413" cy="1103313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59402" name="Line 8"/>
          <p:cNvSpPr>
            <a:spLocks noChangeShapeType="1"/>
          </p:cNvSpPr>
          <p:nvPr/>
        </p:nvSpPr>
        <p:spPr bwMode="auto">
          <a:xfrm>
            <a:off x="4025900" y="4348163"/>
            <a:ext cx="2490788" cy="582612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pic>
        <p:nvPicPr>
          <p:cNvPr id="129034" name="Picture 18" descr="underline_base"/>
          <p:cNvPicPr>
            <a:picLocks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16126" y="949325"/>
            <a:ext cx="6399213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80154" y="6522366"/>
            <a:ext cx="687846" cy="272319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dirty="0">
                <a:solidFill>
                  <a:srgbClr val="000000"/>
                </a:solidFill>
                <a:latin typeface="Tahoma" charset="0"/>
              </a:rPr>
              <a:t>7-</a:t>
            </a:r>
            <a:fld id="{8E8C6E93-DF5B-BC4B-80F9-500DED1EEDCC}" type="slidenum">
              <a:rPr lang="en-US" sz="1200">
                <a:solidFill>
                  <a:srgbClr val="000000"/>
                </a:solidFill>
                <a:latin typeface="Tahoma" charset="0"/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en-US" sz="1200" dirty="0">
              <a:solidFill>
                <a:srgbClr val="000000"/>
              </a:solidFill>
              <a:latin typeface="Tahoma" charset="0"/>
            </a:endParaRPr>
          </a:p>
        </p:txBody>
      </p:sp>
      <p:sp>
        <p:nvSpPr>
          <p:cNvPr id="1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7378543" y="6508280"/>
            <a:ext cx="2698427" cy="254813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dirty="0">
                <a:solidFill>
                  <a:srgbClr val="000000"/>
                </a:solidFill>
                <a:latin typeface="Tahoma" charset="0"/>
                <a:cs typeface="Arial" charset="0"/>
              </a:rPr>
              <a:t>Wireless and Mobile Networks </a:t>
            </a:r>
          </a:p>
        </p:txBody>
      </p:sp>
    </p:spTree>
    <p:extLst>
      <p:ext uri="{BB962C8B-B14F-4D97-AF65-F5344CB8AC3E}">
        <p14:creationId xmlns:p14="http://schemas.microsoft.com/office/powerpoint/2010/main" val="34200933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1073" name="Picture 16" descr="underline_base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89151" y="809625"/>
            <a:ext cx="7313613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0420" name="Rectangle 2"/>
          <p:cNvSpPr>
            <a:spLocks noGrp="1" noChangeArrowheads="1"/>
          </p:cNvSpPr>
          <p:nvPr>
            <p:ph type="title"/>
          </p:nvPr>
        </p:nvSpPr>
        <p:spPr>
          <a:xfrm>
            <a:off x="2014538" y="69851"/>
            <a:ext cx="7772400" cy="942975"/>
          </a:xfrm>
        </p:spPr>
        <p:txBody>
          <a:bodyPr/>
          <a:lstStyle/>
          <a:p>
            <a:pPr>
              <a:defRPr/>
            </a:pPr>
            <a:r>
              <a:rPr lang="en-US" dirty="0">
                <a:latin typeface="Gill Sans MT"/>
                <a:cs typeface="Gill Sans MT"/>
              </a:rPr>
              <a:t>Mobile</a:t>
            </a:r>
            <a:r>
              <a:rPr lang="en-US" dirty="0">
                <a:latin typeface="Gill Sans MT" charset="0"/>
                <a:cs typeface="+mj-cs"/>
              </a:rPr>
              <a:t> IP: registration example</a:t>
            </a:r>
          </a:p>
        </p:txBody>
      </p:sp>
      <p:sp>
        <p:nvSpPr>
          <p:cNvPr id="131077" name="Text Box 40"/>
          <p:cNvSpPr txBox="1">
            <a:spLocks noChangeArrowheads="1"/>
          </p:cNvSpPr>
          <p:nvPr/>
        </p:nvSpPr>
        <p:spPr bwMode="auto">
          <a:xfrm>
            <a:off x="6118226" y="1011239"/>
            <a:ext cx="2322513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00CC99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99"/>
                </a:solidFill>
                <a:latin typeface="Gill Sans MT" charset="0"/>
                <a:ea typeface="ÇlÇr ñæí©" charset="0"/>
              </a:rPr>
              <a:t>visited network: 79.129.13/24</a:t>
            </a:r>
            <a:endParaRPr lang="en-US" sz="1400" dirty="0">
              <a:solidFill>
                <a:srgbClr val="000099"/>
              </a:solidFill>
              <a:latin typeface="Gill Sans MT" charset="0"/>
              <a:ea typeface="Gill Sans MT" charset="0"/>
              <a:cs typeface="Gill Sans MT" charset="0"/>
            </a:endParaRPr>
          </a:p>
        </p:txBody>
      </p:sp>
      <p:sp>
        <p:nvSpPr>
          <p:cNvPr id="131078" name="Text Box 41"/>
          <p:cNvSpPr txBox="1">
            <a:spLocks noChangeArrowheads="1"/>
          </p:cNvSpPr>
          <p:nvPr/>
        </p:nvSpPr>
        <p:spPr bwMode="auto">
          <a:xfrm>
            <a:off x="2855913" y="1149351"/>
            <a:ext cx="1433512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00CC99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99"/>
                </a:solidFill>
                <a:latin typeface="Gill Sans MT" charset="0"/>
                <a:ea typeface="ÇlÇr ñæí©" charset="0"/>
              </a:rPr>
              <a:t>home agent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99"/>
                </a:solidFill>
                <a:latin typeface="Gill Sans MT" charset="0"/>
                <a:ea typeface="ÇlÇr ñæí©" charset="0"/>
              </a:rPr>
              <a:t>HA: 128.119.40.7</a:t>
            </a:r>
            <a:endParaRPr lang="en-US" sz="1400" dirty="0">
              <a:solidFill>
                <a:srgbClr val="000099"/>
              </a:solidFill>
              <a:latin typeface="Gill Sans MT" charset="0"/>
              <a:ea typeface="Gill Sans MT" charset="0"/>
              <a:cs typeface="Gill Sans MT" charset="0"/>
            </a:endParaRPr>
          </a:p>
        </p:txBody>
      </p:sp>
      <p:sp>
        <p:nvSpPr>
          <p:cNvPr id="131079" name="Text Box 42"/>
          <p:cNvSpPr txBox="1">
            <a:spLocks noChangeArrowheads="1"/>
          </p:cNvSpPr>
          <p:nvPr/>
        </p:nvSpPr>
        <p:spPr bwMode="auto">
          <a:xfrm>
            <a:off x="5249863" y="1195388"/>
            <a:ext cx="1479550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00CC99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99"/>
                </a:solidFill>
                <a:latin typeface="Gill Sans MT" charset="0"/>
                <a:ea typeface="ÇlÇr ñæí©" charset="0"/>
              </a:rPr>
              <a:t>foreign agent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99"/>
                </a:solidFill>
                <a:latin typeface="Gill Sans MT" charset="0"/>
                <a:ea typeface="ÇlÇr ñæí©" charset="0"/>
              </a:rPr>
              <a:t>COA: 79.129.13.2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800" dirty="0">
              <a:solidFill>
                <a:srgbClr val="000000"/>
              </a:solidFill>
            </a:endParaRPr>
          </a:p>
        </p:txBody>
      </p:sp>
      <p:sp>
        <p:nvSpPr>
          <p:cNvPr id="131080" name="Text Box 46"/>
          <p:cNvSpPr txBox="1">
            <a:spLocks noChangeArrowheads="1"/>
          </p:cNvSpPr>
          <p:nvPr/>
        </p:nvSpPr>
        <p:spPr bwMode="auto">
          <a:xfrm>
            <a:off x="8410575" y="1555750"/>
            <a:ext cx="1620838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00CC99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99"/>
                </a:solidFill>
                <a:latin typeface="Gill Sans MT" charset="0"/>
                <a:ea typeface="ÇlÇr ñæí©" charset="0"/>
              </a:rPr>
              <a:t>mobile agent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0099"/>
                </a:solidFill>
                <a:latin typeface="Gill Sans MT" charset="0"/>
                <a:ea typeface="ÇlÇr ñæí©" charset="0"/>
              </a:rPr>
              <a:t>MA: 128.119.40.186</a:t>
            </a:r>
            <a:endParaRPr lang="en-US" sz="1400" dirty="0">
              <a:solidFill>
                <a:srgbClr val="000099"/>
              </a:solidFill>
              <a:latin typeface="Gill Sans MT" charset="0"/>
              <a:ea typeface="Gill Sans MT" charset="0"/>
              <a:cs typeface="Gill Sans MT" charset="0"/>
            </a:endParaRPr>
          </a:p>
        </p:txBody>
      </p:sp>
      <p:grpSp>
        <p:nvGrpSpPr>
          <p:cNvPr id="35" name="Group 34"/>
          <p:cNvGrpSpPr>
            <a:grpSpLocks/>
          </p:cNvGrpSpPr>
          <p:nvPr/>
        </p:nvGrpSpPr>
        <p:grpSpPr bwMode="auto">
          <a:xfrm>
            <a:off x="5980114" y="2732088"/>
            <a:ext cx="2390775" cy="1516062"/>
            <a:chOff x="4456543" y="2732527"/>
            <a:chExt cx="2389911" cy="1515110"/>
          </a:xfrm>
        </p:grpSpPr>
        <p:sp>
          <p:nvSpPr>
            <p:cNvPr id="131125" name="Line 47"/>
            <p:cNvSpPr>
              <a:spLocks noChangeShapeType="1"/>
            </p:cNvSpPr>
            <p:nvPr/>
          </p:nvSpPr>
          <p:spPr bwMode="auto">
            <a:xfrm flipH="1">
              <a:off x="4456543" y="2886364"/>
              <a:ext cx="2389911" cy="357909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  <p:grpSp>
          <p:nvGrpSpPr>
            <p:cNvPr id="131126" name="Group 48"/>
            <p:cNvGrpSpPr>
              <a:grpSpLocks/>
            </p:cNvGrpSpPr>
            <p:nvPr/>
          </p:nvGrpSpPr>
          <p:grpSpPr bwMode="auto">
            <a:xfrm>
              <a:off x="4617712" y="2732527"/>
              <a:ext cx="1882140" cy="1515110"/>
              <a:chOff x="13860" y="6885"/>
              <a:chExt cx="2964" cy="2386"/>
            </a:xfrm>
          </p:grpSpPr>
          <p:sp>
            <p:nvSpPr>
              <p:cNvPr id="131127" name="Text Box 49"/>
              <p:cNvSpPr txBox="1">
                <a:spLocks noChangeArrowheads="1"/>
              </p:cNvSpPr>
              <p:nvPr/>
            </p:nvSpPr>
            <p:spPr bwMode="auto">
              <a:xfrm>
                <a:off x="13860" y="6885"/>
                <a:ext cx="2510" cy="450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600" dirty="0">
                    <a:solidFill>
                      <a:srgbClr val="C00000"/>
                    </a:solidFill>
                    <a:latin typeface="Gill Sans MT" charset="0"/>
                    <a:ea typeface="ÇlÇr ñæí©" charset="0"/>
                  </a:rPr>
                  <a:t>registration req. </a:t>
                </a:r>
                <a:endParaRPr lang="en-US" sz="1600" dirty="0">
                  <a:solidFill>
                    <a:srgbClr val="C00000"/>
                  </a:solidFill>
                  <a:latin typeface="Gill Sans MT" charset="0"/>
                  <a:ea typeface="Gill Sans MT" charset="0"/>
                  <a:cs typeface="Gill Sans MT" charset="0"/>
                </a:endParaRPr>
              </a:p>
            </p:txBody>
          </p:sp>
          <p:sp>
            <p:nvSpPr>
              <p:cNvPr id="131128" name="Text Box 50"/>
              <p:cNvSpPr txBox="1">
                <a:spLocks noChangeArrowheads="1"/>
              </p:cNvSpPr>
              <p:nvPr/>
            </p:nvSpPr>
            <p:spPr bwMode="auto">
              <a:xfrm>
                <a:off x="14132" y="7394"/>
                <a:ext cx="2692" cy="187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200" dirty="0">
                    <a:solidFill>
                      <a:srgbClr val="000000"/>
                    </a:solidFill>
                    <a:latin typeface="Arial" charset="0"/>
                    <a:ea typeface="ÇlÇr ñæí©" charset="0"/>
                    <a:cs typeface="ÇlÇr ñæí©" charset="0"/>
                  </a:rPr>
                  <a:t>COA: 79.129.13.2</a:t>
                </a:r>
              </a:p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200" dirty="0">
                    <a:solidFill>
                      <a:srgbClr val="000000"/>
                    </a:solidFill>
                    <a:latin typeface="Arial" charset="0"/>
                    <a:ea typeface="ÇlÇr ñæí©" charset="0"/>
                    <a:cs typeface="ÇlÇr ñæí©" charset="0"/>
                  </a:rPr>
                  <a:t>HA: 128.119.40.7</a:t>
                </a:r>
              </a:p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200" dirty="0">
                    <a:solidFill>
                      <a:srgbClr val="000000"/>
                    </a:solidFill>
                    <a:latin typeface="Arial" charset="0"/>
                    <a:ea typeface="ÇlÇr ñæí©" charset="0"/>
                    <a:cs typeface="ÇlÇr ñæí©" charset="0"/>
                  </a:rPr>
                  <a:t>MA: 128.119.40.186</a:t>
                </a:r>
              </a:p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200" dirty="0">
                    <a:solidFill>
                      <a:srgbClr val="000000"/>
                    </a:solidFill>
                    <a:latin typeface="Arial" charset="0"/>
                    <a:ea typeface="ÇlÇr ñæí©" charset="0"/>
                    <a:cs typeface="ÇlÇr ñæí©" charset="0"/>
                  </a:rPr>
                  <a:t>Lifetime: 9999</a:t>
                </a:r>
              </a:p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200" dirty="0">
                    <a:solidFill>
                      <a:srgbClr val="000000"/>
                    </a:solidFill>
                    <a:latin typeface="Arial" charset="0"/>
                    <a:ea typeface="ÇlÇr ñæí©" charset="0"/>
                    <a:cs typeface="ÇlÇr ñæí©" charset="0"/>
                  </a:rPr>
                  <a:t>identification:714</a:t>
                </a:r>
              </a:p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200" dirty="0">
                    <a:solidFill>
                      <a:srgbClr val="000000"/>
                    </a:solidFill>
                    <a:latin typeface="Arial" charset="0"/>
                    <a:ea typeface="ÇlÇr ñæí©" charset="0"/>
                    <a:cs typeface="ÇlÇr ñæí©" charset="0"/>
                  </a:rPr>
                  <a:t>….</a:t>
                </a:r>
              </a:p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800" dirty="0">
                  <a:solidFill>
                    <a:srgbClr val="000000"/>
                  </a:solidFill>
                </a:endParaRPr>
              </a:p>
            </p:txBody>
          </p:sp>
        </p:grpSp>
      </p:grpSp>
      <p:grpSp>
        <p:nvGrpSpPr>
          <p:cNvPr id="37" name="Group 36"/>
          <p:cNvGrpSpPr>
            <a:grpSpLocks/>
          </p:cNvGrpSpPr>
          <p:nvPr/>
        </p:nvGrpSpPr>
        <p:grpSpPr bwMode="auto">
          <a:xfrm>
            <a:off x="3546476" y="4606926"/>
            <a:ext cx="2422525" cy="1489075"/>
            <a:chOff x="2023162" y="4606595"/>
            <a:chExt cx="2421839" cy="1489368"/>
          </a:xfrm>
        </p:grpSpPr>
        <p:sp>
          <p:nvSpPr>
            <p:cNvPr id="131121" name="Line 57"/>
            <p:cNvSpPr>
              <a:spLocks noChangeShapeType="1"/>
            </p:cNvSpPr>
            <p:nvPr/>
          </p:nvSpPr>
          <p:spPr bwMode="auto">
            <a:xfrm>
              <a:off x="2023162" y="4887778"/>
              <a:ext cx="2421839" cy="41157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  <p:grpSp>
          <p:nvGrpSpPr>
            <p:cNvPr id="131122" name="Group 54"/>
            <p:cNvGrpSpPr>
              <a:grpSpLocks/>
            </p:cNvGrpSpPr>
            <p:nvPr/>
          </p:nvGrpSpPr>
          <p:grpSpPr bwMode="auto">
            <a:xfrm>
              <a:off x="2355497" y="4606595"/>
              <a:ext cx="1823720" cy="1489368"/>
              <a:chOff x="6012" y="8219"/>
              <a:chExt cx="2872" cy="1726"/>
            </a:xfrm>
          </p:grpSpPr>
          <p:sp>
            <p:nvSpPr>
              <p:cNvPr id="131123" name="Text Box 55"/>
              <p:cNvSpPr txBox="1">
                <a:spLocks noChangeArrowheads="1"/>
              </p:cNvSpPr>
              <p:nvPr/>
            </p:nvSpPr>
            <p:spPr bwMode="auto">
              <a:xfrm>
                <a:off x="6012" y="8219"/>
                <a:ext cx="2872" cy="450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600" dirty="0">
                    <a:solidFill>
                      <a:srgbClr val="C00000"/>
                    </a:solidFill>
                    <a:latin typeface="Gill Sans MT" charset="0"/>
                    <a:ea typeface="ÇlÇr ñæí©" charset="0"/>
                  </a:rPr>
                  <a:t>registration reply </a:t>
                </a:r>
                <a:endParaRPr lang="en-US" sz="1600" dirty="0">
                  <a:solidFill>
                    <a:srgbClr val="C00000"/>
                  </a:solidFill>
                  <a:latin typeface="Gill Sans MT" charset="0"/>
                  <a:ea typeface="Gill Sans MT" charset="0"/>
                  <a:cs typeface="Gill Sans MT" charset="0"/>
                </a:endParaRPr>
              </a:p>
            </p:txBody>
          </p:sp>
          <p:sp>
            <p:nvSpPr>
              <p:cNvPr id="131124" name="Text Box 56"/>
              <p:cNvSpPr txBox="1">
                <a:spLocks noChangeArrowheads="1"/>
              </p:cNvSpPr>
              <p:nvPr/>
            </p:nvSpPr>
            <p:spPr bwMode="auto">
              <a:xfrm>
                <a:off x="6084" y="8580"/>
                <a:ext cx="2751" cy="1365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200" dirty="0">
                    <a:solidFill>
                      <a:srgbClr val="000000"/>
                    </a:solidFill>
                    <a:latin typeface="Arial" charset="0"/>
                    <a:ea typeface="ÇlÇr ñæí©" charset="0"/>
                  </a:rPr>
                  <a:t>HA: 128.119.40.7</a:t>
                </a:r>
              </a:p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200" dirty="0">
                    <a:solidFill>
                      <a:srgbClr val="000000"/>
                    </a:solidFill>
                    <a:latin typeface="Arial" charset="0"/>
                    <a:ea typeface="ÇlÇr ñæí©" charset="0"/>
                  </a:rPr>
                  <a:t>MA: 128.119.40.186</a:t>
                </a:r>
              </a:p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200" dirty="0">
                    <a:solidFill>
                      <a:srgbClr val="000000"/>
                    </a:solidFill>
                    <a:latin typeface="Arial" charset="0"/>
                    <a:ea typeface="ÇlÇr ñæí©" charset="0"/>
                  </a:rPr>
                  <a:t>Lifetime: 4999</a:t>
                </a:r>
              </a:p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200" dirty="0">
                    <a:solidFill>
                      <a:srgbClr val="000000"/>
                    </a:solidFill>
                    <a:latin typeface="Arial" charset="0"/>
                    <a:ea typeface="ÇlÇr ñæí©" charset="0"/>
                  </a:rPr>
                  <a:t>Identification: 714</a:t>
                </a:r>
              </a:p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200" dirty="0">
                    <a:solidFill>
                      <a:srgbClr val="000000"/>
                    </a:solidFill>
                    <a:latin typeface="Arial" charset="0"/>
                    <a:ea typeface="ÇlÇr ñæí©" charset="0"/>
                  </a:rPr>
                  <a:t>encapsulation format</a:t>
                </a:r>
              </a:p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200" dirty="0">
                    <a:solidFill>
                      <a:srgbClr val="000000"/>
                    </a:solidFill>
                    <a:latin typeface="Arial" charset="0"/>
                    <a:ea typeface="ÇlÇr ñæí©" charset="0"/>
                  </a:rPr>
                  <a:t>….</a:t>
                </a:r>
              </a:p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solidFill>
                    <a:srgbClr val="000000"/>
                  </a:solidFill>
                  <a:latin typeface="Arial" charset="0"/>
                  <a:ea typeface="Arial" charset="0"/>
                  <a:cs typeface="Arial" charset="0"/>
                </a:endParaRPr>
              </a:p>
            </p:txBody>
          </p:sp>
        </p:grpSp>
      </p:grpSp>
      <p:grpSp>
        <p:nvGrpSpPr>
          <p:cNvPr id="38" name="Group 37"/>
          <p:cNvGrpSpPr>
            <a:grpSpLocks/>
          </p:cNvGrpSpPr>
          <p:nvPr/>
        </p:nvGrpSpPr>
        <p:grpSpPr bwMode="auto">
          <a:xfrm>
            <a:off x="5973764" y="4805364"/>
            <a:ext cx="2422525" cy="1520825"/>
            <a:chOff x="4450016" y="4805226"/>
            <a:chExt cx="2421839" cy="1521673"/>
          </a:xfrm>
        </p:grpSpPr>
        <p:sp>
          <p:nvSpPr>
            <p:cNvPr id="131118" name="Line 57"/>
            <p:cNvSpPr>
              <a:spLocks noChangeShapeType="1"/>
            </p:cNvSpPr>
            <p:nvPr/>
          </p:nvSpPr>
          <p:spPr bwMode="auto">
            <a:xfrm>
              <a:off x="4450016" y="5467360"/>
              <a:ext cx="2421839" cy="41157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  <p:sp>
          <p:nvSpPr>
            <p:cNvPr id="131119" name="Text Box 58"/>
            <p:cNvSpPr txBox="1">
              <a:spLocks noChangeArrowheads="1"/>
            </p:cNvSpPr>
            <p:nvPr/>
          </p:nvSpPr>
          <p:spPr bwMode="auto">
            <a:xfrm>
              <a:off x="4680345" y="4805226"/>
              <a:ext cx="1750471" cy="28575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dirty="0">
                  <a:solidFill>
                    <a:srgbClr val="C00000"/>
                  </a:solidFill>
                  <a:latin typeface="Gill Sans MT" charset="0"/>
                  <a:ea typeface="ÇlÇr ñæí©" charset="0"/>
                </a:rPr>
                <a:t>registration reply </a:t>
              </a:r>
              <a:endParaRPr lang="en-US" sz="1600" dirty="0">
                <a:solidFill>
                  <a:srgbClr val="C00000"/>
                </a:solidFill>
                <a:latin typeface="Gill Sans MT" charset="0"/>
                <a:ea typeface="Gill Sans MT" charset="0"/>
                <a:cs typeface="Gill Sans MT" charset="0"/>
              </a:endParaRPr>
            </a:p>
          </p:txBody>
        </p:sp>
        <p:sp>
          <p:nvSpPr>
            <p:cNvPr id="131120" name="Text Box 59"/>
            <p:cNvSpPr txBox="1">
              <a:spLocks noChangeArrowheads="1"/>
            </p:cNvSpPr>
            <p:nvPr/>
          </p:nvSpPr>
          <p:spPr bwMode="auto">
            <a:xfrm>
              <a:off x="4790602" y="5123591"/>
              <a:ext cx="1697939" cy="120330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 dirty="0">
                  <a:solidFill>
                    <a:srgbClr val="000000"/>
                  </a:solidFill>
                  <a:latin typeface="Arial" charset="0"/>
                  <a:ea typeface="ÇlÇr ñæí©" charset="0"/>
                  <a:cs typeface="ÇlÇr ñæí©" charset="0"/>
                </a:rPr>
                <a:t>HA: 128.119.40.7</a:t>
              </a:r>
            </a:p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 dirty="0">
                  <a:solidFill>
                    <a:srgbClr val="000000"/>
                  </a:solidFill>
                  <a:latin typeface="Arial" charset="0"/>
                  <a:ea typeface="ÇlÇr ñæí©" charset="0"/>
                  <a:cs typeface="ÇlÇr ñæí©" charset="0"/>
                </a:rPr>
                <a:t>MA: 128.119.40.186</a:t>
              </a:r>
            </a:p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 dirty="0">
                  <a:solidFill>
                    <a:srgbClr val="000000"/>
                  </a:solidFill>
                  <a:latin typeface="Arial" charset="0"/>
                  <a:ea typeface="ÇlÇr ñæí©" charset="0"/>
                  <a:cs typeface="ÇlÇr ñæí©" charset="0"/>
                </a:rPr>
                <a:t>Lifetime: 4999</a:t>
              </a:r>
            </a:p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 dirty="0">
                  <a:solidFill>
                    <a:srgbClr val="000000"/>
                  </a:solidFill>
                  <a:latin typeface="Arial" charset="0"/>
                  <a:ea typeface="ÇlÇr ñæí©" charset="0"/>
                  <a:cs typeface="ÇlÇr ñæí©" charset="0"/>
                </a:rPr>
                <a:t>Identification: 714</a:t>
              </a:r>
            </a:p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 dirty="0">
                  <a:solidFill>
                    <a:srgbClr val="000000"/>
                  </a:solidFill>
                  <a:latin typeface="Arial" charset="0"/>
                  <a:ea typeface="ÇlÇr ñæí©" charset="0"/>
                  <a:cs typeface="ÇlÇr ñæí©" charset="0"/>
                </a:rPr>
                <a:t>….</a:t>
              </a:r>
            </a:p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800" dirty="0">
                <a:solidFill>
                  <a:srgbClr val="000000"/>
                </a:solidFill>
              </a:endParaRPr>
            </a:p>
          </p:txBody>
        </p:sp>
      </p:grpSp>
      <p:sp>
        <p:nvSpPr>
          <p:cNvPr id="131084" name="Text Box 61"/>
          <p:cNvSpPr txBox="1">
            <a:spLocks noChangeArrowheads="1"/>
          </p:cNvSpPr>
          <p:nvPr/>
        </p:nvSpPr>
        <p:spPr bwMode="auto">
          <a:xfrm>
            <a:off x="2932114" y="6048375"/>
            <a:ext cx="1004887" cy="3429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srgbClr val="000000"/>
                </a:solidFill>
                <a:latin typeface="Gill Sans MT" charset="0"/>
                <a:ea typeface="ÇlÇr ñæí©" charset="0"/>
              </a:rPr>
              <a:t>time</a:t>
            </a:r>
            <a:endParaRPr lang="en-US" sz="1600" dirty="0">
              <a:solidFill>
                <a:srgbClr val="000000"/>
              </a:solidFill>
              <a:latin typeface="Gill Sans MT" charset="0"/>
              <a:ea typeface="Gill Sans MT" charset="0"/>
              <a:cs typeface="Gill Sans MT" charset="0"/>
            </a:endParaRPr>
          </a:p>
        </p:txBody>
      </p:sp>
      <p:grpSp>
        <p:nvGrpSpPr>
          <p:cNvPr id="131085" name="Group 332"/>
          <p:cNvGrpSpPr>
            <a:grpSpLocks/>
          </p:cNvGrpSpPr>
          <p:nvPr/>
        </p:nvGrpSpPr>
        <p:grpSpPr bwMode="auto">
          <a:xfrm>
            <a:off x="3211513" y="1671639"/>
            <a:ext cx="749300" cy="314325"/>
            <a:chOff x="2356" y="1300"/>
            <a:chExt cx="555" cy="194"/>
          </a:xfrm>
        </p:grpSpPr>
        <p:sp>
          <p:nvSpPr>
            <p:cNvPr id="131110" name="Oval 407"/>
            <p:cNvSpPr>
              <a:spLocks noChangeArrowheads="1"/>
            </p:cNvSpPr>
            <p:nvPr/>
          </p:nvSpPr>
          <p:spPr bwMode="auto">
            <a:xfrm>
              <a:off x="2357" y="1385"/>
              <a:ext cx="551" cy="109"/>
            </a:xfrm>
            <a:prstGeom prst="ellipse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 dirty="0">
                <a:solidFill>
                  <a:srgbClr val="000000"/>
                </a:solidFill>
                <a:latin typeface="Times New Roman" charset="0"/>
                <a:ea typeface="ＭＳ Ｐゴシック" charset="0"/>
              </a:endParaRPr>
            </a:p>
          </p:txBody>
        </p:sp>
        <p:sp>
          <p:nvSpPr>
            <p:cNvPr id="131111" name="Rectangle 410"/>
            <p:cNvSpPr>
              <a:spLocks noChangeArrowheads="1"/>
            </p:cNvSpPr>
            <p:nvPr/>
          </p:nvSpPr>
          <p:spPr bwMode="auto">
            <a:xfrm>
              <a:off x="2357" y="1374"/>
              <a:ext cx="554" cy="66"/>
            </a:xfrm>
            <a:prstGeom prst="rect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 dirty="0">
                <a:solidFill>
                  <a:srgbClr val="000000"/>
                </a:solidFill>
                <a:latin typeface="Times New Roman" charset="0"/>
                <a:ea typeface="ＭＳ Ｐゴシック" charset="0"/>
              </a:endParaRPr>
            </a:p>
          </p:txBody>
        </p:sp>
        <p:sp>
          <p:nvSpPr>
            <p:cNvPr id="131112" name="Oval 411"/>
            <p:cNvSpPr>
              <a:spLocks noChangeArrowheads="1"/>
            </p:cNvSpPr>
            <p:nvPr/>
          </p:nvSpPr>
          <p:spPr bwMode="auto">
            <a:xfrm>
              <a:off x="2356" y="1300"/>
              <a:ext cx="551" cy="127"/>
            </a:xfrm>
            <a:prstGeom prst="ellipse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 dirty="0">
                <a:solidFill>
                  <a:srgbClr val="000000"/>
                </a:solidFill>
                <a:latin typeface="Times New Roman" charset="0"/>
                <a:ea typeface="ＭＳ Ｐゴシック" charset="0"/>
              </a:endParaRPr>
            </a:p>
          </p:txBody>
        </p:sp>
        <p:grpSp>
          <p:nvGrpSpPr>
            <p:cNvPr id="131113" name="Group 329"/>
            <p:cNvGrpSpPr>
              <a:grpSpLocks/>
            </p:cNvGrpSpPr>
            <p:nvPr/>
          </p:nvGrpSpPr>
          <p:grpSpPr bwMode="auto">
            <a:xfrm>
              <a:off x="2468" y="1332"/>
              <a:ext cx="310" cy="60"/>
              <a:chOff x="2468" y="1332"/>
              <a:chExt cx="310" cy="60"/>
            </a:xfrm>
          </p:grpSpPr>
          <p:sp>
            <p:nvSpPr>
              <p:cNvPr id="131116" name="Freeform 326"/>
              <p:cNvSpPr>
                <a:spLocks/>
              </p:cNvSpPr>
              <p:nvPr/>
            </p:nvSpPr>
            <p:spPr bwMode="auto">
              <a:xfrm>
                <a:off x="2468" y="1332"/>
                <a:ext cx="310" cy="60"/>
              </a:xfrm>
              <a:custGeom>
                <a:avLst/>
                <a:gdLst>
                  <a:gd name="T0" fmla="*/ 0 w 310"/>
                  <a:gd name="T1" fmla="*/ 60 h 60"/>
                  <a:gd name="T2" fmla="*/ 96 w 310"/>
                  <a:gd name="T3" fmla="*/ 60 h 60"/>
                  <a:gd name="T4" fmla="*/ 192 w 310"/>
                  <a:gd name="T5" fmla="*/ 0 h 60"/>
                  <a:gd name="T6" fmla="*/ 310 w 310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310" h="60">
                    <a:moveTo>
                      <a:pt x="0" y="60"/>
                    </a:moveTo>
                    <a:lnTo>
                      <a:pt x="96" y="60"/>
                    </a:lnTo>
                    <a:lnTo>
                      <a:pt x="192" y="0"/>
                    </a:lnTo>
                    <a:lnTo>
                      <a:pt x="310" y="0"/>
                    </a:lnTo>
                  </a:path>
                </a:pathLst>
              </a:custGeom>
              <a:noFill/>
              <a:ln w="28575" cmpd="sng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131117" name="Freeform 327"/>
              <p:cNvSpPr>
                <a:spLocks/>
              </p:cNvSpPr>
              <p:nvPr/>
            </p:nvSpPr>
            <p:spPr bwMode="auto">
              <a:xfrm>
                <a:off x="2482" y="1332"/>
                <a:ext cx="282" cy="60"/>
              </a:xfrm>
              <a:custGeom>
                <a:avLst/>
                <a:gdLst>
                  <a:gd name="T0" fmla="*/ 0 w 282"/>
                  <a:gd name="T1" fmla="*/ 0 h 60"/>
                  <a:gd name="T2" fmla="*/ 96 w 282"/>
                  <a:gd name="T3" fmla="*/ 0 h 60"/>
                  <a:gd name="T4" fmla="*/ 192 w 282"/>
                  <a:gd name="T5" fmla="*/ 60 h 60"/>
                  <a:gd name="T6" fmla="*/ 282 w 282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82" h="60">
                    <a:moveTo>
                      <a:pt x="0" y="0"/>
                    </a:moveTo>
                    <a:lnTo>
                      <a:pt x="96" y="0"/>
                    </a:lnTo>
                    <a:lnTo>
                      <a:pt x="192" y="60"/>
                    </a:lnTo>
                    <a:lnTo>
                      <a:pt x="282" y="60"/>
                    </a:lnTo>
                  </a:path>
                </a:pathLst>
              </a:custGeom>
              <a:noFill/>
              <a:ln w="28575" cmpd="sng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</p:grpSp>
        <p:sp>
          <p:nvSpPr>
            <p:cNvPr id="67" name="Line 330"/>
            <p:cNvSpPr>
              <a:spLocks noChangeShapeType="1"/>
            </p:cNvSpPr>
            <p:nvPr/>
          </p:nvSpPr>
          <p:spPr bwMode="auto">
            <a:xfrm>
              <a:off x="2357" y="1361"/>
              <a:ext cx="0" cy="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  <p:sp>
          <p:nvSpPr>
            <p:cNvPr id="68" name="Line 331"/>
            <p:cNvSpPr>
              <a:spLocks noChangeShapeType="1"/>
            </p:cNvSpPr>
            <p:nvPr/>
          </p:nvSpPr>
          <p:spPr bwMode="auto">
            <a:xfrm>
              <a:off x="2907" y="1363"/>
              <a:ext cx="0" cy="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</p:grpSp>
      <p:grpSp>
        <p:nvGrpSpPr>
          <p:cNvPr id="131086" name="Group 332"/>
          <p:cNvGrpSpPr>
            <a:grpSpLocks/>
          </p:cNvGrpSpPr>
          <p:nvPr/>
        </p:nvGrpSpPr>
        <p:grpSpPr bwMode="auto">
          <a:xfrm>
            <a:off x="5573713" y="1673225"/>
            <a:ext cx="749300" cy="312738"/>
            <a:chOff x="2356" y="1300"/>
            <a:chExt cx="555" cy="194"/>
          </a:xfrm>
        </p:grpSpPr>
        <p:sp>
          <p:nvSpPr>
            <p:cNvPr id="131102" name="Oval 407"/>
            <p:cNvSpPr>
              <a:spLocks noChangeArrowheads="1"/>
            </p:cNvSpPr>
            <p:nvPr/>
          </p:nvSpPr>
          <p:spPr bwMode="auto">
            <a:xfrm>
              <a:off x="2357" y="1385"/>
              <a:ext cx="551" cy="109"/>
            </a:xfrm>
            <a:prstGeom prst="ellipse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 dirty="0">
                <a:solidFill>
                  <a:srgbClr val="000000"/>
                </a:solidFill>
                <a:latin typeface="Times New Roman" charset="0"/>
                <a:ea typeface="ＭＳ Ｐゴシック" charset="0"/>
              </a:endParaRPr>
            </a:p>
          </p:txBody>
        </p:sp>
        <p:sp>
          <p:nvSpPr>
            <p:cNvPr id="131103" name="Rectangle 410"/>
            <p:cNvSpPr>
              <a:spLocks noChangeArrowheads="1"/>
            </p:cNvSpPr>
            <p:nvPr/>
          </p:nvSpPr>
          <p:spPr bwMode="auto">
            <a:xfrm>
              <a:off x="2357" y="1374"/>
              <a:ext cx="554" cy="66"/>
            </a:xfrm>
            <a:prstGeom prst="rect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 dirty="0">
                <a:solidFill>
                  <a:srgbClr val="000000"/>
                </a:solidFill>
                <a:latin typeface="Times New Roman" charset="0"/>
                <a:ea typeface="ＭＳ Ｐゴシック" charset="0"/>
              </a:endParaRPr>
            </a:p>
          </p:txBody>
        </p:sp>
        <p:sp>
          <p:nvSpPr>
            <p:cNvPr id="131104" name="Oval 411"/>
            <p:cNvSpPr>
              <a:spLocks noChangeArrowheads="1"/>
            </p:cNvSpPr>
            <p:nvPr/>
          </p:nvSpPr>
          <p:spPr bwMode="auto">
            <a:xfrm>
              <a:off x="2356" y="1300"/>
              <a:ext cx="551" cy="127"/>
            </a:xfrm>
            <a:prstGeom prst="ellipse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 dirty="0">
                <a:solidFill>
                  <a:srgbClr val="000000"/>
                </a:solidFill>
                <a:latin typeface="Times New Roman" charset="0"/>
                <a:ea typeface="ＭＳ Ｐゴシック" charset="0"/>
              </a:endParaRPr>
            </a:p>
          </p:txBody>
        </p:sp>
        <p:grpSp>
          <p:nvGrpSpPr>
            <p:cNvPr id="131105" name="Group 329"/>
            <p:cNvGrpSpPr>
              <a:grpSpLocks/>
            </p:cNvGrpSpPr>
            <p:nvPr/>
          </p:nvGrpSpPr>
          <p:grpSpPr bwMode="auto">
            <a:xfrm>
              <a:off x="2468" y="1332"/>
              <a:ext cx="310" cy="60"/>
              <a:chOff x="2468" y="1332"/>
              <a:chExt cx="310" cy="60"/>
            </a:xfrm>
          </p:grpSpPr>
          <p:sp>
            <p:nvSpPr>
              <p:cNvPr id="131108" name="Freeform 326"/>
              <p:cNvSpPr>
                <a:spLocks/>
              </p:cNvSpPr>
              <p:nvPr/>
            </p:nvSpPr>
            <p:spPr bwMode="auto">
              <a:xfrm>
                <a:off x="2468" y="1332"/>
                <a:ext cx="310" cy="60"/>
              </a:xfrm>
              <a:custGeom>
                <a:avLst/>
                <a:gdLst>
                  <a:gd name="T0" fmla="*/ 0 w 310"/>
                  <a:gd name="T1" fmla="*/ 60 h 60"/>
                  <a:gd name="T2" fmla="*/ 96 w 310"/>
                  <a:gd name="T3" fmla="*/ 60 h 60"/>
                  <a:gd name="T4" fmla="*/ 192 w 310"/>
                  <a:gd name="T5" fmla="*/ 0 h 60"/>
                  <a:gd name="T6" fmla="*/ 310 w 310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310" h="60">
                    <a:moveTo>
                      <a:pt x="0" y="60"/>
                    </a:moveTo>
                    <a:lnTo>
                      <a:pt x="96" y="60"/>
                    </a:lnTo>
                    <a:lnTo>
                      <a:pt x="192" y="0"/>
                    </a:lnTo>
                    <a:lnTo>
                      <a:pt x="310" y="0"/>
                    </a:lnTo>
                  </a:path>
                </a:pathLst>
              </a:custGeom>
              <a:noFill/>
              <a:ln w="28575" cmpd="sng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131109" name="Freeform 327"/>
              <p:cNvSpPr>
                <a:spLocks/>
              </p:cNvSpPr>
              <p:nvPr/>
            </p:nvSpPr>
            <p:spPr bwMode="auto">
              <a:xfrm>
                <a:off x="2482" y="1332"/>
                <a:ext cx="282" cy="60"/>
              </a:xfrm>
              <a:custGeom>
                <a:avLst/>
                <a:gdLst>
                  <a:gd name="T0" fmla="*/ 0 w 282"/>
                  <a:gd name="T1" fmla="*/ 0 h 60"/>
                  <a:gd name="T2" fmla="*/ 96 w 282"/>
                  <a:gd name="T3" fmla="*/ 0 h 60"/>
                  <a:gd name="T4" fmla="*/ 192 w 282"/>
                  <a:gd name="T5" fmla="*/ 60 h 60"/>
                  <a:gd name="T6" fmla="*/ 282 w 282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82" h="60">
                    <a:moveTo>
                      <a:pt x="0" y="0"/>
                    </a:moveTo>
                    <a:lnTo>
                      <a:pt x="96" y="0"/>
                    </a:lnTo>
                    <a:lnTo>
                      <a:pt x="192" y="60"/>
                    </a:lnTo>
                    <a:lnTo>
                      <a:pt x="282" y="60"/>
                    </a:lnTo>
                  </a:path>
                </a:pathLst>
              </a:custGeom>
              <a:noFill/>
              <a:ln w="28575" cmpd="sng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</p:grpSp>
        <p:sp>
          <p:nvSpPr>
            <p:cNvPr id="76" name="Line 330"/>
            <p:cNvSpPr>
              <a:spLocks noChangeShapeType="1"/>
            </p:cNvSpPr>
            <p:nvPr/>
          </p:nvSpPr>
          <p:spPr bwMode="auto">
            <a:xfrm>
              <a:off x="2357" y="1361"/>
              <a:ext cx="0" cy="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  <p:sp>
          <p:nvSpPr>
            <p:cNvPr id="77" name="Line 331"/>
            <p:cNvSpPr>
              <a:spLocks noChangeShapeType="1"/>
            </p:cNvSpPr>
            <p:nvPr/>
          </p:nvSpPr>
          <p:spPr bwMode="auto">
            <a:xfrm>
              <a:off x="2907" y="1363"/>
              <a:ext cx="0" cy="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</p:grpSp>
      <p:cxnSp>
        <p:nvCxnSpPr>
          <p:cNvPr id="60447" name="Straight Connector 60446"/>
          <p:cNvCxnSpPr/>
          <p:nvPr/>
        </p:nvCxnSpPr>
        <p:spPr bwMode="auto">
          <a:xfrm>
            <a:off x="3544888" y="2043113"/>
            <a:ext cx="0" cy="426085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1">
                <a:lumMod val="65000"/>
              </a:schemeClr>
            </a:solidFill>
            <a:prstDash val="sysDash"/>
            <a:round/>
            <a:headEnd type="none" w="med" len="med"/>
            <a:tailEnd type="triangl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2" name="Straight Connector 81"/>
          <p:cNvCxnSpPr/>
          <p:nvPr/>
        </p:nvCxnSpPr>
        <p:spPr bwMode="auto">
          <a:xfrm>
            <a:off x="5948363" y="2138363"/>
            <a:ext cx="0" cy="426085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1">
                <a:lumMod val="6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3" name="Straight Connector 82"/>
          <p:cNvCxnSpPr/>
          <p:nvPr/>
        </p:nvCxnSpPr>
        <p:spPr bwMode="auto">
          <a:xfrm>
            <a:off x="8408988" y="1931988"/>
            <a:ext cx="0" cy="426085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1">
                <a:lumMod val="6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grpSp>
        <p:nvGrpSpPr>
          <p:cNvPr id="131090" name="Group 356"/>
          <p:cNvGrpSpPr>
            <a:grpSpLocks/>
          </p:cNvGrpSpPr>
          <p:nvPr/>
        </p:nvGrpSpPr>
        <p:grpSpPr bwMode="auto">
          <a:xfrm>
            <a:off x="7700964" y="1479551"/>
            <a:ext cx="750887" cy="587375"/>
            <a:chOff x="313" y="1497"/>
            <a:chExt cx="1152" cy="1014"/>
          </a:xfrm>
        </p:grpSpPr>
        <p:pic>
          <p:nvPicPr>
            <p:cNvPr id="131100" name="Picture 354" descr="laptop_stylized_small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3" y="1727"/>
              <a:ext cx="1152" cy="7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31101" name="Picture 355" descr="antenna_stylized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4" y="1497"/>
              <a:ext cx="1113" cy="6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34" name="Group 33"/>
          <p:cNvGrpSpPr>
            <a:grpSpLocks/>
          </p:cNvGrpSpPr>
          <p:nvPr/>
        </p:nvGrpSpPr>
        <p:grpSpPr bwMode="auto">
          <a:xfrm>
            <a:off x="5888039" y="1917701"/>
            <a:ext cx="2528887" cy="773113"/>
            <a:chOff x="4364182" y="1918294"/>
            <a:chExt cx="2528454" cy="771797"/>
          </a:xfrm>
        </p:grpSpPr>
        <p:sp>
          <p:nvSpPr>
            <p:cNvPr id="131097" name="Line 43"/>
            <p:cNvSpPr>
              <a:spLocks noChangeShapeType="1"/>
            </p:cNvSpPr>
            <p:nvPr/>
          </p:nvSpPr>
          <p:spPr bwMode="auto">
            <a:xfrm>
              <a:off x="4364182" y="2158999"/>
              <a:ext cx="2528454" cy="40409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  <p:sp>
          <p:nvSpPr>
            <p:cNvPr id="131098" name="Text Box 45"/>
            <p:cNvSpPr txBox="1">
              <a:spLocks noChangeArrowheads="1"/>
            </p:cNvSpPr>
            <p:nvPr/>
          </p:nvSpPr>
          <p:spPr bwMode="auto">
            <a:xfrm>
              <a:off x="4708630" y="1918294"/>
              <a:ext cx="1641369" cy="3238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dirty="0">
                  <a:solidFill>
                    <a:srgbClr val="C00000"/>
                  </a:solidFill>
                  <a:latin typeface="Gill Sans MT" charset="0"/>
                  <a:ea typeface="ÇlÇr ñæí©" charset="0"/>
                </a:rPr>
                <a:t>ICMP agent adv.</a:t>
              </a:r>
              <a:endParaRPr lang="en-US" sz="1600" dirty="0">
                <a:solidFill>
                  <a:srgbClr val="C00000"/>
                </a:solidFill>
                <a:latin typeface="Gill Sans MT" charset="0"/>
                <a:ea typeface="Gill Sans MT" charset="0"/>
                <a:cs typeface="Gill Sans MT" charset="0"/>
              </a:endParaRPr>
            </a:p>
          </p:txBody>
        </p:sp>
        <p:sp>
          <p:nvSpPr>
            <p:cNvPr id="131099" name="Text Box 44"/>
            <p:cNvSpPr txBox="1">
              <a:spLocks noChangeArrowheads="1"/>
            </p:cNvSpPr>
            <p:nvPr/>
          </p:nvSpPr>
          <p:spPr bwMode="auto">
            <a:xfrm>
              <a:off x="4813694" y="2210105"/>
              <a:ext cx="1397757" cy="47998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 dirty="0">
                  <a:solidFill>
                    <a:srgbClr val="000000"/>
                  </a:solidFill>
                  <a:latin typeface="Arial" charset="0"/>
                  <a:ea typeface="ÇlÇr ñæí©" charset="0"/>
                  <a:cs typeface="ÇlÇr ñæí©" charset="0"/>
                </a:rPr>
                <a:t>COA: 79.129.13.2</a:t>
              </a:r>
            </a:p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 dirty="0">
                  <a:solidFill>
                    <a:srgbClr val="000000"/>
                  </a:solidFill>
                  <a:latin typeface="Arial" charset="0"/>
                  <a:ea typeface="ÇlÇr ñæí©" charset="0"/>
                  <a:cs typeface="ÇlÇr ñæí©" charset="0"/>
                </a:rPr>
                <a:t>….</a:t>
              </a:r>
            </a:p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800" dirty="0">
                <a:solidFill>
                  <a:srgbClr val="000000"/>
                </a:solidFill>
              </a:endParaRPr>
            </a:p>
          </p:txBody>
        </p:sp>
      </p:grpSp>
      <p:grpSp>
        <p:nvGrpSpPr>
          <p:cNvPr id="36" name="Group 35"/>
          <p:cNvGrpSpPr>
            <a:grpSpLocks/>
          </p:cNvGrpSpPr>
          <p:nvPr/>
        </p:nvGrpSpPr>
        <p:grpSpPr bwMode="auto">
          <a:xfrm>
            <a:off x="3556000" y="2860676"/>
            <a:ext cx="2414588" cy="1700213"/>
            <a:chOff x="2031999" y="2860165"/>
            <a:chExt cx="2415307" cy="1700283"/>
          </a:xfrm>
        </p:grpSpPr>
        <p:sp>
          <p:nvSpPr>
            <p:cNvPr id="131093" name="Line 47"/>
            <p:cNvSpPr>
              <a:spLocks noChangeShapeType="1"/>
            </p:cNvSpPr>
            <p:nvPr/>
          </p:nvSpPr>
          <p:spPr bwMode="auto">
            <a:xfrm flipH="1">
              <a:off x="2031999" y="3396671"/>
              <a:ext cx="2415307" cy="34405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  <p:grpSp>
          <p:nvGrpSpPr>
            <p:cNvPr id="131094" name="Group 51"/>
            <p:cNvGrpSpPr>
              <a:grpSpLocks/>
            </p:cNvGrpSpPr>
            <p:nvPr/>
          </p:nvGrpSpPr>
          <p:grpSpPr bwMode="auto">
            <a:xfrm>
              <a:off x="2285896" y="2860165"/>
              <a:ext cx="1870307" cy="1700283"/>
              <a:chOff x="7385" y="5757"/>
              <a:chExt cx="2779" cy="2043"/>
            </a:xfrm>
          </p:grpSpPr>
          <p:sp>
            <p:nvSpPr>
              <p:cNvPr id="131095" name="Text Box 52"/>
              <p:cNvSpPr txBox="1">
                <a:spLocks noChangeArrowheads="1"/>
              </p:cNvSpPr>
              <p:nvPr/>
            </p:nvSpPr>
            <p:spPr bwMode="auto">
              <a:xfrm>
                <a:off x="7385" y="5757"/>
                <a:ext cx="2779" cy="450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600" dirty="0">
                    <a:solidFill>
                      <a:srgbClr val="C00000"/>
                    </a:solidFill>
                    <a:latin typeface="Gill Sans MT" charset="0"/>
                    <a:ea typeface="ÇlÇr ñæí©" charset="0"/>
                  </a:rPr>
                  <a:t>registration req. </a:t>
                </a:r>
                <a:endParaRPr lang="en-US" sz="1600" dirty="0">
                  <a:solidFill>
                    <a:srgbClr val="C00000"/>
                  </a:solidFill>
                  <a:latin typeface="Gill Sans MT" charset="0"/>
                  <a:ea typeface="Gill Sans MT" charset="0"/>
                  <a:cs typeface="Gill Sans MT" charset="0"/>
                </a:endParaRPr>
              </a:p>
            </p:txBody>
          </p:sp>
          <p:sp>
            <p:nvSpPr>
              <p:cNvPr id="131096" name="Text Box 53"/>
              <p:cNvSpPr txBox="1">
                <a:spLocks noChangeArrowheads="1"/>
              </p:cNvSpPr>
              <p:nvPr/>
            </p:nvSpPr>
            <p:spPr bwMode="auto">
              <a:xfrm>
                <a:off x="7511" y="6150"/>
                <a:ext cx="2618" cy="165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200" dirty="0">
                    <a:solidFill>
                      <a:srgbClr val="000000"/>
                    </a:solidFill>
                    <a:latin typeface="Arial" charset="0"/>
                    <a:ea typeface="ÇlÇr ñæí©" charset="0"/>
                  </a:rPr>
                  <a:t>COA: 79.129.13.2</a:t>
                </a:r>
              </a:p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200" dirty="0">
                    <a:solidFill>
                      <a:srgbClr val="000000"/>
                    </a:solidFill>
                    <a:latin typeface="Arial" charset="0"/>
                    <a:ea typeface="ÇlÇr ñæí©" charset="0"/>
                  </a:rPr>
                  <a:t>HA: 128.119.40.7</a:t>
                </a:r>
              </a:p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200" dirty="0">
                    <a:solidFill>
                      <a:srgbClr val="000000"/>
                    </a:solidFill>
                    <a:latin typeface="Arial" charset="0"/>
                    <a:ea typeface="ÇlÇr ñæí©" charset="0"/>
                  </a:rPr>
                  <a:t>MA: 128.119.40.186</a:t>
                </a:r>
              </a:p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200" dirty="0">
                    <a:solidFill>
                      <a:srgbClr val="000000"/>
                    </a:solidFill>
                    <a:latin typeface="Arial" charset="0"/>
                    <a:ea typeface="ÇlÇr ñæí©" charset="0"/>
                  </a:rPr>
                  <a:t>Lifetime: 9999</a:t>
                </a:r>
              </a:p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200" dirty="0">
                    <a:solidFill>
                      <a:srgbClr val="000000"/>
                    </a:solidFill>
                    <a:latin typeface="Arial" charset="0"/>
                    <a:ea typeface="ÇlÇr ñæí©" charset="0"/>
                  </a:rPr>
                  <a:t>identification: 714</a:t>
                </a:r>
              </a:p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200" dirty="0">
                    <a:solidFill>
                      <a:srgbClr val="000000"/>
                    </a:solidFill>
                    <a:latin typeface="Arial" charset="0"/>
                    <a:ea typeface="ÇlÇr ñæí©" charset="0"/>
                  </a:rPr>
                  <a:t>encapsulation format</a:t>
                </a:r>
              </a:p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200" dirty="0">
                    <a:solidFill>
                      <a:srgbClr val="000000"/>
                    </a:solidFill>
                    <a:latin typeface="Arial" charset="0"/>
                    <a:ea typeface="ÇlÇr ñæí©" charset="0"/>
                  </a:rPr>
                  <a:t>….</a:t>
                </a:r>
              </a:p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solidFill>
                    <a:srgbClr val="000000"/>
                  </a:solidFill>
                  <a:latin typeface="Arial" charset="0"/>
                  <a:ea typeface="Arial" charset="0"/>
                  <a:cs typeface="Arial" charset="0"/>
                </a:endParaRPr>
              </a:p>
            </p:txBody>
          </p:sp>
        </p:grpSp>
      </p:grpSp>
      <p:sp>
        <p:nvSpPr>
          <p:cNvPr id="5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80154" y="6522366"/>
            <a:ext cx="687846" cy="272319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dirty="0">
                <a:solidFill>
                  <a:srgbClr val="000000"/>
                </a:solidFill>
                <a:latin typeface="Tahoma" charset="0"/>
              </a:rPr>
              <a:t>7-</a:t>
            </a:r>
            <a:fld id="{8E8C6E93-DF5B-BC4B-80F9-500DED1EEDCC}" type="slidenum">
              <a:rPr lang="en-US" sz="1200">
                <a:solidFill>
                  <a:srgbClr val="000000"/>
                </a:solidFill>
                <a:latin typeface="Tahoma" charset="0"/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en-US" sz="1200" dirty="0">
              <a:solidFill>
                <a:srgbClr val="000000"/>
              </a:solidFill>
              <a:latin typeface="Tahoma" charset="0"/>
            </a:endParaRPr>
          </a:p>
        </p:txBody>
      </p:sp>
      <p:sp>
        <p:nvSpPr>
          <p:cNvPr id="59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7378543" y="6508280"/>
            <a:ext cx="2698427" cy="254813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dirty="0">
                <a:solidFill>
                  <a:srgbClr val="000000"/>
                </a:solidFill>
                <a:latin typeface="Tahoma" charset="0"/>
                <a:cs typeface="Arial" charset="0"/>
              </a:rPr>
              <a:t>Wireless and Mobile Networks </a:t>
            </a:r>
          </a:p>
        </p:txBody>
      </p:sp>
    </p:spTree>
    <p:extLst>
      <p:ext uri="{BB962C8B-B14F-4D97-AF65-F5344CB8AC3E}">
        <p14:creationId xmlns:p14="http://schemas.microsoft.com/office/powerpoint/2010/main" val="24413593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Gill Sans MT"/>
        <a:ea typeface=""/>
        <a:cs typeface=""/>
      </a:majorFont>
      <a:minorFont>
        <a:latin typeface="Gill Sans M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gradFill>
          <a:gsLst>
            <a:gs pos="0">
              <a:schemeClr val="bg1">
                <a:lumMod val="95000"/>
              </a:schemeClr>
            </a:gs>
            <a:gs pos="100000">
              <a:schemeClr val="accent5">
                <a:lumMod val="75000"/>
              </a:schemeClr>
            </a:gs>
          </a:gsLst>
        </a:gradFill>
        <a:ln>
          <a:noFill/>
        </a:ln>
        <a:effectLst/>
      </a:spPr>
      <a:bodyPr anchor="ctr"/>
      <a:lstStyle>
        <a:defPPr algn="ctr">
          <a:defRPr dirty="0"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253</Words>
  <Application>Microsoft Macintosh PowerPoint</Application>
  <PresentationFormat>Widescreen</PresentationFormat>
  <Paragraphs>74</Paragraphs>
  <Slides>4</Slides>
  <Notes>4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3" baseType="lpstr">
      <vt:lpstr>Aptos</vt:lpstr>
      <vt:lpstr>Arial</vt:lpstr>
      <vt:lpstr>Comic Sans MS</vt:lpstr>
      <vt:lpstr>Gill Sans MT</vt:lpstr>
      <vt:lpstr>Tahoma</vt:lpstr>
      <vt:lpstr>Times New Roman</vt:lpstr>
      <vt:lpstr>Wingdings</vt:lpstr>
      <vt:lpstr>Default Design</vt:lpstr>
      <vt:lpstr>Picture</vt:lpstr>
      <vt:lpstr>Mobile IP</vt:lpstr>
      <vt:lpstr>Mobile IP: indirect routing</vt:lpstr>
      <vt:lpstr>Mobile IP: agent discovery</vt:lpstr>
      <vt:lpstr>Mobile IP: registration example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Jim Kurose</dc:creator>
  <cp:lastModifiedBy>Jim Kurose</cp:lastModifiedBy>
  <cp:revision>1</cp:revision>
  <dcterms:created xsi:type="dcterms:W3CDTF">2025-01-26T22:10:33Z</dcterms:created>
  <dcterms:modified xsi:type="dcterms:W3CDTF">2025-01-26T22:11:14Z</dcterms:modified>
</cp:coreProperties>
</file>